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0" r:id="rId4"/>
    <p:sldId id="272" r:id="rId5"/>
    <p:sldId id="269" r:id="rId6"/>
    <p:sldId id="271" r:id="rId7"/>
    <p:sldId id="291" r:id="rId8"/>
    <p:sldId id="273" r:id="rId9"/>
    <p:sldId id="292" r:id="rId10"/>
    <p:sldId id="293" r:id="rId11"/>
    <p:sldId id="294" r:id="rId12"/>
    <p:sldId id="295" r:id="rId13"/>
    <p:sldId id="296" r:id="rId14"/>
    <p:sldId id="298" r:id="rId15"/>
    <p:sldId id="300" r:id="rId16"/>
    <p:sldId id="301" r:id="rId17"/>
    <p:sldId id="290" r:id="rId18"/>
    <p:sldId id="302" r:id="rId19"/>
    <p:sldId id="303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86" autoAdjust="0"/>
    <p:restoredTop sz="96552" autoAdjust="0"/>
  </p:normalViewPr>
  <p:slideViewPr>
    <p:cSldViewPr snapToGrid="0">
      <p:cViewPr varScale="1">
        <p:scale>
          <a:sx n="67" d="100"/>
          <a:sy n="67" d="100"/>
        </p:scale>
        <p:origin x="72" y="9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81175"/>
            <a:ext cx="9144000" cy="8397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11666"/>
            <a:ext cx="9144000" cy="50323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/>
          <p:cNvGrpSpPr/>
          <p:nvPr userDrawn="1"/>
        </p:nvGrpSpPr>
        <p:grpSpPr>
          <a:xfrm>
            <a:off x="4391026" y="2706691"/>
            <a:ext cx="3409948" cy="1704975"/>
            <a:chOff x="3876678" y="2963863"/>
            <a:chExt cx="3409948" cy="1704975"/>
          </a:xfrm>
        </p:grpSpPr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678" y="2963863"/>
              <a:ext cx="1704975" cy="1704975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1653" y="2963865"/>
              <a:ext cx="1704973" cy="1704973"/>
            </a:xfrm>
            <a:prstGeom prst="rect">
              <a:avLst/>
            </a:prstGeom>
          </p:spPr>
        </p:pic>
      </p:grpSp>
      <p:sp>
        <p:nvSpPr>
          <p:cNvPr id="10" name="Retângulo 9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10325100" y="5429250"/>
            <a:ext cx="1657350" cy="946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00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64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09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579" y="1143000"/>
            <a:ext cx="8366545" cy="375285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4850" y="495300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dirty="0" smtClean="0">
                <a:latin typeface="Arial Black" panose="020B0A04020102020204" pitchFamily="34" charset="0"/>
              </a:rPr>
              <a:t>“</a:t>
            </a:r>
            <a:endParaRPr lang="pt-BR" sz="13800" dirty="0">
              <a:latin typeface="Arial Black" panose="020B0A04020102020204" pitchFamily="34" charset="0"/>
            </a:endParaRP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77580" y="4895850"/>
            <a:ext cx="8366545" cy="11938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1221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41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351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0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4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4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6F40-74E1-4C10-B403-A6DACF1E7C9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567" y="5582275"/>
            <a:ext cx="778321" cy="77832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795" y="5582276"/>
            <a:ext cx="778320" cy="778320"/>
          </a:xfrm>
          <a:prstGeom prst="rect">
            <a:avLst/>
          </a:prstGeom>
        </p:spPr>
      </p:pic>
      <p:sp>
        <p:nvSpPr>
          <p:cNvPr id="10" name="CaixaDeTexto 9"/>
          <p:cNvSpPr txBox="1"/>
          <p:nvPr userDrawn="1"/>
        </p:nvSpPr>
        <p:spPr>
          <a:xfrm>
            <a:off x="10385567" y="6409938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CIÊNCIA e BÍBLIA</a:t>
            </a:r>
            <a:endParaRPr lang="pt-BR" sz="1200" dirty="0">
              <a:solidFill>
                <a:schemeClr val="bg1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0440" y="6434452"/>
            <a:ext cx="638324" cy="22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1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covery.org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wersingenesis.or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sons.org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Ciência e Bíblia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81912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Aula 2 – Posições Criacionistas</a:t>
            </a:r>
          </a:p>
          <a:p>
            <a:r>
              <a:rPr lang="pt-BR" dirty="0" smtClean="0"/>
              <a:t>Iniciaremos às </a:t>
            </a:r>
            <a:r>
              <a:rPr lang="pt-BR" dirty="0" smtClean="0"/>
              <a:t>20h00, aproveite a música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65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Criacionismo da Terra Antiga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Criação Local </a:t>
            </a:r>
            <a:r>
              <a:rPr lang="pt-BR" dirty="0"/>
              <a:t>– o processo de criação se refere a um local específico do planeta</a:t>
            </a:r>
          </a:p>
          <a:p>
            <a:endParaRPr lang="pt-BR" dirty="0" smtClean="0"/>
          </a:p>
          <a:p>
            <a:r>
              <a:rPr lang="pt-BR" dirty="0" smtClean="0"/>
              <a:t>Principais argumentos</a:t>
            </a:r>
          </a:p>
          <a:p>
            <a:pPr lvl="1"/>
            <a:r>
              <a:rPr lang="pt-BR" dirty="0" smtClean="0"/>
              <a:t>A idade aparente do Universo</a:t>
            </a:r>
          </a:p>
          <a:p>
            <a:r>
              <a:rPr lang="pt-BR" dirty="0" smtClean="0"/>
              <a:t>Principais desafios</a:t>
            </a:r>
          </a:p>
          <a:p>
            <a:pPr lvl="1"/>
            <a:r>
              <a:rPr lang="pt-BR" dirty="0" smtClean="0"/>
              <a:t>Consolidar a posição com o texto bíblico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55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Teísta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“Criação Evolucionária”, “Teísmo Evolucionista”, “Criação </a:t>
            </a:r>
            <a:r>
              <a:rPr lang="pt-BR" dirty="0"/>
              <a:t>de Potencial </a:t>
            </a:r>
            <a:r>
              <a:rPr lang="pt-BR" dirty="0" smtClean="0"/>
              <a:t>Pleno”, “Criação </a:t>
            </a:r>
            <a:r>
              <a:rPr lang="pt-BR" dirty="0"/>
              <a:t>em </a:t>
            </a:r>
            <a:r>
              <a:rPr lang="pt-BR" dirty="0" smtClean="0"/>
              <a:t>Evolução”</a:t>
            </a: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Evolução aconteceu, guiada por Deus</a:t>
            </a:r>
          </a:p>
          <a:p>
            <a:r>
              <a:rPr lang="pt-BR" b="1" dirty="0" smtClean="0"/>
              <a:t>Francis </a:t>
            </a:r>
            <a:r>
              <a:rPr lang="pt-BR" b="1" dirty="0"/>
              <a:t>Collins </a:t>
            </a:r>
            <a:r>
              <a:rPr lang="pt-BR" dirty="0"/>
              <a:t>(projeto Genoma), </a:t>
            </a:r>
            <a:r>
              <a:rPr lang="pt-BR" dirty="0" err="1"/>
              <a:t>BioLogos</a:t>
            </a:r>
            <a:r>
              <a:rPr lang="pt-BR" dirty="0"/>
              <a:t> (biologos.org), sem versão em português.</a:t>
            </a:r>
          </a:p>
          <a:p>
            <a:r>
              <a:rPr lang="pt-BR" dirty="0" smtClean="0"/>
              <a:t>Genesis 1 é alegórico</a:t>
            </a:r>
          </a:p>
          <a:p>
            <a:r>
              <a:rPr lang="pt-BR" dirty="0" smtClean="0"/>
              <a:t>Genesis </a:t>
            </a:r>
            <a:r>
              <a:rPr lang="pt-BR" dirty="0"/>
              <a:t>2 é alegórico, ou foi a revelação de Deus a um casal em especial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29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Teísta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Principais argumentos</a:t>
            </a:r>
          </a:p>
          <a:p>
            <a:pPr lvl="1"/>
            <a:r>
              <a:rPr lang="pt-BR" dirty="0" smtClean="0"/>
              <a:t>Todo o estudo em torno da Teoria da Evolução</a:t>
            </a:r>
          </a:p>
          <a:p>
            <a:r>
              <a:rPr lang="pt-BR" dirty="0" smtClean="0"/>
              <a:t>Principais desafios</a:t>
            </a:r>
          </a:p>
          <a:p>
            <a:pPr lvl="1"/>
            <a:r>
              <a:rPr lang="pt-BR" dirty="0" smtClean="0"/>
              <a:t>Considerar Adão e Eva (e outras passagens) como alegóricos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8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Design Inteligente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Universo tem um projetista</a:t>
            </a:r>
          </a:p>
        </p:txBody>
      </p:sp>
    </p:spTree>
    <p:extLst>
      <p:ext uri="{BB962C8B-B14F-4D97-AF65-F5344CB8AC3E}">
        <p14:creationId xmlns:p14="http://schemas.microsoft.com/office/powerpoint/2010/main" val="20239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“</a:t>
            </a:r>
            <a:r>
              <a:rPr lang="pt-BR" sz="2400" dirty="0"/>
              <a:t>Se encontrarmos um relógio no meio de um campo, notamos que se trata de um objeto complexo para determinada finalidade. Ele tem muitas peças que funcionam em conjunto para marcar o tempo. Ao vermos o relógio, automaticamente entendemos que ele é produto do design, não do acaso. Consequentemente, deveríamos fazer a mesma suposição para o mundo natural quando ele apresenta processos complexos que atendem determinada necessidade.”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William </a:t>
            </a:r>
            <a:r>
              <a:rPr lang="pt-BR" dirty="0" err="1" smtClean="0"/>
              <a:t>Paley</a:t>
            </a:r>
            <a:r>
              <a:rPr lang="pt-BR" dirty="0" smtClean="0"/>
              <a:t>, Teologia Natural, 1802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Design Inteligente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Refutado por Darwin, mas o argumento continua similar</a:t>
            </a:r>
          </a:p>
          <a:p>
            <a:r>
              <a:rPr lang="pt-BR" dirty="0" smtClean="0"/>
              <a:t>Complexidade Irredutível, Michael </a:t>
            </a:r>
            <a:r>
              <a:rPr lang="pt-BR" dirty="0" err="1" smtClean="0"/>
              <a:t>Behe</a:t>
            </a:r>
            <a:r>
              <a:rPr lang="pt-BR" dirty="0" smtClean="0"/>
              <a:t>, A Caixa Preta de Darwin</a:t>
            </a:r>
          </a:p>
          <a:p>
            <a:pPr lvl="1"/>
            <a:r>
              <a:rPr lang="pt-BR" dirty="0"/>
              <a:t>Um sistema único que é composto de várias partes que interagem e contribuem para a função básica, e onde a remoção de qualquer uma das partes faz com que o sistema efetivamente pare de funcionar.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622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Design Inteligente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Discovery </a:t>
            </a:r>
            <a:r>
              <a:rPr lang="pt-BR" dirty="0" err="1" smtClean="0"/>
              <a:t>Institute</a:t>
            </a:r>
            <a:r>
              <a:rPr lang="pt-BR" dirty="0" smtClean="0"/>
              <a:t> (</a:t>
            </a:r>
            <a:r>
              <a:rPr lang="pt-BR" dirty="0" smtClean="0">
                <a:hlinkClick r:id="rId2"/>
              </a:rPr>
              <a:t>www.discovery.org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dirty="0" smtClean="0"/>
              <a:t>Principais argumentos</a:t>
            </a:r>
          </a:p>
          <a:p>
            <a:pPr lvl="1"/>
            <a:r>
              <a:rPr lang="pt-BR" dirty="0" smtClean="0"/>
              <a:t>Argumentos científicos em favor da necessidade de um projetista</a:t>
            </a:r>
          </a:p>
          <a:p>
            <a:r>
              <a:rPr lang="pt-BR" dirty="0" smtClean="0"/>
              <a:t>Principais desafios</a:t>
            </a:r>
          </a:p>
          <a:p>
            <a:pPr lvl="1"/>
            <a:r>
              <a:rPr lang="pt-BR" dirty="0" smtClean="0"/>
              <a:t>Aceitação pela comunidade científica</a:t>
            </a:r>
          </a:p>
        </p:txBody>
      </p:sp>
    </p:spTree>
    <p:extLst>
      <p:ext uri="{BB962C8B-B14F-4D97-AF65-F5344CB8AC3E}">
        <p14:creationId xmlns:p14="http://schemas.microsoft.com/office/powerpoint/2010/main" val="262524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Posições sobre a Criação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0024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Terra Jovem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8312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Terra Antiga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6600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Evolução Teísta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708738" y="2406570"/>
            <a:ext cx="1632032" cy="1296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Evolução Naturalista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013995" y="1597917"/>
            <a:ext cx="4884516" cy="623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Design Inteligente</a:t>
            </a:r>
            <a:endParaRPr lang="pt-BR" dirty="0"/>
          </a:p>
        </p:txBody>
      </p:sp>
      <p:cxnSp>
        <p:nvCxnSpPr>
          <p:cNvPr id="29" name="Conector reto 28"/>
          <p:cNvCxnSpPr/>
          <p:nvPr/>
        </p:nvCxnSpPr>
        <p:spPr>
          <a:xfrm flipH="1">
            <a:off x="7485926" y="1598088"/>
            <a:ext cx="14469" cy="40744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1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Posições sobre a Criação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0024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Terra Jovem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8312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Terra Antiga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6600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Evolução Teísta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708738" y="2406570"/>
            <a:ext cx="1632032" cy="1296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Evolução Naturalista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013995" y="1597917"/>
            <a:ext cx="4884516" cy="623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Design Inteligente</a:t>
            </a:r>
            <a:endParaRPr lang="pt-BR" dirty="0"/>
          </a:p>
        </p:txBody>
      </p:sp>
      <p:sp>
        <p:nvSpPr>
          <p:cNvPr id="23" name="Triângulo Retângulo 22"/>
          <p:cNvSpPr/>
          <p:nvPr/>
        </p:nvSpPr>
        <p:spPr>
          <a:xfrm flipV="1">
            <a:off x="2002420" y="4444677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Triângulo Retângulo 23"/>
          <p:cNvSpPr/>
          <p:nvPr/>
        </p:nvSpPr>
        <p:spPr>
          <a:xfrm flipH="1">
            <a:off x="2013995" y="4758158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532363" y="4074034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Como Deus atua?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2002420" y="4532545"/>
            <a:ext cx="287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Intervenções milagrosas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5110751" y="521535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Processos naturais</a:t>
            </a:r>
            <a:endParaRPr lang="pt-BR" dirty="0"/>
          </a:p>
        </p:txBody>
      </p:sp>
      <p:cxnSp>
        <p:nvCxnSpPr>
          <p:cNvPr id="29" name="Conector reto 28"/>
          <p:cNvCxnSpPr/>
          <p:nvPr/>
        </p:nvCxnSpPr>
        <p:spPr>
          <a:xfrm flipH="1">
            <a:off x="7485926" y="1598088"/>
            <a:ext cx="14469" cy="40744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Próxima aula – os dias da Criação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559406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0133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Ciência e Bíblia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503234"/>
          </a:xfrm>
        </p:spPr>
        <p:txBody>
          <a:bodyPr/>
          <a:lstStyle/>
          <a:p>
            <a:r>
              <a:rPr lang="pt-BR" dirty="0" smtClean="0"/>
              <a:t>Aula </a:t>
            </a:r>
            <a:r>
              <a:rPr lang="pt-BR" dirty="0"/>
              <a:t>2</a:t>
            </a:r>
            <a:r>
              <a:rPr lang="pt-BR" dirty="0" smtClean="0"/>
              <a:t> – Posições Criacionistas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47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Revisão:</a:t>
            </a:r>
            <a:br>
              <a:rPr lang="pt-BR" dirty="0" smtClean="0"/>
            </a:br>
            <a:r>
              <a:rPr lang="pt-BR" dirty="0" smtClean="0"/>
              <a:t>Convergência Ciência e Bíblia </a:t>
            </a:r>
            <a:endParaRPr lang="pt-BR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3876172" y="1690688"/>
            <a:ext cx="4439655" cy="4276483"/>
            <a:chOff x="7055851" y="869325"/>
            <a:chExt cx="4439655" cy="4276483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423" y="869325"/>
              <a:ext cx="905300" cy="905302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851" y="2165976"/>
              <a:ext cx="905422" cy="905422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9648" y="2104668"/>
              <a:ext cx="885858" cy="885858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415" y="4240506"/>
              <a:ext cx="885858" cy="885858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5360" y="4240506"/>
              <a:ext cx="905300" cy="905302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8615" y="3071398"/>
              <a:ext cx="1020386" cy="1020388"/>
            </a:xfrm>
            <a:prstGeom prst="rect">
              <a:avLst/>
            </a:prstGeom>
          </p:spPr>
        </p:pic>
        <p:cxnSp>
          <p:nvCxnSpPr>
            <p:cNvPr id="10" name="Conector de Seta Reta 9"/>
            <p:cNvCxnSpPr/>
            <p:nvPr/>
          </p:nvCxnSpPr>
          <p:spPr>
            <a:xfrm flipH="1">
              <a:off x="8124825" y="1849117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10019699" y="1849116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flipH="1">
              <a:off x="8144191" y="3923290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10039065" y="3923289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flipH="1" flipV="1">
              <a:off x="8171335" y="2886202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V="1">
              <a:off x="10066209" y="2886201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>
              <a:off x="8264132" y="4724400"/>
              <a:ext cx="1937143" cy="9525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71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- Absolutos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Deus é o Criador</a:t>
            </a:r>
          </a:p>
          <a:p>
            <a:pPr lvl="0"/>
            <a:r>
              <a:rPr lang="pt-BR" dirty="0" smtClean="0"/>
              <a:t>Deus é intencional</a:t>
            </a:r>
          </a:p>
          <a:p>
            <a:pPr lvl="0"/>
            <a:r>
              <a:rPr lang="pt-BR" dirty="0" smtClean="0"/>
              <a:t>Deus é pessoal</a:t>
            </a:r>
          </a:p>
          <a:p>
            <a:pPr lvl="0"/>
            <a:r>
              <a:rPr lang="pt-BR" dirty="0" smtClean="0"/>
              <a:t>Deus é o autor da Bíblia</a:t>
            </a: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21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Posições Criacionistas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Criacionismo da Terra Jovem</a:t>
            </a:r>
            <a:endParaRPr lang="pt-BR" dirty="0"/>
          </a:p>
          <a:p>
            <a:pPr lvl="0"/>
            <a:r>
              <a:rPr lang="pt-BR" dirty="0" smtClean="0"/>
              <a:t>Criacionismo da Terra Antiga</a:t>
            </a:r>
            <a:endParaRPr lang="pt-BR" dirty="0"/>
          </a:p>
          <a:p>
            <a:pPr lvl="0"/>
            <a:r>
              <a:rPr lang="pt-BR" dirty="0" smtClean="0"/>
              <a:t>Evolucionismo Teísta</a:t>
            </a:r>
          </a:p>
          <a:p>
            <a:pPr lvl="0"/>
            <a:r>
              <a:rPr lang="pt-BR" dirty="0" smtClean="0"/>
              <a:t>Design Inteligente</a:t>
            </a:r>
          </a:p>
          <a:p>
            <a:pPr lvl="0"/>
            <a:r>
              <a:rPr lang="pt-BR" dirty="0" smtClean="0"/>
              <a:t>Evolução Naturalista </a:t>
            </a:r>
            <a:r>
              <a:rPr lang="pt-BR" dirty="0" smtClean="0"/>
              <a:t>(*)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Comparando as posições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3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Criacionismo de Terra Jovem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“Teoria da Criação Recente”</a:t>
            </a:r>
          </a:p>
          <a:p>
            <a:pPr lvl="0"/>
            <a:r>
              <a:rPr lang="pt-BR" dirty="0" smtClean="0"/>
              <a:t>Deus criou o mundo em 6 dias de 24 horas</a:t>
            </a:r>
          </a:p>
          <a:p>
            <a:pPr lvl="1"/>
            <a:r>
              <a:rPr lang="pt-BR" dirty="0" smtClean="0"/>
              <a:t>Literalidade do processo de criação</a:t>
            </a:r>
          </a:p>
          <a:p>
            <a:pPr lvl="0"/>
            <a:r>
              <a:rPr lang="pt-BR" b="1" dirty="0" smtClean="0"/>
              <a:t>Ken </a:t>
            </a:r>
            <a:r>
              <a:rPr lang="pt-BR" b="1" dirty="0" err="1" smtClean="0"/>
              <a:t>Ham</a:t>
            </a:r>
            <a:r>
              <a:rPr lang="pt-BR" dirty="0" smtClean="0"/>
              <a:t>, </a:t>
            </a:r>
            <a:r>
              <a:rPr lang="pt-BR" dirty="0" err="1" smtClean="0"/>
              <a:t>Answers</a:t>
            </a:r>
            <a:r>
              <a:rPr lang="pt-BR" dirty="0" smtClean="0"/>
              <a:t> in Genesis (</a:t>
            </a:r>
            <a:r>
              <a:rPr lang="pt-BR" dirty="0" smtClean="0">
                <a:hlinkClick r:id="rId2"/>
              </a:rPr>
              <a:t>www.answersingenesis.org</a:t>
            </a:r>
            <a:r>
              <a:rPr lang="pt-BR" dirty="0" smtClean="0"/>
              <a:t>)</a:t>
            </a:r>
            <a:endParaRPr lang="pt-BR" dirty="0"/>
          </a:p>
          <a:p>
            <a:pPr lvl="0"/>
            <a:r>
              <a:rPr lang="pt-BR" b="1" dirty="0" smtClean="0"/>
              <a:t>Adauto </a:t>
            </a:r>
            <a:r>
              <a:rPr lang="pt-BR" b="1" dirty="0" smtClean="0"/>
              <a:t>Lourenço, </a:t>
            </a:r>
            <a:r>
              <a:rPr lang="pt-BR" dirty="0" smtClean="0"/>
              <a:t>no Brasil</a:t>
            </a:r>
            <a:endParaRPr lang="pt-BR" dirty="0" smtClean="0"/>
          </a:p>
          <a:p>
            <a:pPr marL="0" lv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3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Criacionismo de Terra Jovem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Criação em 6 dias de 24 horas</a:t>
            </a:r>
          </a:p>
          <a:p>
            <a:pPr lvl="0"/>
            <a:r>
              <a:rPr lang="pt-BR" dirty="0" smtClean="0"/>
              <a:t>Queda como evento catastrófico</a:t>
            </a:r>
          </a:p>
          <a:p>
            <a:pPr lvl="0"/>
            <a:r>
              <a:rPr lang="pt-BR" dirty="0" smtClean="0"/>
              <a:t>Dilúvio como evento catastrófico</a:t>
            </a:r>
          </a:p>
          <a:p>
            <a:pPr lvl="0"/>
            <a:r>
              <a:rPr lang="pt-BR" dirty="0" smtClean="0"/>
              <a:t>Teoria da criação madura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Principais argumentos</a:t>
            </a:r>
          </a:p>
          <a:p>
            <a:pPr lvl="1"/>
            <a:r>
              <a:rPr lang="pt-BR" dirty="0" smtClean="0"/>
              <a:t>Literalidade da Bíblia</a:t>
            </a:r>
          </a:p>
          <a:p>
            <a:r>
              <a:rPr lang="pt-BR" dirty="0" smtClean="0"/>
              <a:t>Principais desafios</a:t>
            </a:r>
          </a:p>
          <a:p>
            <a:pPr lvl="1"/>
            <a:r>
              <a:rPr lang="pt-BR" dirty="0" smtClean="0"/>
              <a:t>A idade aparente do Universo</a:t>
            </a:r>
          </a:p>
          <a:p>
            <a:pPr marL="0" lv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8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Criacionismo da Terra Antiga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“Criacionismo Progressivo”</a:t>
            </a:r>
          </a:p>
          <a:p>
            <a:pPr lvl="0"/>
            <a:r>
              <a:rPr lang="pt-BR" dirty="0" smtClean="0"/>
              <a:t>O Universo tem 13,8 bilhões de anos</a:t>
            </a:r>
          </a:p>
          <a:p>
            <a:pPr lvl="0"/>
            <a:r>
              <a:rPr lang="pt-BR" b="1" dirty="0" smtClean="0"/>
              <a:t>Hugh Ross</a:t>
            </a:r>
            <a:r>
              <a:rPr lang="pt-BR" dirty="0" smtClean="0"/>
              <a:t>, </a:t>
            </a:r>
            <a:r>
              <a:rPr lang="pt-BR" dirty="0" err="1" smtClean="0"/>
              <a:t>Reason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Believe</a:t>
            </a:r>
            <a:r>
              <a:rPr lang="pt-BR" dirty="0" smtClean="0"/>
              <a:t> (</a:t>
            </a:r>
            <a:r>
              <a:rPr lang="pt-BR" dirty="0" smtClean="0">
                <a:hlinkClick r:id="rId2"/>
              </a:rPr>
              <a:t>www.reasons.org</a:t>
            </a:r>
            <a:r>
              <a:rPr lang="pt-BR" dirty="0" smtClean="0"/>
              <a:t>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Criacionismo da Terra Antiga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Conjunto de visões sobre o processo de criação</a:t>
            </a:r>
          </a:p>
          <a:p>
            <a:pPr lvl="1"/>
            <a:r>
              <a:rPr lang="pt-BR" b="1" dirty="0" smtClean="0"/>
              <a:t>Teoria do Intervalo </a:t>
            </a:r>
            <a:r>
              <a:rPr lang="pt-BR" dirty="0" smtClean="0"/>
              <a:t>(ou lacuna) – há muito tempo entre </a:t>
            </a:r>
            <a:r>
              <a:rPr lang="pt-BR" dirty="0" err="1" smtClean="0"/>
              <a:t>Gn</a:t>
            </a:r>
            <a:r>
              <a:rPr lang="pt-BR" dirty="0"/>
              <a:t> </a:t>
            </a:r>
            <a:r>
              <a:rPr lang="pt-BR" dirty="0" smtClean="0"/>
              <a:t>1:1 e </a:t>
            </a:r>
            <a:r>
              <a:rPr lang="pt-BR" dirty="0" err="1" smtClean="0"/>
              <a:t>Gn</a:t>
            </a:r>
            <a:r>
              <a:rPr lang="pt-BR" dirty="0" smtClean="0"/>
              <a:t> 1:2</a:t>
            </a:r>
          </a:p>
          <a:p>
            <a:pPr lvl="1"/>
            <a:r>
              <a:rPr lang="pt-BR" b="1" dirty="0" smtClean="0"/>
              <a:t>Teoria do Dia Era </a:t>
            </a:r>
            <a:r>
              <a:rPr lang="pt-BR" dirty="0" smtClean="0"/>
              <a:t>– cada “dia” indica um longo período de tempo</a:t>
            </a:r>
          </a:p>
          <a:p>
            <a:pPr lvl="1"/>
            <a:r>
              <a:rPr lang="pt-BR" b="1" dirty="0" smtClean="0"/>
              <a:t>Teoria dos Dias Alternados </a:t>
            </a:r>
            <a:r>
              <a:rPr lang="pt-BR" dirty="0" smtClean="0"/>
              <a:t>– os dias da criação intercalados por longos períodos</a:t>
            </a:r>
          </a:p>
          <a:p>
            <a:pPr lvl="1"/>
            <a:r>
              <a:rPr lang="pt-BR" b="1" dirty="0" smtClean="0"/>
              <a:t>Dias de Revelação </a:t>
            </a:r>
            <a:r>
              <a:rPr lang="pt-BR" dirty="0" smtClean="0"/>
              <a:t>– Deus levou 7 dias para relevar a Criação a </a:t>
            </a:r>
            <a:r>
              <a:rPr lang="pt-BR" dirty="0" smtClean="0"/>
              <a:t>Moisés</a:t>
            </a:r>
          </a:p>
          <a:p>
            <a:pPr lvl="1"/>
            <a:r>
              <a:rPr lang="pt-BR" b="1" dirty="0" smtClean="0"/>
              <a:t>Teoria do Dia Análogo </a:t>
            </a:r>
            <a:r>
              <a:rPr lang="pt-BR" dirty="0" smtClean="0"/>
              <a:t>– a descrição é uma analogia ao trabalho humano, sem relação de tempo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41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596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Arial Black</vt:lpstr>
      <vt:lpstr>Century Gothic</vt:lpstr>
      <vt:lpstr>Tema do Office</vt:lpstr>
      <vt:lpstr>Ciência e Bíblia</vt:lpstr>
      <vt:lpstr>Ciência e Bíblia</vt:lpstr>
      <vt:lpstr>Revisão: Convergência Ciência e Bíblia </vt:lpstr>
      <vt:lpstr>Revisão - Absolutos</vt:lpstr>
      <vt:lpstr>Posições Criacionistas</vt:lpstr>
      <vt:lpstr>Criacionismo de Terra Jovem</vt:lpstr>
      <vt:lpstr>Criacionismo de Terra Jovem</vt:lpstr>
      <vt:lpstr>Criacionismo da Terra Antiga</vt:lpstr>
      <vt:lpstr>Criacionismo da Terra Antiga</vt:lpstr>
      <vt:lpstr>Criacionismo da Terra Antiga</vt:lpstr>
      <vt:lpstr>Evolução Teísta</vt:lpstr>
      <vt:lpstr>Evolução Teísta</vt:lpstr>
      <vt:lpstr>Design Inteligente</vt:lpstr>
      <vt:lpstr>“Se encontrarmos um relógio no meio de um campo, notamos que se trata de um objeto complexo para determinada finalidade. Ele tem muitas peças que funcionam em conjunto para marcar o tempo. Ao vermos o relógio, automaticamente entendemos que ele é produto do design, não do acaso. Consequentemente, deveríamos fazer a mesma suposição para o mundo natural quando ele apresenta processos complexos que atendem determinada necessidade.” </vt:lpstr>
      <vt:lpstr>Design Inteligente</vt:lpstr>
      <vt:lpstr>Design Inteligente</vt:lpstr>
      <vt:lpstr>Posições sobre a Criação</vt:lpstr>
      <vt:lpstr>Posições sobre a Criação</vt:lpstr>
      <vt:lpstr>Próxima aula – os dias da Criação</vt:lpstr>
    </vt:vector>
  </TitlesOfParts>
  <Company>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Ciência e Fé</dc:title>
  <dc:creator>David Pfannemuller Guimaraes</dc:creator>
  <cp:lastModifiedBy>David Pfannemuller Guimaraes</cp:lastModifiedBy>
  <cp:revision>32</cp:revision>
  <dcterms:created xsi:type="dcterms:W3CDTF">2022-02-03T00:13:31Z</dcterms:created>
  <dcterms:modified xsi:type="dcterms:W3CDTF">2022-02-15T00:14:59Z</dcterms:modified>
</cp:coreProperties>
</file>