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9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stomShape 1"/>
          <p:cNvSpPr/>
          <p:nvPr/>
        </p:nvSpPr>
        <p:spPr>
          <a:xfrm>
            <a:off x="0" y="6400800"/>
            <a:ext cx="12191400" cy="2818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3" name="Imagem 6"/>
          <p:cNvPicPr/>
          <p:nvPr/>
        </p:nvPicPr>
        <p:blipFill>
          <a:blip r:embed="rId14"/>
          <a:stretch/>
        </p:blipFill>
        <p:spPr>
          <a:xfrm>
            <a:off x="10385640" y="5582160"/>
            <a:ext cx="777600" cy="777600"/>
          </a:xfrm>
          <a:prstGeom prst="rect">
            <a:avLst/>
          </a:prstGeom>
          <a:ln>
            <a:noFill/>
          </a:ln>
        </p:spPr>
      </p:pic>
      <p:pic>
        <p:nvPicPr>
          <p:cNvPr id="2" name="Imagem 8"/>
          <p:cNvPicPr/>
          <p:nvPr/>
        </p:nvPicPr>
        <p:blipFill>
          <a:blip r:embed="rId15"/>
          <a:stretch/>
        </p:blipFill>
        <p:spPr>
          <a:xfrm>
            <a:off x="11139840" y="5582160"/>
            <a:ext cx="777600" cy="777600"/>
          </a:xfrm>
          <a:prstGeom prst="rect">
            <a:avLst/>
          </a:prstGeom>
          <a:ln>
            <a:noFill/>
          </a:ln>
        </p:spPr>
      </p:pic>
      <p:sp>
        <p:nvSpPr>
          <p:cNvPr id="3" name="CustomShape 2"/>
          <p:cNvSpPr/>
          <p:nvPr/>
        </p:nvSpPr>
        <p:spPr>
          <a:xfrm>
            <a:off x="10364040" y="6409800"/>
            <a:ext cx="147492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20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t>CIÊNCIA e BÍBLIA</a:t>
            </a:r>
            <a:endParaRPr lang="pt-BR" sz="1200" b="0" strike="noStrike" spc="-1">
              <a:latin typeface="Arial"/>
            </a:endParaRPr>
          </a:p>
        </p:txBody>
      </p:sp>
      <p:pic>
        <p:nvPicPr>
          <p:cNvPr id="4" name="Imagem 15"/>
          <p:cNvPicPr/>
          <p:nvPr/>
        </p:nvPicPr>
        <p:blipFill>
          <a:blip r:embed="rId16"/>
          <a:stretch/>
        </p:blipFill>
        <p:spPr>
          <a:xfrm>
            <a:off x="220320" y="6434280"/>
            <a:ext cx="637560" cy="227160"/>
          </a:xfrm>
          <a:prstGeom prst="rect">
            <a:avLst/>
          </a:prstGeom>
          <a:ln>
            <a:noFill/>
          </a:ln>
        </p:spPr>
      </p:pic>
      <p:grpSp>
        <p:nvGrpSpPr>
          <p:cNvPr id="5" name="Group 3"/>
          <p:cNvGrpSpPr/>
          <p:nvPr/>
        </p:nvGrpSpPr>
        <p:grpSpPr>
          <a:xfrm>
            <a:off x="4390920" y="2706840"/>
            <a:ext cx="3409200" cy="1704240"/>
            <a:chOff x="4390920" y="2706840"/>
            <a:chExt cx="3409200" cy="1704240"/>
          </a:xfrm>
        </p:grpSpPr>
        <p:pic>
          <p:nvPicPr>
            <p:cNvPr id="6" name="Imagem 6"/>
            <p:cNvPicPr/>
            <p:nvPr/>
          </p:nvPicPr>
          <p:blipFill>
            <a:blip r:embed="rId17"/>
            <a:stretch/>
          </p:blipFill>
          <p:spPr>
            <a:xfrm>
              <a:off x="4390920" y="2706840"/>
              <a:ext cx="1704240" cy="17042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" name="Imagem 7"/>
            <p:cNvPicPr/>
            <p:nvPr/>
          </p:nvPicPr>
          <p:blipFill>
            <a:blip r:embed="rId18"/>
            <a:stretch/>
          </p:blipFill>
          <p:spPr>
            <a:xfrm>
              <a:off x="6095880" y="2706840"/>
              <a:ext cx="1704240" cy="170424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8" name="CustomShape 4"/>
          <p:cNvSpPr/>
          <p:nvPr/>
        </p:nvSpPr>
        <p:spPr>
          <a:xfrm>
            <a:off x="0" y="6400800"/>
            <a:ext cx="12191400" cy="2818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5"/>
          <p:cNvSpPr/>
          <p:nvPr/>
        </p:nvSpPr>
        <p:spPr>
          <a:xfrm>
            <a:off x="10325160" y="5429160"/>
            <a:ext cx="1656720" cy="945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PlaceHolder 6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11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0" y="6400800"/>
            <a:ext cx="12191400" cy="2818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9" name="Imagem 6"/>
          <p:cNvPicPr/>
          <p:nvPr/>
        </p:nvPicPr>
        <p:blipFill>
          <a:blip r:embed="rId14"/>
          <a:stretch/>
        </p:blipFill>
        <p:spPr>
          <a:xfrm>
            <a:off x="10385640" y="5582160"/>
            <a:ext cx="777600" cy="777600"/>
          </a:xfrm>
          <a:prstGeom prst="rect">
            <a:avLst/>
          </a:prstGeom>
          <a:ln>
            <a:noFill/>
          </a:ln>
        </p:spPr>
      </p:pic>
      <p:pic>
        <p:nvPicPr>
          <p:cNvPr id="50" name="Imagem 8"/>
          <p:cNvPicPr/>
          <p:nvPr/>
        </p:nvPicPr>
        <p:blipFill>
          <a:blip r:embed="rId15"/>
          <a:stretch/>
        </p:blipFill>
        <p:spPr>
          <a:xfrm>
            <a:off x="11139840" y="5582160"/>
            <a:ext cx="777600" cy="777600"/>
          </a:xfrm>
          <a:prstGeom prst="rect">
            <a:avLst/>
          </a:prstGeom>
          <a:ln>
            <a:noFill/>
          </a:ln>
        </p:spPr>
      </p:pic>
      <p:sp>
        <p:nvSpPr>
          <p:cNvPr id="51" name="CustomShape 2"/>
          <p:cNvSpPr/>
          <p:nvPr/>
        </p:nvSpPr>
        <p:spPr>
          <a:xfrm>
            <a:off x="10364040" y="6409800"/>
            <a:ext cx="147492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20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t>CIÊNCIA e BÍBLIA</a:t>
            </a:r>
            <a:endParaRPr lang="pt-BR" sz="1200" b="0" strike="noStrike" spc="-1">
              <a:latin typeface="Arial"/>
            </a:endParaRPr>
          </a:p>
        </p:txBody>
      </p:sp>
      <p:pic>
        <p:nvPicPr>
          <p:cNvPr id="52" name="Imagem 15"/>
          <p:cNvPicPr/>
          <p:nvPr/>
        </p:nvPicPr>
        <p:blipFill>
          <a:blip r:embed="rId16"/>
          <a:stretch/>
        </p:blipFill>
        <p:spPr>
          <a:xfrm>
            <a:off x="220320" y="6434280"/>
            <a:ext cx="637560" cy="227160"/>
          </a:xfrm>
          <a:prstGeom prst="rect">
            <a:avLst/>
          </a:prstGeom>
          <a:ln>
            <a:noFill/>
          </a:ln>
        </p:spPr>
      </p:pic>
      <p:sp>
        <p:nvSpPr>
          <p:cNvPr id="53" name="PlaceHolder 3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0" y="6400800"/>
            <a:ext cx="12191400" cy="2818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2" name="Imagem 6"/>
          <p:cNvPicPr/>
          <p:nvPr/>
        </p:nvPicPr>
        <p:blipFill>
          <a:blip r:embed="rId14"/>
          <a:stretch/>
        </p:blipFill>
        <p:spPr>
          <a:xfrm>
            <a:off x="10385640" y="5582160"/>
            <a:ext cx="777600" cy="777600"/>
          </a:xfrm>
          <a:prstGeom prst="rect">
            <a:avLst/>
          </a:prstGeom>
          <a:ln>
            <a:noFill/>
          </a:ln>
        </p:spPr>
      </p:pic>
      <p:pic>
        <p:nvPicPr>
          <p:cNvPr id="93" name="Imagem 8"/>
          <p:cNvPicPr/>
          <p:nvPr/>
        </p:nvPicPr>
        <p:blipFill>
          <a:blip r:embed="rId15"/>
          <a:stretch/>
        </p:blipFill>
        <p:spPr>
          <a:xfrm>
            <a:off x="11139840" y="5582160"/>
            <a:ext cx="777600" cy="777600"/>
          </a:xfrm>
          <a:prstGeom prst="rect">
            <a:avLst/>
          </a:prstGeom>
          <a:ln>
            <a:noFill/>
          </a:ln>
        </p:spPr>
      </p:pic>
      <p:sp>
        <p:nvSpPr>
          <p:cNvPr id="94" name="CustomShape 2"/>
          <p:cNvSpPr/>
          <p:nvPr/>
        </p:nvSpPr>
        <p:spPr>
          <a:xfrm>
            <a:off x="10364040" y="6409800"/>
            <a:ext cx="147492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20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t>CIÊNCIA e BÍBLIA</a:t>
            </a:r>
            <a:endParaRPr lang="pt-BR" sz="1200" b="0" strike="noStrike" spc="-1">
              <a:latin typeface="Arial"/>
            </a:endParaRPr>
          </a:p>
        </p:txBody>
      </p:sp>
      <p:pic>
        <p:nvPicPr>
          <p:cNvPr id="95" name="Imagem 15"/>
          <p:cNvPicPr/>
          <p:nvPr/>
        </p:nvPicPr>
        <p:blipFill>
          <a:blip r:embed="rId16"/>
          <a:stretch/>
        </p:blipFill>
        <p:spPr>
          <a:xfrm>
            <a:off x="220320" y="6434280"/>
            <a:ext cx="637560" cy="227160"/>
          </a:xfrm>
          <a:prstGeom prst="rect">
            <a:avLst/>
          </a:prstGeom>
          <a:ln>
            <a:noFill/>
          </a:ln>
        </p:spPr>
      </p:pic>
      <p:sp>
        <p:nvSpPr>
          <p:cNvPr id="96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0" y="6400800"/>
            <a:ext cx="12191400" cy="2818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35" name="Imagem 6"/>
          <p:cNvPicPr/>
          <p:nvPr/>
        </p:nvPicPr>
        <p:blipFill>
          <a:blip r:embed="rId14"/>
          <a:stretch/>
        </p:blipFill>
        <p:spPr>
          <a:xfrm>
            <a:off x="10385640" y="5582160"/>
            <a:ext cx="777600" cy="777600"/>
          </a:xfrm>
          <a:prstGeom prst="rect">
            <a:avLst/>
          </a:prstGeom>
          <a:ln>
            <a:noFill/>
          </a:ln>
        </p:spPr>
      </p:pic>
      <p:pic>
        <p:nvPicPr>
          <p:cNvPr id="136" name="Imagem 8"/>
          <p:cNvPicPr/>
          <p:nvPr/>
        </p:nvPicPr>
        <p:blipFill>
          <a:blip r:embed="rId15"/>
          <a:stretch/>
        </p:blipFill>
        <p:spPr>
          <a:xfrm>
            <a:off x="11139840" y="5582160"/>
            <a:ext cx="777600" cy="777600"/>
          </a:xfrm>
          <a:prstGeom prst="rect">
            <a:avLst/>
          </a:prstGeom>
          <a:ln>
            <a:noFill/>
          </a:ln>
        </p:spPr>
      </p:pic>
      <p:sp>
        <p:nvSpPr>
          <p:cNvPr id="137" name="CustomShape 2"/>
          <p:cNvSpPr/>
          <p:nvPr/>
        </p:nvSpPr>
        <p:spPr>
          <a:xfrm>
            <a:off x="10364040" y="6409800"/>
            <a:ext cx="147492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20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t>CIÊNCIA e BÍBLIA</a:t>
            </a:r>
            <a:endParaRPr lang="pt-BR" sz="1200" b="0" strike="noStrike" spc="-1">
              <a:latin typeface="Arial"/>
            </a:endParaRPr>
          </a:p>
        </p:txBody>
      </p:sp>
      <p:pic>
        <p:nvPicPr>
          <p:cNvPr id="138" name="Imagem 15"/>
          <p:cNvPicPr/>
          <p:nvPr/>
        </p:nvPicPr>
        <p:blipFill>
          <a:blip r:embed="rId16"/>
          <a:stretch/>
        </p:blipFill>
        <p:spPr>
          <a:xfrm>
            <a:off x="220320" y="6434280"/>
            <a:ext cx="637560" cy="227160"/>
          </a:xfrm>
          <a:prstGeom prst="rect">
            <a:avLst/>
          </a:prstGeom>
          <a:ln>
            <a:noFill/>
          </a:ln>
        </p:spPr>
      </p:pic>
      <p:sp>
        <p:nvSpPr>
          <p:cNvPr id="139" name="CustomShape 3"/>
          <p:cNvSpPr/>
          <p:nvPr/>
        </p:nvSpPr>
        <p:spPr>
          <a:xfrm>
            <a:off x="697320" y="495360"/>
            <a:ext cx="1087920" cy="21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3800" b="0" strike="noStrike" spc="-1">
                <a:solidFill>
                  <a:srgbClr val="000000"/>
                </a:solidFill>
                <a:latin typeface="Arial Black"/>
                <a:ea typeface="DejaVu Sans"/>
              </a:rPr>
              <a:t>“</a:t>
            </a:r>
            <a:endParaRPr lang="pt-BR" sz="13800" b="0" strike="noStrike" spc="-1"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141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0" y="6400800"/>
            <a:ext cx="12191400" cy="2818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79" name="Imagem 6"/>
          <p:cNvPicPr/>
          <p:nvPr/>
        </p:nvPicPr>
        <p:blipFill>
          <a:blip r:embed="rId14"/>
          <a:stretch/>
        </p:blipFill>
        <p:spPr>
          <a:xfrm>
            <a:off x="10385640" y="5582160"/>
            <a:ext cx="777600" cy="777600"/>
          </a:xfrm>
          <a:prstGeom prst="rect">
            <a:avLst/>
          </a:prstGeom>
          <a:ln>
            <a:noFill/>
          </a:ln>
        </p:spPr>
      </p:pic>
      <p:pic>
        <p:nvPicPr>
          <p:cNvPr id="180" name="Imagem 8"/>
          <p:cNvPicPr/>
          <p:nvPr/>
        </p:nvPicPr>
        <p:blipFill>
          <a:blip r:embed="rId15"/>
          <a:stretch/>
        </p:blipFill>
        <p:spPr>
          <a:xfrm>
            <a:off x="11139840" y="5582160"/>
            <a:ext cx="777600" cy="777600"/>
          </a:xfrm>
          <a:prstGeom prst="rect">
            <a:avLst/>
          </a:prstGeom>
          <a:ln>
            <a:noFill/>
          </a:ln>
        </p:spPr>
      </p:pic>
      <p:sp>
        <p:nvSpPr>
          <p:cNvPr id="181" name="CustomShape 2"/>
          <p:cNvSpPr/>
          <p:nvPr/>
        </p:nvSpPr>
        <p:spPr>
          <a:xfrm>
            <a:off x="10364040" y="6409800"/>
            <a:ext cx="147492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20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t>CIÊNCIA e BÍBLIA</a:t>
            </a:r>
            <a:endParaRPr lang="pt-BR" sz="1200" b="0" strike="noStrike" spc="-1">
              <a:latin typeface="Arial"/>
            </a:endParaRPr>
          </a:p>
        </p:txBody>
      </p:sp>
      <p:pic>
        <p:nvPicPr>
          <p:cNvPr id="182" name="Imagem 15"/>
          <p:cNvPicPr/>
          <p:nvPr/>
        </p:nvPicPr>
        <p:blipFill>
          <a:blip r:embed="rId16"/>
          <a:stretch/>
        </p:blipFill>
        <p:spPr>
          <a:xfrm>
            <a:off x="220320" y="6434280"/>
            <a:ext cx="637560" cy="227160"/>
          </a:xfrm>
          <a:prstGeom prst="rect">
            <a:avLst/>
          </a:prstGeom>
          <a:ln>
            <a:noFill/>
          </a:ln>
        </p:spPr>
      </p:pic>
      <p:sp>
        <p:nvSpPr>
          <p:cNvPr id="183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184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1523880" y="1781280"/>
            <a:ext cx="9143280" cy="83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pt-BR" sz="6000" b="0" strike="noStrike" spc="-1">
                <a:solidFill>
                  <a:srgbClr val="000000"/>
                </a:solidFill>
                <a:latin typeface="Century Gothic"/>
              </a:rPr>
              <a:t>Ciência e Bíblia</a:t>
            </a:r>
            <a:endParaRPr lang="pt-BR" sz="6000" b="0" strike="noStrike" spc="-1">
              <a:latin typeface="Arial"/>
            </a:endParaRPr>
          </a:p>
        </p:txBody>
      </p:sp>
      <p:sp>
        <p:nvSpPr>
          <p:cNvPr id="222" name="CustomShape 2"/>
          <p:cNvSpPr/>
          <p:nvPr/>
        </p:nvSpPr>
        <p:spPr>
          <a:xfrm>
            <a:off x="1523880" y="4944960"/>
            <a:ext cx="9143280" cy="81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10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0" strike="noStrike" spc="-1">
                <a:solidFill>
                  <a:srgbClr val="000000"/>
                </a:solidFill>
                <a:latin typeface="Century Gothic"/>
              </a:rPr>
              <a:t>Aula 4 – Os Dias da Criação (parte 2)</a:t>
            </a:r>
            <a:endParaRPr lang="pt-BR" sz="24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0" strike="noStrike" spc="-1">
                <a:solidFill>
                  <a:srgbClr val="000000"/>
                </a:solidFill>
                <a:latin typeface="Century Gothic"/>
              </a:rPr>
              <a:t>Iniciaremos às 20h00, aproveite a música</a:t>
            </a:r>
            <a:endParaRPr lang="pt-BR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Dia 3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270" name="CustomShape 2"/>
          <p:cNvSpPr/>
          <p:nvPr/>
        </p:nvSpPr>
        <p:spPr>
          <a:xfrm>
            <a:off x="6095880" y="1825560"/>
            <a:ext cx="546192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    </a:t>
            </a:r>
            <a:endParaRPr lang="pt-BR" sz="2800" b="0" strike="noStrike" spc="-1">
              <a:latin typeface="Arial"/>
            </a:endParaRPr>
          </a:p>
        </p:txBody>
      </p:sp>
      <p:sp>
        <p:nvSpPr>
          <p:cNvPr id="271" name="CustomShape 3"/>
          <p:cNvSpPr/>
          <p:nvPr/>
        </p:nvSpPr>
        <p:spPr>
          <a:xfrm>
            <a:off x="838080" y="1690560"/>
            <a:ext cx="758556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(...)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A terra fez brotar a vegetação</a:t>
            </a: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: plantas que dão sementes de acordo com as suas espécies, e árvores cujos frutos produzem sementes de acordo com as suas espécies. E Deus viu que ficou bom.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Passaram-se a tarde e a manhã; esse foi o terceiro dia</a:t>
            </a: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Gênesis 1:9-13</a:t>
            </a:r>
            <a:endParaRPr lang="pt-BR" sz="2800" b="0" strike="noStrike" spc="-1" dirty="0">
              <a:latin typeface="Arial"/>
            </a:endParaRPr>
          </a:p>
        </p:txBody>
      </p:sp>
      <p:pic>
        <p:nvPicPr>
          <p:cNvPr id="272" name="Espaço Reservado para Conteúdo 3_4"/>
          <p:cNvPicPr/>
          <p:nvPr/>
        </p:nvPicPr>
        <p:blipFill>
          <a:blip r:embed="rId2"/>
          <a:stretch/>
        </p:blipFill>
        <p:spPr>
          <a:xfrm>
            <a:off x="8712000" y="864000"/>
            <a:ext cx="3075480" cy="435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Dia 4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274" name="CustomShape 2"/>
          <p:cNvSpPr/>
          <p:nvPr/>
        </p:nvSpPr>
        <p:spPr>
          <a:xfrm>
            <a:off x="6095880" y="1825560"/>
            <a:ext cx="546192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    </a:t>
            </a:r>
            <a:endParaRPr lang="pt-BR" sz="2800" b="0" strike="noStrike" spc="-1">
              <a:latin typeface="Arial"/>
            </a:endParaRPr>
          </a:p>
        </p:txBody>
      </p:sp>
      <p:sp>
        <p:nvSpPr>
          <p:cNvPr id="275" name="CustomShape 3"/>
          <p:cNvSpPr/>
          <p:nvPr/>
        </p:nvSpPr>
        <p:spPr>
          <a:xfrm>
            <a:off x="838080" y="1690560"/>
            <a:ext cx="758556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85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Disse Deus: "</a:t>
            </a:r>
            <a:r>
              <a:rPr lang="pt-BR" sz="20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Haja luminares no firmamento do céu</a:t>
            </a:r>
            <a:r>
              <a:rPr lang="pt-BR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para separar o dia da noite. Sirvam eles de sinais para marcar estações, dias e anos,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e sirvam de luminares no firmamento do céu para iluminar a terra". E assim foi.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Deus fez os dois grandes luminares: o maior para governar o dia e o menor para governar a noite; fez também as estrelas.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Gênesis 1:14-19</a:t>
            </a:r>
            <a:endParaRPr lang="pt-BR" sz="2000" b="0" strike="noStrike" spc="-1" dirty="0">
              <a:latin typeface="Arial"/>
            </a:endParaRPr>
          </a:p>
        </p:txBody>
      </p:sp>
      <p:pic>
        <p:nvPicPr>
          <p:cNvPr id="276" name="Espaço Reservado para Conteúdo 3_5"/>
          <p:cNvPicPr/>
          <p:nvPr/>
        </p:nvPicPr>
        <p:blipFill>
          <a:blip r:embed="rId2"/>
          <a:stretch/>
        </p:blipFill>
        <p:spPr>
          <a:xfrm>
            <a:off x="8712000" y="864000"/>
            <a:ext cx="3075480" cy="435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Dia 4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278" name="CustomShape 2"/>
          <p:cNvSpPr/>
          <p:nvPr/>
        </p:nvSpPr>
        <p:spPr>
          <a:xfrm>
            <a:off x="6095880" y="1825560"/>
            <a:ext cx="546192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    </a:t>
            </a:r>
            <a:endParaRPr lang="pt-BR" sz="2800" b="0" strike="noStrike" spc="-1">
              <a:latin typeface="Arial"/>
            </a:endParaRPr>
          </a:p>
        </p:txBody>
      </p:sp>
      <p:sp>
        <p:nvSpPr>
          <p:cNvPr id="279" name="CustomShape 3"/>
          <p:cNvSpPr/>
          <p:nvPr/>
        </p:nvSpPr>
        <p:spPr>
          <a:xfrm>
            <a:off x="838080" y="1690560"/>
            <a:ext cx="758556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6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(...)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Deus os colocou no firmamento do céu para iluminar a terra,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governar o dia e a noite, e separar a luz das trevas. E Deus viu que ficou bom.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Passaram-se a tarde e a manhã; esse foi o quarto dia</a:t>
            </a: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Gênesis 1:14-19</a:t>
            </a:r>
            <a:endParaRPr lang="pt-BR" sz="2800" b="0" strike="noStrike" spc="-1" dirty="0">
              <a:latin typeface="Arial"/>
            </a:endParaRPr>
          </a:p>
        </p:txBody>
      </p:sp>
      <p:pic>
        <p:nvPicPr>
          <p:cNvPr id="280" name="Espaço Reservado para Conteúdo 3_6"/>
          <p:cNvPicPr/>
          <p:nvPr/>
        </p:nvPicPr>
        <p:blipFill>
          <a:blip r:embed="rId2"/>
          <a:stretch/>
        </p:blipFill>
        <p:spPr>
          <a:xfrm>
            <a:off x="8712000" y="864000"/>
            <a:ext cx="3075480" cy="435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Dia 5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282" name="CustomShape 2"/>
          <p:cNvSpPr/>
          <p:nvPr/>
        </p:nvSpPr>
        <p:spPr>
          <a:xfrm>
            <a:off x="6095880" y="1825560"/>
            <a:ext cx="546192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    </a:t>
            </a:r>
            <a:endParaRPr lang="pt-BR" sz="2800" b="0" strike="noStrike" spc="-1">
              <a:latin typeface="Arial"/>
            </a:endParaRPr>
          </a:p>
        </p:txBody>
      </p:sp>
      <p:sp>
        <p:nvSpPr>
          <p:cNvPr id="283" name="CustomShape 3"/>
          <p:cNvSpPr/>
          <p:nvPr/>
        </p:nvSpPr>
        <p:spPr>
          <a:xfrm>
            <a:off x="838080" y="1690560"/>
            <a:ext cx="758556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3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Disse também Deus: "</a:t>
            </a:r>
            <a:r>
              <a:rPr lang="pt-BR" sz="28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Encham-se as águas de seres vivos</a:t>
            </a:r>
            <a:r>
              <a:rPr lang="pt-BR" sz="2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, e sobre a terra voem aves sob o firmamento do céu".</a:t>
            </a:r>
            <a:endParaRPr lang="pt-BR" sz="28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Assim Deus criou os grandes animais aquáticos e os demais seres vivos que povoam as águas, de acordo com as suas espécies; e todas as aves, de acordo com as suas espécies. E Deus viu que ficou bom.</a:t>
            </a:r>
            <a:endParaRPr lang="pt-BR" sz="28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Gênesis 1:20-23</a:t>
            </a:r>
            <a:endParaRPr lang="pt-BR" sz="2800" b="0" strike="noStrike" spc="-1">
              <a:latin typeface="Arial"/>
            </a:endParaRPr>
          </a:p>
        </p:txBody>
      </p:sp>
      <p:pic>
        <p:nvPicPr>
          <p:cNvPr id="284" name="Espaço Reservado para Conteúdo 3_7"/>
          <p:cNvPicPr/>
          <p:nvPr/>
        </p:nvPicPr>
        <p:blipFill>
          <a:blip r:embed="rId2"/>
          <a:stretch/>
        </p:blipFill>
        <p:spPr>
          <a:xfrm>
            <a:off x="8712000" y="864000"/>
            <a:ext cx="3075480" cy="435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Dia 5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286" name="CustomShape 2"/>
          <p:cNvSpPr/>
          <p:nvPr/>
        </p:nvSpPr>
        <p:spPr>
          <a:xfrm>
            <a:off x="6095880" y="1825560"/>
            <a:ext cx="546192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    </a:t>
            </a:r>
            <a:endParaRPr lang="pt-BR" sz="2800" b="0" strike="noStrike" spc="-1">
              <a:latin typeface="Arial"/>
            </a:endParaRPr>
          </a:p>
        </p:txBody>
      </p:sp>
      <p:sp>
        <p:nvSpPr>
          <p:cNvPr id="287" name="CustomShape 3"/>
          <p:cNvSpPr/>
          <p:nvPr/>
        </p:nvSpPr>
        <p:spPr>
          <a:xfrm>
            <a:off x="838080" y="1690200"/>
            <a:ext cx="758556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8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(...)</a:t>
            </a:r>
            <a:endParaRPr lang="pt-BR" sz="28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Então Deus os abençoou, dizendo: "Sejam férteis e multipliquem-se! Encham as águas dos mares! E multipliquem-se as aves na terra".</a:t>
            </a:r>
            <a:endParaRPr lang="pt-BR" sz="28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Passaram-se a tarde e a manhã; esse foi o quinto dia.</a:t>
            </a:r>
            <a:endParaRPr lang="pt-BR" sz="28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28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Gênesis 1:20-23</a:t>
            </a:r>
            <a:endParaRPr lang="pt-BR" sz="2800" b="0" strike="noStrike" spc="-1">
              <a:latin typeface="Arial"/>
            </a:endParaRPr>
          </a:p>
        </p:txBody>
      </p:sp>
      <p:pic>
        <p:nvPicPr>
          <p:cNvPr id="288" name="Espaço Reservado para Conteúdo 3_9"/>
          <p:cNvPicPr/>
          <p:nvPr/>
        </p:nvPicPr>
        <p:blipFill>
          <a:blip r:embed="rId2"/>
          <a:stretch/>
        </p:blipFill>
        <p:spPr>
          <a:xfrm>
            <a:off x="8712000" y="864000"/>
            <a:ext cx="3075480" cy="435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Dia 6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290" name="CustomShape 2"/>
          <p:cNvSpPr/>
          <p:nvPr/>
        </p:nvSpPr>
        <p:spPr>
          <a:xfrm>
            <a:off x="6095880" y="1825560"/>
            <a:ext cx="546192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    </a:t>
            </a:r>
            <a:endParaRPr lang="pt-BR" sz="2800" b="0" strike="noStrike" spc="-1">
              <a:latin typeface="Arial"/>
            </a:endParaRPr>
          </a:p>
        </p:txBody>
      </p:sp>
      <p:sp>
        <p:nvSpPr>
          <p:cNvPr id="291" name="CustomShape 3"/>
          <p:cNvSpPr/>
          <p:nvPr/>
        </p:nvSpPr>
        <p:spPr>
          <a:xfrm>
            <a:off x="838080" y="1690200"/>
            <a:ext cx="758556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5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E disse Deus: "</a:t>
            </a:r>
            <a:r>
              <a:rPr lang="pt-BR" sz="20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Produza a terra seres vivos</a:t>
            </a:r>
            <a:r>
              <a:rPr lang="pt-BR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de acordo com as suas espécies: rebanhos domésticos, animais selvagens e os demais seres vivos da terra, cada um de acordo com a sua espécie". E assim foi.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Deus fez os animais selvagens de acordo com as suas espécies, os rebanhos domésticos de acordo com as suas espécies, e os demais seres vivos da terra de acordo com as suas espécies. E Deus viu que ficou bom.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Gênesis 1:24-31</a:t>
            </a:r>
            <a:endParaRPr lang="pt-BR" sz="2000" b="0" strike="noStrike" spc="-1" dirty="0">
              <a:latin typeface="Arial"/>
            </a:endParaRPr>
          </a:p>
        </p:txBody>
      </p:sp>
      <p:pic>
        <p:nvPicPr>
          <p:cNvPr id="292" name="Espaço Reservado para Conteúdo 3_13"/>
          <p:cNvPicPr/>
          <p:nvPr/>
        </p:nvPicPr>
        <p:blipFill>
          <a:blip r:embed="rId2"/>
          <a:stretch/>
        </p:blipFill>
        <p:spPr>
          <a:xfrm>
            <a:off x="8712000" y="864000"/>
            <a:ext cx="3075480" cy="435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Dia 6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294" name="CustomShape 2"/>
          <p:cNvSpPr/>
          <p:nvPr/>
        </p:nvSpPr>
        <p:spPr>
          <a:xfrm>
            <a:off x="6095880" y="1825560"/>
            <a:ext cx="546192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    </a:t>
            </a:r>
            <a:endParaRPr lang="pt-BR" sz="2800" b="0" strike="noStrike" spc="-1">
              <a:latin typeface="Arial"/>
            </a:endParaRPr>
          </a:p>
        </p:txBody>
      </p:sp>
      <p:sp>
        <p:nvSpPr>
          <p:cNvPr id="295" name="CustomShape 3"/>
          <p:cNvSpPr/>
          <p:nvPr/>
        </p:nvSpPr>
        <p:spPr>
          <a:xfrm>
            <a:off x="838080" y="1690200"/>
            <a:ext cx="758556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6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Então disse Deus: "</a:t>
            </a:r>
            <a:r>
              <a:rPr lang="pt-BR" sz="20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Façamos o homem à nossa imagem, conforme a nossa semelhança</a:t>
            </a:r>
            <a:r>
              <a:rPr lang="pt-BR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. Domine ele sobre os peixes do mar, sobre as aves do céu, sobre os animais grandes de toda a terra e sobre todos os pequenos animais que se movem rente ao chão".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Criou Deus o homem à sua imagem, à imagem de Deus o criou; homem e mulher os criou.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Deus os abençoou, e lhes disse: "Sejam férteis e multipliquem-se! Encham e subjuguem a terra! Dominem sobre os peixes do mar, sobre as aves do céu e sobre todos os animais que se movem pela terra".</a:t>
            </a:r>
            <a:endParaRPr lang="pt-BR" sz="2000" b="0" strike="noStrike" spc="-1" dirty="0">
              <a:latin typeface="Arial"/>
            </a:endParaRPr>
          </a:p>
        </p:txBody>
      </p:sp>
      <p:pic>
        <p:nvPicPr>
          <p:cNvPr id="296" name="Espaço Reservado para Conteúdo 3_12"/>
          <p:cNvPicPr/>
          <p:nvPr/>
        </p:nvPicPr>
        <p:blipFill>
          <a:blip r:embed="rId2"/>
          <a:stretch/>
        </p:blipFill>
        <p:spPr>
          <a:xfrm>
            <a:off x="8712000" y="864000"/>
            <a:ext cx="3075480" cy="435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Dia 6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298" name="CustomShape 2"/>
          <p:cNvSpPr/>
          <p:nvPr/>
        </p:nvSpPr>
        <p:spPr>
          <a:xfrm>
            <a:off x="6095880" y="1825560"/>
            <a:ext cx="546192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    </a:t>
            </a:r>
            <a:endParaRPr lang="pt-BR" sz="2800" b="0" strike="noStrike" spc="-1">
              <a:latin typeface="Arial"/>
            </a:endParaRPr>
          </a:p>
        </p:txBody>
      </p:sp>
      <p:sp>
        <p:nvSpPr>
          <p:cNvPr id="299" name="CustomShape 3"/>
          <p:cNvSpPr/>
          <p:nvPr/>
        </p:nvSpPr>
        <p:spPr>
          <a:xfrm>
            <a:off x="838080" y="1690200"/>
            <a:ext cx="758556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17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Disse Deus: "Eis que lhes dou todas as plantas que nascem em toda a terra e produzem sementes, e todas as árvores que dão frutos com sementes. Elas servirão de alimento para vocês.</a:t>
            </a:r>
            <a:endParaRPr lang="pt-BR" sz="17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17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E dou todos os vegetais como alimento a tudo o que tem em si fôlego de vida: a todos os grandes animais da terra, a todas as aves do céu e a todas as criaturas que se movem rente ao chão". E assim foi.</a:t>
            </a:r>
            <a:endParaRPr lang="pt-BR" sz="17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17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E Deus viu tudo o que havia feito, e tudo havia ficado muito bom. </a:t>
            </a:r>
            <a:r>
              <a:rPr lang="pt-BR" sz="17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Passaram-se a tarde e a manhã; esse foi o sexto dia.</a:t>
            </a:r>
            <a:endParaRPr lang="pt-BR" sz="17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17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Gênesis 1:24-31</a:t>
            </a:r>
            <a:endParaRPr lang="pt-BR" sz="1700" b="0" strike="noStrike" spc="-1" dirty="0">
              <a:latin typeface="Arial"/>
            </a:endParaRPr>
          </a:p>
        </p:txBody>
      </p:sp>
      <p:pic>
        <p:nvPicPr>
          <p:cNvPr id="300" name="Espaço Reservado para Conteúdo 3_11"/>
          <p:cNvPicPr/>
          <p:nvPr/>
        </p:nvPicPr>
        <p:blipFill>
          <a:blip r:embed="rId2"/>
          <a:stretch/>
        </p:blipFill>
        <p:spPr>
          <a:xfrm>
            <a:off x="8712000" y="864000"/>
            <a:ext cx="3075480" cy="435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Dia 7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302" name="CustomShape 2"/>
          <p:cNvSpPr/>
          <p:nvPr/>
        </p:nvSpPr>
        <p:spPr>
          <a:xfrm>
            <a:off x="6095880" y="1825560"/>
            <a:ext cx="546192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    </a:t>
            </a:r>
            <a:endParaRPr lang="pt-BR" sz="2800" b="0" strike="noStrike" spc="-1">
              <a:latin typeface="Arial"/>
            </a:endParaRPr>
          </a:p>
        </p:txBody>
      </p:sp>
      <p:sp>
        <p:nvSpPr>
          <p:cNvPr id="303" name="CustomShape 3"/>
          <p:cNvSpPr/>
          <p:nvPr/>
        </p:nvSpPr>
        <p:spPr>
          <a:xfrm>
            <a:off x="838080" y="1690200"/>
            <a:ext cx="758556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1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Assim foram concluídos os céus e a terra, e tudo o que neles há.</a:t>
            </a:r>
            <a:endParaRPr lang="pt-BR" sz="28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No sétimo dia Deus já havia concluído a obra que realizara, e nesse dia descansou.</a:t>
            </a:r>
            <a:endParaRPr lang="pt-BR" sz="28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Abençoou Deus o sétimo dia e o santificou, porque nele descansou de toda a obra que realizara na criação.</a:t>
            </a:r>
            <a:endParaRPr lang="pt-BR" sz="28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Gênesis 2:1-3</a:t>
            </a:r>
            <a:endParaRPr lang="pt-BR" sz="2800" b="0" strike="noStrike" spc="-1">
              <a:latin typeface="Arial"/>
            </a:endParaRPr>
          </a:p>
        </p:txBody>
      </p:sp>
      <p:pic>
        <p:nvPicPr>
          <p:cNvPr id="304" name="Espaço Reservado para Conteúdo 3_10"/>
          <p:cNvPicPr/>
          <p:nvPr/>
        </p:nvPicPr>
        <p:blipFill>
          <a:blip r:embed="rId2"/>
          <a:stretch/>
        </p:blipFill>
        <p:spPr>
          <a:xfrm>
            <a:off x="8712000" y="864000"/>
            <a:ext cx="3075480" cy="435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Seis Dias de 24 horas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306" name="CustomShape 2"/>
          <p:cNvSpPr/>
          <p:nvPr/>
        </p:nvSpPr>
        <p:spPr>
          <a:xfrm>
            <a:off x="838080" y="1690560"/>
            <a:ext cx="10753920" cy="448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64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i="1" strike="noStrike" spc="-1" dirty="0">
                <a:solidFill>
                  <a:srgbClr val="000000"/>
                </a:solidFill>
                <a:latin typeface="Century Gothic"/>
              </a:rPr>
              <a:t>Posição Terra Jovem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1" strike="noStrike" spc="-1" dirty="0">
                <a:solidFill>
                  <a:srgbClr val="000000"/>
                </a:solidFill>
                <a:latin typeface="Century Gothic"/>
              </a:rPr>
              <a:t>Argumentos a favor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</a:rPr>
              <a:t>O texto bíblico fala claramente de dias de vinte e quatro horas.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</a:rPr>
              <a:t>Os números aparecem em sequência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</a:rPr>
              <a:t>As palavras “tarde e manhã” são usadas, e nesta sequência.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</a:rPr>
              <a:t>Os dias são comparados a uma semana de trabalho.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</a:rPr>
              <a:t>A vida não pode existir sem luz.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</a:rPr>
              <a:t>As plantas não vivem sem os animais.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>
            <a:off x="1523880" y="1781280"/>
            <a:ext cx="9143280" cy="83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pt-BR" sz="6000" b="0" strike="noStrike" spc="-1">
                <a:solidFill>
                  <a:srgbClr val="000000"/>
                </a:solidFill>
                <a:latin typeface="Century Gothic"/>
              </a:rPr>
              <a:t>Ciência e Bíblia</a:t>
            </a:r>
            <a:endParaRPr lang="pt-BR" sz="6000" b="0" strike="noStrike" spc="-1">
              <a:latin typeface="Arial"/>
            </a:endParaRPr>
          </a:p>
        </p:txBody>
      </p:sp>
      <p:sp>
        <p:nvSpPr>
          <p:cNvPr id="224" name="CustomShape 2"/>
          <p:cNvSpPr/>
          <p:nvPr/>
        </p:nvSpPr>
        <p:spPr>
          <a:xfrm>
            <a:off x="1523880" y="4944960"/>
            <a:ext cx="9143280" cy="50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0" strike="noStrike" spc="-1">
                <a:solidFill>
                  <a:srgbClr val="000000"/>
                </a:solidFill>
                <a:latin typeface="Century Gothic"/>
              </a:rPr>
              <a:t>Aula 4 – Os Dias da Criação (parte 2)</a:t>
            </a:r>
            <a:endParaRPr lang="pt-BR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Seis Dias de 24 horas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308" name="CustomShape 2"/>
          <p:cNvSpPr/>
          <p:nvPr/>
        </p:nvSpPr>
        <p:spPr>
          <a:xfrm>
            <a:off x="838080" y="1690560"/>
            <a:ext cx="10753920" cy="448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1" strike="noStrike" spc="-1" dirty="0">
                <a:solidFill>
                  <a:srgbClr val="000000"/>
                </a:solidFill>
                <a:latin typeface="Century Gothic"/>
              </a:rPr>
              <a:t>Argumentos contrários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</a:rPr>
              <a:t>Sim, a palavra “yom” pode significar mais de um dia: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i="1" strike="noStrike" spc="-1" dirty="0">
                <a:solidFill>
                  <a:srgbClr val="000000"/>
                </a:solidFill>
                <a:latin typeface="Century Gothic"/>
              </a:rPr>
              <a:t>Estas são as origens dos céus e da terra, quando foram criados; no dia em que o Senhor Deus fez a terra e os céus. Gênesis 2:4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i="1" strike="noStrike" spc="-1" dirty="0">
                <a:solidFill>
                  <a:srgbClr val="000000"/>
                </a:solidFill>
                <a:latin typeface="Century Gothic"/>
              </a:rPr>
              <a:t>Porque mil anos são aos teus olhos como o dia de ontem que passou, e como a vigília da noite. Salmos 90:4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i="1" strike="noStrike" spc="-1" dirty="0">
                <a:solidFill>
                  <a:srgbClr val="000000"/>
                </a:solidFill>
                <a:latin typeface="Century Gothic"/>
              </a:rPr>
              <a:t>Mas, amados, não ignoreis uma coisa: que um dia para o Senhor é como mil anos, e mil anos, como um dia. 2 Pedro 3:8</a:t>
            </a:r>
            <a:endParaRPr lang="pt-BR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Seis Dias de 24 horas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310" name="CustomShape 2"/>
          <p:cNvSpPr/>
          <p:nvPr/>
        </p:nvSpPr>
        <p:spPr>
          <a:xfrm>
            <a:off x="838080" y="1690560"/>
            <a:ext cx="10753920" cy="448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1" strike="noStrike" spc="-1" dirty="0">
                <a:solidFill>
                  <a:srgbClr val="000000"/>
                </a:solidFill>
                <a:latin typeface="Century Gothic"/>
              </a:rPr>
              <a:t>Argumentos contrários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</a:rPr>
              <a:t>Os dias numerados não querem dizer que precisam ser dias solares. 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i="1" strike="noStrike" spc="-1" dirty="0">
                <a:solidFill>
                  <a:srgbClr val="000000"/>
                </a:solidFill>
                <a:latin typeface="Century Gothic"/>
              </a:rPr>
              <a:t>Vinde, e tornemos para o Senhor , porque ele despedaçou e nos sarará, fez a ferida e a ligará. Depois de dois dias, nos dará a vida; ao terceiro dia, nos ressuscitará, e viveremos diante dele. Oséias 6:1,2</a:t>
            </a:r>
            <a:endParaRPr lang="pt-BR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Seis Dias de 24 horas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312" name="CustomShape 2"/>
          <p:cNvSpPr/>
          <p:nvPr/>
        </p:nvSpPr>
        <p:spPr>
          <a:xfrm>
            <a:off x="838080" y="1690560"/>
            <a:ext cx="10753920" cy="448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1" strike="noStrike" spc="-1">
                <a:solidFill>
                  <a:srgbClr val="000000"/>
                </a:solidFill>
                <a:latin typeface="Century Gothic"/>
              </a:rPr>
              <a:t>Argumentos contrários</a:t>
            </a:r>
            <a:endParaRPr lang="pt-BR" sz="28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</a:rPr>
              <a:t>O uso das palavras “tarde e manhã” indicam inicio e fim do dia, mas não que se passou um dia.</a:t>
            </a:r>
            <a:endParaRPr lang="pt-BR" sz="2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Seis Dias de 24 horas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838080" y="1690560"/>
            <a:ext cx="10753920" cy="448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1" strike="noStrike" spc="-1" dirty="0">
                <a:solidFill>
                  <a:srgbClr val="000000"/>
                </a:solidFill>
                <a:latin typeface="Century Gothic"/>
              </a:rPr>
              <a:t>Argumentos contrários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</a:rPr>
              <a:t>A semana de trabalho pode, sim, ter relação com um período mais longo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i="1" strike="noStrike" spc="-1" dirty="0">
                <a:solidFill>
                  <a:srgbClr val="000000"/>
                </a:solidFill>
                <a:latin typeface="Century Gothic"/>
              </a:rPr>
              <a:t>Durante quarenta anos vocês sofrerão a consequência dos seus pecados e experimentarão a minha rejeição; cada ano corresponderá a cada um dos quarenta dias em que vocês observaram a terra’. Números 14:34</a:t>
            </a:r>
            <a:endParaRPr lang="pt-BR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Seis Dias de 24 horas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316" name="CustomShape 2"/>
          <p:cNvSpPr/>
          <p:nvPr/>
        </p:nvSpPr>
        <p:spPr>
          <a:xfrm>
            <a:off x="838080" y="1690560"/>
            <a:ext cx="10753920" cy="448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1" strike="noStrike" spc="-1">
                <a:solidFill>
                  <a:srgbClr val="000000"/>
                </a:solidFill>
                <a:latin typeface="Century Gothic"/>
              </a:rPr>
              <a:t>Argumentos contrários</a:t>
            </a:r>
            <a:endParaRPr lang="pt-BR" sz="28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</a:rPr>
              <a:t>A luz foi criada no primeiro dia, e não no quarto dia (Gn 1:3). Então porque o Sol só aparece no quarto dia?</a:t>
            </a:r>
            <a:endParaRPr lang="pt-BR" sz="28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</a:rPr>
              <a:t>Não existe uma interdependência entre todas as plantas e animais, mas somente entre algumas espécies.</a:t>
            </a:r>
            <a:endParaRPr lang="pt-BR" sz="2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pt-BR" sz="4400" b="0" strike="noStrike" spc="-1" dirty="0">
                <a:solidFill>
                  <a:srgbClr val="000000"/>
                </a:solidFill>
                <a:latin typeface="Century Gothic"/>
              </a:rPr>
              <a:t>Dias como Períodos de Tempo</a:t>
            </a:r>
            <a:endParaRPr lang="pt-BR" sz="4400" b="0" strike="noStrike" spc="-1" dirty="0">
              <a:latin typeface="Arial"/>
            </a:endParaRPr>
          </a:p>
        </p:txBody>
      </p:sp>
      <p:sp>
        <p:nvSpPr>
          <p:cNvPr id="318" name="CustomShape 2"/>
          <p:cNvSpPr/>
          <p:nvPr/>
        </p:nvSpPr>
        <p:spPr>
          <a:xfrm>
            <a:off x="838080" y="1690560"/>
            <a:ext cx="10753920" cy="448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</a:rPr>
              <a:t>Argumento Terra Antiga – Teoria do Dia-Era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</a:rPr>
              <a:t>Os dias de Gênesis 1 indicam longos períodos de tempo.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</a:rPr>
              <a:t>A palavra “yom” pode significar período, como já indicado. Assim, o sétimo dia já dura pelo menos 6000 anos, dependendo da cronologia adotada.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Dias como Períodos de Tempo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320" name="CustomShape 2"/>
          <p:cNvSpPr/>
          <p:nvPr/>
        </p:nvSpPr>
        <p:spPr>
          <a:xfrm>
            <a:off x="838080" y="1690560"/>
            <a:ext cx="10753920" cy="448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9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</a:rPr>
              <a:t>O terceiro dia é mais longo. Fez crescer e dar fruto. O texto fala de sementes crescendo, e isso leva tempo.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</a:rPr>
              <a:t>O sexto dia é mais longo: (a) criou milhares de animais, (b) formou o homem do barro, (c) plantou um jardim, (d) Adão deu nome a todos os milhares de animais, (e) Deus prometeu uma “auxiliadora” a Adão, (f) Adão sentiu falta da mulher (2:20) (g) Deus fez Adão dormir e retirou sua costela, para formar Eva (h) Adão demonstrou que aguardava época a algum tempo (2:23) (i) Adão e Eva “namoraram” um tempo.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Dias como Períodos de Tempo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322" name="CustomShape 2"/>
          <p:cNvSpPr/>
          <p:nvPr/>
        </p:nvSpPr>
        <p:spPr>
          <a:xfrm>
            <a:off x="838080" y="1690560"/>
            <a:ext cx="10753920" cy="448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</a:rPr>
              <a:t>Evidências científicas tem a ver com a velocidade da luz e a distância das estrelas, bem como a taxa de expansão do Universo (big bang?)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</a:rPr>
              <a:t>Datação de rochas, quantidade de sal nos mares.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Teoria do Dia-Era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324" name="CustomShape 2"/>
          <p:cNvSpPr/>
          <p:nvPr/>
        </p:nvSpPr>
        <p:spPr>
          <a:xfrm>
            <a:off x="838080" y="1690560"/>
            <a:ext cx="10753920" cy="448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</a:rPr>
              <a:t>Compatibilidade com a teoria da formação dos planetas (Robert C. Newman). O ponto de observação não é o espaço, mas sim a superfície da Terra. Considere que a criação está sendo observada a partir da própria Terra, ao invés do espaço.</a:t>
            </a:r>
            <a:endParaRPr lang="pt-BR" sz="28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2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Teoria do Dia-Era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326" name="CustomShape 2"/>
          <p:cNvSpPr/>
          <p:nvPr/>
        </p:nvSpPr>
        <p:spPr>
          <a:xfrm>
            <a:off x="838080" y="1690560"/>
            <a:ext cx="10753920" cy="448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66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1" strike="noStrike" spc="-1" dirty="0">
                <a:solidFill>
                  <a:srgbClr val="000000"/>
                </a:solidFill>
                <a:latin typeface="Century Gothic"/>
              </a:rPr>
              <a:t>Primeiro Dia</a:t>
            </a: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</a:rPr>
              <a:t> – Atmosfera Translúcida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1" strike="noStrike" spc="-1" dirty="0">
                <a:solidFill>
                  <a:srgbClr val="000000"/>
                </a:solidFill>
                <a:latin typeface="Century Gothic"/>
              </a:rPr>
              <a:t>Segundo Dia</a:t>
            </a: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</a:rPr>
              <a:t> – Formação da atmosfera e oceanos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1" strike="noStrike" spc="-1" dirty="0">
                <a:solidFill>
                  <a:srgbClr val="000000"/>
                </a:solidFill>
                <a:latin typeface="Century Gothic"/>
              </a:rPr>
              <a:t>Terceiro Dia</a:t>
            </a: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</a:rPr>
              <a:t> – Formação da terra seca e vegetação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1" strike="noStrike" spc="-1" dirty="0">
                <a:solidFill>
                  <a:srgbClr val="000000"/>
                </a:solidFill>
                <a:latin typeface="Century Gothic"/>
              </a:rPr>
              <a:t>Quarto Dia</a:t>
            </a: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</a:rPr>
              <a:t> – Oxigenação e Aclaramento da Atmosfera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1" strike="noStrike" spc="-1" dirty="0">
                <a:solidFill>
                  <a:srgbClr val="000000"/>
                </a:solidFill>
                <a:latin typeface="Century Gothic"/>
              </a:rPr>
              <a:t>Quinto Dia</a:t>
            </a: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</a:rPr>
              <a:t> – Pássaros e Animais Marítimos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1" strike="noStrike" spc="-1" dirty="0">
                <a:solidFill>
                  <a:srgbClr val="000000"/>
                </a:solidFill>
                <a:latin typeface="Century Gothic"/>
              </a:rPr>
              <a:t>Sexto Dia</a:t>
            </a: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</a:rPr>
              <a:t> – Animais Terrestres e o ser humano, </a:t>
            </a:r>
            <a:br>
              <a:rPr dirty="0"/>
            </a:b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</a:rPr>
              <a:t>formação da humanidade redimida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1" strike="noStrike" spc="-1" dirty="0">
                <a:solidFill>
                  <a:srgbClr val="000000"/>
                </a:solidFill>
                <a:latin typeface="Century Gothic"/>
              </a:rPr>
              <a:t>Sétimo Dia</a:t>
            </a: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</a:rPr>
              <a:t> – que ainda não começou – </a:t>
            </a:r>
            <a:br>
              <a:rPr dirty="0"/>
            </a:b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</a:rPr>
              <a:t>inaugura o descanso sabático eterno, no novos céus e nova terra.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Revisão:</a:t>
            </a:r>
            <a:br/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Convergência Ciência e Bíblia </a:t>
            </a:r>
            <a:endParaRPr lang="pt-BR" sz="4400" b="0" strike="noStrike" spc="-1">
              <a:latin typeface="Arial"/>
            </a:endParaRPr>
          </a:p>
        </p:txBody>
      </p:sp>
      <p:grpSp>
        <p:nvGrpSpPr>
          <p:cNvPr id="226" name="Group 2"/>
          <p:cNvGrpSpPr/>
          <p:nvPr/>
        </p:nvGrpSpPr>
        <p:grpSpPr>
          <a:xfrm>
            <a:off x="3876120" y="1690560"/>
            <a:ext cx="4439160" cy="4276080"/>
            <a:chOff x="3876120" y="1690560"/>
            <a:chExt cx="4439160" cy="4276080"/>
          </a:xfrm>
        </p:grpSpPr>
        <p:pic>
          <p:nvPicPr>
            <p:cNvPr id="227" name="Imagem 2"/>
            <p:cNvPicPr/>
            <p:nvPr/>
          </p:nvPicPr>
          <p:blipFill>
            <a:blip r:embed="rId2"/>
            <a:stretch/>
          </p:blipFill>
          <p:spPr>
            <a:xfrm>
              <a:off x="5600880" y="1690560"/>
              <a:ext cx="904680" cy="9046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28" name="Imagem 3"/>
            <p:cNvPicPr/>
            <p:nvPr/>
          </p:nvPicPr>
          <p:blipFill>
            <a:blip r:embed="rId3"/>
            <a:stretch/>
          </p:blipFill>
          <p:spPr>
            <a:xfrm>
              <a:off x="3876120" y="2987280"/>
              <a:ext cx="904680" cy="9046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29" name="Imagem 4"/>
            <p:cNvPicPr/>
            <p:nvPr/>
          </p:nvPicPr>
          <p:blipFill>
            <a:blip r:embed="rId4"/>
            <a:stretch/>
          </p:blipFill>
          <p:spPr>
            <a:xfrm>
              <a:off x="7430040" y="2926080"/>
              <a:ext cx="885240" cy="8852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30" name="Imagem 5"/>
            <p:cNvPicPr/>
            <p:nvPr/>
          </p:nvPicPr>
          <p:blipFill>
            <a:blip r:embed="rId5"/>
            <a:stretch/>
          </p:blipFill>
          <p:spPr>
            <a:xfrm>
              <a:off x="3895560" y="5061960"/>
              <a:ext cx="885240" cy="8852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31" name="Imagem 6"/>
            <p:cNvPicPr/>
            <p:nvPr/>
          </p:nvPicPr>
          <p:blipFill>
            <a:blip r:embed="rId6"/>
            <a:stretch/>
          </p:blipFill>
          <p:spPr>
            <a:xfrm>
              <a:off x="7375680" y="5061960"/>
              <a:ext cx="904680" cy="9046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32" name="Imagem 7"/>
            <p:cNvPicPr/>
            <p:nvPr/>
          </p:nvPicPr>
          <p:blipFill>
            <a:blip r:embed="rId7"/>
            <a:stretch/>
          </p:blipFill>
          <p:spPr>
            <a:xfrm>
              <a:off x="5628960" y="3892680"/>
              <a:ext cx="1019520" cy="1019520"/>
            </a:xfrm>
            <a:prstGeom prst="rect">
              <a:avLst/>
            </a:prstGeom>
            <a:ln>
              <a:noFill/>
            </a:ln>
          </p:spPr>
        </p:pic>
        <p:sp>
          <p:nvSpPr>
            <p:cNvPr id="233" name="CustomShape 3"/>
            <p:cNvSpPr/>
            <p:nvPr/>
          </p:nvSpPr>
          <p:spPr>
            <a:xfrm flipH="1">
              <a:off x="4944600" y="2670480"/>
              <a:ext cx="332640" cy="316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8440">
              <a:solidFill>
                <a:srgbClr val="5597D3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4" name="CustomShape 4"/>
            <p:cNvSpPr/>
            <p:nvPr/>
          </p:nvSpPr>
          <p:spPr>
            <a:xfrm>
              <a:off x="6840000" y="2670480"/>
              <a:ext cx="332640" cy="316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8440">
              <a:solidFill>
                <a:srgbClr val="5597D3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5" name="CustomShape 5"/>
            <p:cNvSpPr/>
            <p:nvPr/>
          </p:nvSpPr>
          <p:spPr>
            <a:xfrm flipH="1">
              <a:off x="4963680" y="4744800"/>
              <a:ext cx="332640" cy="316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8440">
              <a:solidFill>
                <a:srgbClr val="5597D3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6" name="CustomShape 6"/>
            <p:cNvSpPr/>
            <p:nvPr/>
          </p:nvSpPr>
          <p:spPr>
            <a:xfrm>
              <a:off x="6859440" y="4744800"/>
              <a:ext cx="332640" cy="316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8440">
              <a:solidFill>
                <a:srgbClr val="5597D3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7" name="CustomShape 7"/>
            <p:cNvSpPr/>
            <p:nvPr/>
          </p:nvSpPr>
          <p:spPr>
            <a:xfrm flipH="1" flipV="1">
              <a:off x="4991040" y="3706920"/>
              <a:ext cx="332640" cy="316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8440">
              <a:solidFill>
                <a:srgbClr val="5597D3"/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8" name="CustomShape 8"/>
            <p:cNvSpPr/>
            <p:nvPr/>
          </p:nvSpPr>
          <p:spPr>
            <a:xfrm flipV="1">
              <a:off x="6886440" y="3706920"/>
              <a:ext cx="332640" cy="316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8440">
              <a:solidFill>
                <a:srgbClr val="5597D3"/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9" name="CustomShape 9"/>
            <p:cNvSpPr/>
            <p:nvPr/>
          </p:nvSpPr>
          <p:spPr>
            <a:xfrm flipH="1">
              <a:off x="5083560" y="5545800"/>
              <a:ext cx="1936440" cy="8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8440">
              <a:solidFill>
                <a:srgbClr val="5597D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Teoria do Dia-Era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328" name="CustomShape 2"/>
          <p:cNvSpPr/>
          <p:nvPr/>
        </p:nvSpPr>
        <p:spPr>
          <a:xfrm>
            <a:off x="838080" y="1690560"/>
            <a:ext cx="10753920" cy="448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8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800" b="0" strike="noStrike" spc="-1">
              <a:latin typeface="Arial"/>
            </a:endParaRPr>
          </a:p>
        </p:txBody>
      </p:sp>
      <p:graphicFrame>
        <p:nvGraphicFramePr>
          <p:cNvPr id="329" name="Table 3"/>
          <p:cNvGraphicFramePr/>
          <p:nvPr/>
        </p:nvGraphicFramePr>
        <p:xfrm>
          <a:off x="766440" y="1581840"/>
          <a:ext cx="10643760" cy="4305600"/>
        </p:xfrm>
        <a:graphic>
          <a:graphicData uri="http://schemas.openxmlformats.org/drawingml/2006/table">
            <a:tbl>
              <a:tblPr/>
              <a:tblGrid>
                <a:gridCol w="1967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9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0200"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>
                          <a:latin typeface="Arial"/>
                        </a:rPr>
                        <a:t>Texto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>
                          <a:latin typeface="Arial"/>
                        </a:rPr>
                        <a:t>Informação Bíblica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latin typeface="Arial"/>
                        </a:rPr>
                        <a:t>Teoria Científica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000">
                <a:tc>
                  <a:txBody>
                    <a:bodyPr/>
                    <a:lstStyle/>
                    <a:p>
                      <a:r>
                        <a:rPr lang="pt-BR" sz="1800" b="0" strike="noStrike" spc="-1">
                          <a:latin typeface="Arial"/>
                        </a:rPr>
                        <a:t>Dia 1 - Gn 1:1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strike="noStrike" spc="-1">
                          <a:latin typeface="Arial"/>
                        </a:rPr>
                        <a:t>No princípio Deus criou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strike="noStrike" spc="-1" dirty="0">
                          <a:latin typeface="Arial"/>
                        </a:rPr>
                        <a:t>Um início, o Big Bang?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200">
                <a:tc>
                  <a:txBody>
                    <a:bodyPr/>
                    <a:lstStyle/>
                    <a:p>
                      <a:r>
                        <a:rPr lang="pt-BR" sz="1800" b="0" strike="noStrike" spc="-1">
                          <a:latin typeface="Arial"/>
                        </a:rPr>
                        <a:t>Dia 1 - Gn 1:2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strike="noStrike" spc="-1" dirty="0">
                          <a:latin typeface="Arial"/>
                        </a:rPr>
                        <a:t>Terra sem forma e vazia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strike="noStrike" spc="-1" dirty="0">
                          <a:latin typeface="Arial"/>
                        </a:rPr>
                        <a:t>Uma nebulosa, nuvem de poeira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200">
                <a:tc>
                  <a:txBody>
                    <a:bodyPr/>
                    <a:lstStyle/>
                    <a:p>
                      <a:r>
                        <a:rPr lang="pt-BR" sz="1800" b="0" strike="noStrike" spc="-1">
                          <a:latin typeface="Arial"/>
                        </a:rPr>
                        <a:t>Dia 1 - Gn 1:2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strike="noStrike" spc="-1">
                          <a:latin typeface="Arial"/>
                        </a:rPr>
                        <a:t>Trevas sobre a face do abismo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strike="noStrike" spc="-1" dirty="0">
                          <a:latin typeface="Arial"/>
                        </a:rPr>
                        <a:t>Depois de alguma contração, a novem se torna densa e escura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200">
                <a:tc>
                  <a:txBody>
                    <a:bodyPr/>
                    <a:lstStyle/>
                    <a:p>
                      <a:r>
                        <a:rPr lang="pt-BR" sz="1800" b="0" strike="noStrike" spc="-1">
                          <a:latin typeface="Arial"/>
                        </a:rPr>
                        <a:t>Dia 1 - Gn 1:3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strike="noStrike" spc="-1">
                          <a:latin typeface="Arial"/>
                        </a:rPr>
                        <a:t>Haja Luz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strike="noStrike" spc="-1" dirty="0">
                          <a:latin typeface="Arial"/>
                        </a:rPr>
                        <a:t>A contração faz a nebulosa brilhar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200">
                <a:tc>
                  <a:txBody>
                    <a:bodyPr/>
                    <a:lstStyle/>
                    <a:p>
                      <a:r>
                        <a:rPr lang="pt-BR" sz="1800" b="0" strike="noStrike" spc="-1">
                          <a:latin typeface="Arial"/>
                        </a:rPr>
                        <a:t>Dia 1 – Gn 1:4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strike="noStrike" spc="-1" dirty="0">
                          <a:latin typeface="Arial"/>
                        </a:rPr>
                        <a:t>Divisão entre luz e trevas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strike="noStrike" spc="-1" dirty="0">
                          <a:latin typeface="Arial"/>
                        </a:rPr>
                        <a:t>Material planetario expelido da nuvem brilhante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200">
                <a:tc>
                  <a:txBody>
                    <a:bodyPr/>
                    <a:lstStyle/>
                    <a:p>
                      <a:r>
                        <a:rPr lang="pt-BR" sz="1800" b="0" strike="noStrike" spc="-1">
                          <a:latin typeface="Arial"/>
                        </a:rPr>
                        <a:t>Dia 1 – Gn 1:5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strike="noStrike" spc="-1">
                          <a:latin typeface="Arial"/>
                        </a:rPr>
                        <a:t>Luz = Dia, Trevas = Noite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strike="noStrike" spc="-1" dirty="0">
                          <a:latin typeface="Arial"/>
                        </a:rPr>
                        <a:t>Terra se condensa. A rotação gera o dia e a noite.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t-BR" sz="1800" b="0" strike="noStrike" spc="-1">
                          <a:latin typeface="Arial"/>
                        </a:rPr>
                        <a:t>Jó 38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strike="noStrike" spc="-1" dirty="0">
                          <a:latin typeface="Arial"/>
                        </a:rPr>
                        <a:t>Águas brotam do ventre da Terra, o céu aparece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strike="noStrike" spc="-1" dirty="0">
                          <a:latin typeface="Arial"/>
                        </a:rPr>
                        <a:t>Terra é aquecida por pressão e radioatividade, expulsando água e gases para produzir a atmosfera e os oceanos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Teoria do Dia-Era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331" name="CustomShape 2"/>
          <p:cNvSpPr/>
          <p:nvPr/>
        </p:nvSpPr>
        <p:spPr>
          <a:xfrm>
            <a:off x="838080" y="1690560"/>
            <a:ext cx="10753920" cy="448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8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800" b="0" strike="noStrike" spc="-1">
              <a:latin typeface="Arial"/>
            </a:endParaRPr>
          </a:p>
        </p:txBody>
      </p:sp>
      <p:graphicFrame>
        <p:nvGraphicFramePr>
          <p:cNvPr id="332" name="Table 3"/>
          <p:cNvGraphicFramePr/>
          <p:nvPr>
            <p:extLst>
              <p:ext uri="{D42A27DB-BD31-4B8C-83A1-F6EECF244321}">
                <p14:modId xmlns:p14="http://schemas.microsoft.com/office/powerpoint/2010/main" val="3266272254"/>
              </p:ext>
            </p:extLst>
          </p:nvPr>
        </p:nvGraphicFramePr>
        <p:xfrm>
          <a:off x="625680" y="1610640"/>
          <a:ext cx="11000160" cy="4480560"/>
        </p:xfrm>
        <a:graphic>
          <a:graphicData uri="http://schemas.openxmlformats.org/drawingml/2006/table">
            <a:tbl>
              <a:tblPr/>
              <a:tblGrid>
                <a:gridCol w="203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1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920"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>
                          <a:latin typeface="Arial"/>
                        </a:rPr>
                        <a:t>Texto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>
                          <a:latin typeface="Arial"/>
                        </a:rPr>
                        <a:t>Informação Bíblica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>
                          <a:latin typeface="Arial"/>
                        </a:rPr>
                        <a:t>Teoria Científica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880">
                <a:tc>
                  <a:txBody>
                    <a:bodyPr/>
                    <a:lstStyle/>
                    <a:p>
                      <a:r>
                        <a:rPr lang="pt-BR" sz="1800" b="0" strike="noStrike" spc="-1">
                          <a:latin typeface="Arial"/>
                        </a:rPr>
                        <a:t>Dia 2 – Gn 1:6-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strike="noStrike" spc="-1" dirty="0">
                          <a:latin typeface="Arial"/>
                        </a:rPr>
                        <a:t>Separação das águas abaixo e acima do firmamento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strike="noStrike" spc="-1">
                          <a:latin typeface="Arial"/>
                        </a:rPr>
                        <a:t>Presença da atmosfera com água na superfície e na atmosfera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880">
                <a:tc>
                  <a:txBody>
                    <a:bodyPr/>
                    <a:lstStyle/>
                    <a:p>
                      <a:r>
                        <a:rPr lang="pt-BR" sz="1800" b="0" strike="noStrike" spc="-1">
                          <a:latin typeface="Arial"/>
                        </a:rPr>
                        <a:t>Dia 3 – Gn 1:9-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strike="noStrike" spc="-1" dirty="0">
                          <a:latin typeface="Arial"/>
                        </a:rPr>
                        <a:t>Ajuntamento das águas, aparecimento da terra seca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strike="noStrike" spc="-1" dirty="0">
                          <a:latin typeface="Arial"/>
                        </a:rPr>
                        <a:t>Os continentes surgem a partir do vulcanismo e erosões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880">
                <a:tc>
                  <a:txBody>
                    <a:bodyPr/>
                    <a:lstStyle/>
                    <a:p>
                      <a:r>
                        <a:rPr lang="pt-BR" sz="1800" b="0" strike="noStrike" spc="-1">
                          <a:latin typeface="Arial"/>
                        </a:rPr>
                        <a:t>Dia 3 – Gn 1:12-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strike="noStrike" spc="-1" dirty="0">
                          <a:latin typeface="Arial"/>
                        </a:rPr>
                        <a:t>Cubra-se a terra com vegetação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strike="noStrike" spc="-1" dirty="0">
                          <a:latin typeface="Arial"/>
                        </a:rPr>
                        <a:t>Aparece a vegetação no solo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7800">
                <a:tc>
                  <a:txBody>
                    <a:bodyPr/>
                    <a:lstStyle/>
                    <a:p>
                      <a:r>
                        <a:rPr lang="pt-BR" sz="1800" b="0" strike="noStrike" spc="-1">
                          <a:latin typeface="Arial"/>
                        </a:rPr>
                        <a:t>Dia 4 – Gn 1:14-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strike="noStrike" spc="-1" dirty="0">
                          <a:latin typeface="Arial"/>
                        </a:rPr>
                        <a:t>Surgimento do sol, lua e estrelas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strike="noStrike" spc="-1" dirty="0">
                          <a:latin typeface="Arial"/>
                        </a:rPr>
                        <a:t>A fotossíntese transforma o dióxido de carbono em oxigênio, limpando a atmosfera e permitindo que seja visto o sol, lua e estrelas. Também prepara a atmosfera para os animais e para o homem.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880">
                <a:tc>
                  <a:txBody>
                    <a:bodyPr/>
                    <a:lstStyle/>
                    <a:p>
                      <a:r>
                        <a:rPr lang="pt-BR" sz="1800" b="0" strike="noStrike" spc="-1" dirty="0">
                          <a:latin typeface="Arial"/>
                        </a:rPr>
                        <a:t>Dia 5 – Gn 1:20-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strike="noStrike" spc="-1" dirty="0">
                          <a:latin typeface="Arial"/>
                        </a:rPr>
                        <a:t>Encham-se as águas de seres vivos e aves no céu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pt-BR" sz="1800" b="0" strike="noStrike" spc="-1" dirty="0">
                          <a:latin typeface="Arial"/>
                        </a:rPr>
                        <a:t>Surgimento dos animais e do homem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920">
                <a:tc>
                  <a:txBody>
                    <a:bodyPr/>
                    <a:lstStyle/>
                    <a:p>
                      <a:r>
                        <a:rPr lang="pt-BR" sz="1800" b="0" strike="noStrike" spc="-1">
                          <a:latin typeface="Arial"/>
                        </a:rPr>
                        <a:t>Dia 6 – Gn 1:24-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strike="noStrike" spc="-1" dirty="0">
                          <a:latin typeface="Arial"/>
                        </a:rPr>
                        <a:t>Animais terrestres e o homem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Revisão - Absolutos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241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</a:rPr>
              <a:t>Deus é o Criador</a:t>
            </a:r>
            <a:endParaRPr lang="pt-BR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</a:rPr>
              <a:t>Deus é intencional</a:t>
            </a:r>
            <a:endParaRPr lang="pt-BR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</a:rPr>
              <a:t>Deus é pessoal</a:t>
            </a:r>
            <a:endParaRPr lang="pt-BR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</a:rPr>
              <a:t>Deus é o autor da Bíblia</a:t>
            </a:r>
            <a:endParaRPr lang="pt-BR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Revisão – Posições Criacionistas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243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1800" b="0" strike="noStrike" spc="-1"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2002320" y="2406600"/>
            <a:ext cx="1643040" cy="129564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t>Terra Jovem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3831120" y="2406600"/>
            <a:ext cx="1643040" cy="129564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t>Terra Antiga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246" name="CustomShape 5"/>
          <p:cNvSpPr/>
          <p:nvPr/>
        </p:nvSpPr>
        <p:spPr>
          <a:xfrm>
            <a:off x="5659920" y="2406600"/>
            <a:ext cx="1643040" cy="129564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t>Evolução Teísta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247" name="CustomShape 6"/>
          <p:cNvSpPr/>
          <p:nvPr/>
        </p:nvSpPr>
        <p:spPr>
          <a:xfrm>
            <a:off x="7708680" y="2406600"/>
            <a:ext cx="1631160" cy="129564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Evolução Naturalista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248" name="CustomShape 7"/>
          <p:cNvSpPr/>
          <p:nvPr/>
        </p:nvSpPr>
        <p:spPr>
          <a:xfrm>
            <a:off x="2013840" y="1598040"/>
            <a:ext cx="4883760" cy="62244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t>Design Inteligente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249" name="CustomShape 8"/>
          <p:cNvSpPr/>
          <p:nvPr/>
        </p:nvSpPr>
        <p:spPr>
          <a:xfrm flipV="1">
            <a:off x="2002320" y="4443120"/>
            <a:ext cx="5300640" cy="913680"/>
          </a:xfrm>
          <a:prstGeom prst="rtTriangle">
            <a:avLst/>
          </a:prstGeom>
          <a:gradFill rotWithShape="0">
            <a:gsLst>
              <a:gs pos="0">
                <a:srgbClr val="B5D4A7"/>
              </a:gs>
              <a:gs pos="100000">
                <a:srgbClr val="A9CD99"/>
              </a:gs>
            </a:gsLst>
            <a:lin ang="5400000"/>
          </a:gradFill>
          <a:ln>
            <a:solidFill>
              <a:srgbClr val="6DAC43"/>
            </a:solidFill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</p:sp>
      <p:sp>
        <p:nvSpPr>
          <p:cNvPr id="250" name="CustomShape 9"/>
          <p:cNvSpPr/>
          <p:nvPr/>
        </p:nvSpPr>
        <p:spPr>
          <a:xfrm flipH="1">
            <a:off x="2013120" y="4758120"/>
            <a:ext cx="5300640" cy="913680"/>
          </a:xfrm>
          <a:prstGeom prst="rtTriangle">
            <a:avLst/>
          </a:prstGeom>
          <a:gradFill rotWithShape="0">
            <a:gsLst>
              <a:gs pos="0">
                <a:srgbClr val="B5D4A7"/>
              </a:gs>
              <a:gs pos="100000">
                <a:srgbClr val="A9CD99"/>
              </a:gs>
            </a:gsLst>
            <a:lin ang="5400000"/>
          </a:gradFill>
          <a:ln>
            <a:solidFill>
              <a:srgbClr val="6DAC43"/>
            </a:solidFill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</p:sp>
      <p:sp>
        <p:nvSpPr>
          <p:cNvPr id="251" name="CustomShape 10"/>
          <p:cNvSpPr/>
          <p:nvPr/>
        </p:nvSpPr>
        <p:spPr>
          <a:xfrm>
            <a:off x="3548880" y="4074120"/>
            <a:ext cx="220752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Como Deus atua?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252" name="CustomShape 11"/>
          <p:cNvSpPr/>
          <p:nvPr/>
        </p:nvSpPr>
        <p:spPr>
          <a:xfrm>
            <a:off x="1953720" y="4532400"/>
            <a:ext cx="297612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Intervenções milagrosas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253" name="CustomShape 12"/>
          <p:cNvSpPr/>
          <p:nvPr/>
        </p:nvSpPr>
        <p:spPr>
          <a:xfrm>
            <a:off x="5055480" y="5215320"/>
            <a:ext cx="23148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Processos naturais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254" name="Line 13"/>
          <p:cNvSpPr/>
          <p:nvPr/>
        </p:nvSpPr>
        <p:spPr>
          <a:xfrm flipH="1">
            <a:off x="7485840" y="1598040"/>
            <a:ext cx="14400" cy="4074480"/>
          </a:xfrm>
          <a:prstGeom prst="line">
            <a:avLst/>
          </a:prstGeom>
          <a:ln w="9360">
            <a:solidFill>
              <a:schemeClr val="dk1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Dias da Criação</a:t>
            </a:r>
            <a:endParaRPr lang="pt-BR" sz="4400" b="0" strike="noStrike" spc="-1">
              <a:latin typeface="Arial"/>
            </a:endParaRPr>
          </a:p>
        </p:txBody>
      </p:sp>
      <p:pic>
        <p:nvPicPr>
          <p:cNvPr id="256" name="Espaço Reservado para Conteúdo 3_0"/>
          <p:cNvPicPr/>
          <p:nvPr/>
        </p:nvPicPr>
        <p:blipFill>
          <a:blip r:embed="rId2"/>
          <a:stretch/>
        </p:blipFill>
        <p:spPr>
          <a:xfrm>
            <a:off x="4557960" y="1495440"/>
            <a:ext cx="3075480" cy="435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Dia 1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258" name="CustomShape 2"/>
          <p:cNvSpPr/>
          <p:nvPr/>
        </p:nvSpPr>
        <p:spPr>
          <a:xfrm>
            <a:off x="6095880" y="1825560"/>
            <a:ext cx="546192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    </a:t>
            </a:r>
            <a:endParaRPr lang="pt-BR" sz="2800" b="0" strike="noStrike" spc="-1">
              <a:latin typeface="Arial"/>
            </a:endParaRPr>
          </a:p>
        </p:txBody>
      </p:sp>
      <p:sp>
        <p:nvSpPr>
          <p:cNvPr id="259" name="CustomShape 3"/>
          <p:cNvSpPr/>
          <p:nvPr/>
        </p:nvSpPr>
        <p:spPr>
          <a:xfrm>
            <a:off x="838080" y="1690560"/>
            <a:ext cx="765756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35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No princípio Deus criou os céus e a terra.</a:t>
            </a:r>
            <a:endParaRPr lang="pt-BR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Era a terra sem forma e vazia; trevas cobriam a face do abismo, e o Espírito de Deus se movia sobre a face das águas.</a:t>
            </a:r>
            <a:endParaRPr lang="pt-BR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Disse Deus: </a:t>
            </a:r>
            <a:r>
              <a:rPr lang="pt-BR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"Haja luz"</a:t>
            </a:r>
            <a:r>
              <a:rPr lang="pt-BR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, e houve luz.</a:t>
            </a:r>
            <a:endParaRPr lang="pt-BR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Deus viu que a luz era boa, e </a:t>
            </a:r>
            <a:r>
              <a:rPr lang="pt-BR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separou a luz das trevas</a:t>
            </a:r>
            <a:r>
              <a:rPr lang="pt-BR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.</a:t>
            </a:r>
            <a:endParaRPr lang="pt-BR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Deus chamou à luz dia, e às trevas chamou noite. </a:t>
            </a:r>
            <a:r>
              <a:rPr lang="pt-BR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Passaram-se a tarde e a manhã; esse foi o primeiro dia.</a:t>
            </a:r>
            <a:endParaRPr lang="pt-BR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Gênesis 1:1-5</a:t>
            </a:r>
            <a:endParaRPr lang="pt-BR" b="0" strike="noStrike" spc="-1" dirty="0">
              <a:latin typeface="Arial"/>
            </a:endParaRPr>
          </a:p>
        </p:txBody>
      </p:sp>
      <p:pic>
        <p:nvPicPr>
          <p:cNvPr id="260" name="Espaço Reservado para Conteúdo 3_1"/>
          <p:cNvPicPr/>
          <p:nvPr/>
        </p:nvPicPr>
        <p:blipFill>
          <a:blip r:embed="rId2"/>
          <a:stretch/>
        </p:blipFill>
        <p:spPr>
          <a:xfrm>
            <a:off x="8712000" y="864000"/>
            <a:ext cx="3075480" cy="435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Dia 2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262" name="CustomShape 2"/>
          <p:cNvSpPr/>
          <p:nvPr/>
        </p:nvSpPr>
        <p:spPr>
          <a:xfrm>
            <a:off x="6095880" y="1825560"/>
            <a:ext cx="546192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    </a:t>
            </a:r>
            <a:endParaRPr lang="pt-BR" sz="2800" b="0" strike="noStrike" spc="-1">
              <a:latin typeface="Arial"/>
            </a:endParaRPr>
          </a:p>
        </p:txBody>
      </p:sp>
      <p:sp>
        <p:nvSpPr>
          <p:cNvPr id="263" name="CustomShape 3"/>
          <p:cNvSpPr/>
          <p:nvPr/>
        </p:nvSpPr>
        <p:spPr>
          <a:xfrm>
            <a:off x="838080" y="1690560"/>
            <a:ext cx="758556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85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Depois disse Deus: "Haja entre as águas um firmamento que </a:t>
            </a:r>
            <a:r>
              <a:rPr lang="pt-BR" sz="20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separe águas de águas</a:t>
            </a:r>
            <a:r>
              <a:rPr lang="pt-BR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".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Então Deus fez o firmamento e separou as águas que estavam embaixo do firmamento das que estavam por cima. E assim foi.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Ao firmamento Deus chamou céu. </a:t>
            </a:r>
            <a:r>
              <a:rPr lang="pt-BR" sz="20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Passaram-se a tarde e a manhã; esse foi o segundo dia.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Gênesis 1:6-8</a:t>
            </a:r>
            <a:endParaRPr lang="pt-BR" sz="2000" b="0" strike="noStrike" spc="-1" dirty="0">
              <a:latin typeface="Arial"/>
            </a:endParaRPr>
          </a:p>
        </p:txBody>
      </p:sp>
      <p:pic>
        <p:nvPicPr>
          <p:cNvPr id="264" name="Espaço Reservado para Conteúdo 3_2"/>
          <p:cNvPicPr/>
          <p:nvPr/>
        </p:nvPicPr>
        <p:blipFill>
          <a:blip r:embed="rId2"/>
          <a:stretch/>
        </p:blipFill>
        <p:spPr>
          <a:xfrm>
            <a:off x="8712000" y="864000"/>
            <a:ext cx="3075480" cy="435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entury Gothic"/>
              </a:rPr>
              <a:t>Dia 3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266" name="CustomShape 2"/>
          <p:cNvSpPr/>
          <p:nvPr/>
        </p:nvSpPr>
        <p:spPr>
          <a:xfrm>
            <a:off x="6095880" y="1825560"/>
            <a:ext cx="546192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    </a:t>
            </a:r>
            <a:endParaRPr lang="pt-BR" sz="2800" b="0" strike="noStrike" spc="-1">
              <a:latin typeface="Arial"/>
            </a:endParaRPr>
          </a:p>
        </p:txBody>
      </p:sp>
      <p:sp>
        <p:nvSpPr>
          <p:cNvPr id="267" name="CustomShape 3"/>
          <p:cNvSpPr/>
          <p:nvPr/>
        </p:nvSpPr>
        <p:spPr>
          <a:xfrm>
            <a:off x="838080" y="1690560"/>
            <a:ext cx="758556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1500" lnSpcReduction="1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E disse Deus: "Ajuntem-se num só lugar as águas que estão debaixo do céu, e </a:t>
            </a:r>
            <a:r>
              <a:rPr lang="pt-BR" sz="24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apareça a parte seca</a:t>
            </a:r>
            <a:r>
              <a:rPr lang="pt-BR" sz="24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". E assim foi.</a:t>
            </a:r>
            <a:endParaRPr lang="pt-BR" sz="24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À parte seca Deus chamou terra, e chamou mares ao conjunto das águas. E Deus viu que ficou bom.</a:t>
            </a:r>
            <a:endParaRPr lang="pt-BR" sz="24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Então disse Deus: "Cubra-se a terra de vegetação: plantas que deem sementes e árvores cujos frutos produzam sementes de acordo com as suas espécies". E assim foi.</a:t>
            </a:r>
            <a:endParaRPr lang="pt-BR" sz="24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Gênesis 1:9-13</a:t>
            </a:r>
            <a:endParaRPr lang="pt-BR" sz="2400" b="0" strike="noStrike" spc="-1" dirty="0">
              <a:latin typeface="Arial"/>
            </a:endParaRPr>
          </a:p>
        </p:txBody>
      </p:sp>
      <p:pic>
        <p:nvPicPr>
          <p:cNvPr id="268" name="Espaço Reservado para Conteúdo 3_3"/>
          <p:cNvPicPr/>
          <p:nvPr/>
        </p:nvPicPr>
        <p:blipFill>
          <a:blip r:embed="rId2"/>
          <a:stretch/>
        </p:blipFill>
        <p:spPr>
          <a:xfrm>
            <a:off x="8712000" y="864000"/>
            <a:ext cx="3075480" cy="435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2400</TotalTime>
  <Words>2059</Words>
  <Application>Microsoft Office PowerPoint</Application>
  <PresentationFormat>Widescreen</PresentationFormat>
  <Paragraphs>191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Arial Black</vt:lpstr>
      <vt:lpstr>Century Gothic</vt:lpstr>
      <vt:lpstr>Symbol</vt:lpstr>
      <vt:lpstr>Wingdings</vt:lpstr>
      <vt:lpstr>Office Theme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Ciência e Fé</dc:title>
  <dc:subject/>
  <dc:creator>David Pfannemuller Guimaraes</dc:creator>
  <dc:description/>
  <cp:lastModifiedBy>David Guimaraes</cp:lastModifiedBy>
  <cp:revision>58</cp:revision>
  <dcterms:created xsi:type="dcterms:W3CDTF">2022-02-03T00:13:31Z</dcterms:created>
  <dcterms:modified xsi:type="dcterms:W3CDTF">2022-03-08T00:17:53Z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OI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Widescreen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33</vt:i4>
  </property>
</Properties>
</file>