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0" r:id="rId3"/>
    <p:sldId id="270" r:id="rId4"/>
    <p:sldId id="272" r:id="rId5"/>
    <p:sldId id="305" r:id="rId6"/>
    <p:sldId id="337" r:id="rId7"/>
    <p:sldId id="306" r:id="rId8"/>
    <p:sldId id="339" r:id="rId9"/>
    <p:sldId id="341" r:id="rId10"/>
    <p:sldId id="343" r:id="rId11"/>
    <p:sldId id="340" r:id="rId12"/>
    <p:sldId id="342" r:id="rId13"/>
    <p:sldId id="338" r:id="rId14"/>
    <p:sldId id="344" r:id="rId15"/>
    <p:sldId id="361" r:id="rId16"/>
    <p:sldId id="309" r:id="rId17"/>
    <p:sldId id="353" r:id="rId18"/>
    <p:sldId id="354" r:id="rId19"/>
    <p:sldId id="356" r:id="rId20"/>
    <p:sldId id="357" r:id="rId21"/>
    <p:sldId id="358" r:id="rId22"/>
    <p:sldId id="359" r:id="rId23"/>
    <p:sldId id="307" r:id="rId24"/>
    <p:sldId id="352" r:id="rId25"/>
    <p:sldId id="355" r:id="rId26"/>
    <p:sldId id="345" r:id="rId27"/>
    <p:sldId id="346" r:id="rId28"/>
    <p:sldId id="347" r:id="rId29"/>
    <p:sldId id="310" r:id="rId30"/>
    <p:sldId id="348" r:id="rId31"/>
    <p:sldId id="349" r:id="rId32"/>
    <p:sldId id="311" r:id="rId33"/>
    <p:sldId id="350" r:id="rId34"/>
    <p:sldId id="351" r:id="rId35"/>
    <p:sldId id="275"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27" autoAdjust="0"/>
    <p:restoredTop sz="95699" autoAdjust="0"/>
  </p:normalViewPr>
  <p:slideViewPr>
    <p:cSldViewPr snapToGrid="0">
      <p:cViewPr varScale="1">
        <p:scale>
          <a:sx n="81" d="100"/>
          <a:sy n="81" d="100"/>
        </p:scale>
        <p:origin x="126" y="228"/>
      </p:cViewPr>
      <p:guideLst/>
    </p:cSldViewPr>
  </p:slideViewPr>
  <p:outlineViewPr>
    <p:cViewPr>
      <p:scale>
        <a:sx n="33" d="100"/>
        <a:sy n="33" d="100"/>
      </p:scale>
      <p:origin x="0" y="-9318"/>
    </p:cViewPr>
  </p:outlineViewPr>
  <p:notesTextViewPr>
    <p:cViewPr>
      <p:scale>
        <a:sx n="3" d="2"/>
        <a:sy n="3" d="2"/>
      </p:scale>
      <p:origin x="0" y="0"/>
    </p:cViewPr>
  </p:notesTextViewPr>
  <p:sorterViewPr>
    <p:cViewPr varScale="1">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781175"/>
            <a:ext cx="9144000" cy="839788"/>
          </a:xfrm>
        </p:spPr>
        <p:txBody>
          <a:bodyPr anchor="b"/>
          <a:lstStyle>
            <a:lvl1pPr algn="ctr">
              <a:defRPr sz="6000"/>
            </a:lvl1pPr>
          </a:lstStyle>
          <a:p>
            <a:r>
              <a:rPr lang="pt-BR" dirty="0"/>
              <a:t>Clique para editar o título mestre</a:t>
            </a:r>
          </a:p>
        </p:txBody>
      </p:sp>
      <p:sp>
        <p:nvSpPr>
          <p:cNvPr id="3" name="Subtítulo 2"/>
          <p:cNvSpPr>
            <a:spLocks noGrp="1"/>
          </p:cNvSpPr>
          <p:nvPr>
            <p:ph type="subTitle" idx="1"/>
          </p:nvPr>
        </p:nvSpPr>
        <p:spPr>
          <a:xfrm>
            <a:off x="1524000" y="4411666"/>
            <a:ext cx="9144000" cy="50323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7806F40-74E1-4C10-B403-A6DACF1E7C9F}" type="datetimeFigureOut">
              <a:rPr lang="pt-BR" smtClean="0"/>
              <a:t>14/03/2022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FA8EB80-F435-4610-B23D-83781A35AC51}" type="slidenum">
              <a:rPr lang="pt-BR" smtClean="0"/>
              <a:t>‹nº›</a:t>
            </a:fld>
            <a:endParaRPr lang="pt-BR"/>
          </a:p>
        </p:txBody>
      </p:sp>
      <p:grpSp>
        <p:nvGrpSpPr>
          <p:cNvPr id="9" name="Agrupar 8"/>
          <p:cNvGrpSpPr/>
          <p:nvPr userDrawn="1"/>
        </p:nvGrpSpPr>
        <p:grpSpPr>
          <a:xfrm>
            <a:off x="4391026" y="2706691"/>
            <a:ext cx="3409948" cy="1704975"/>
            <a:chOff x="3876678" y="2963863"/>
            <a:chExt cx="3409948" cy="1704975"/>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6678" y="2963863"/>
              <a:ext cx="1704975" cy="1704975"/>
            </a:xfrm>
            <a:prstGeom prst="rect">
              <a:avLst/>
            </a:prstGeom>
          </p:spPr>
        </p:pic>
        <p:pic>
          <p:nvPicPr>
            <p:cNvPr id="8" name="Imagem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1653" y="2963865"/>
              <a:ext cx="1704973" cy="1704973"/>
            </a:xfrm>
            <a:prstGeom prst="rect">
              <a:avLst/>
            </a:prstGeom>
          </p:spPr>
        </p:pic>
      </p:grpSp>
      <p:sp>
        <p:nvSpPr>
          <p:cNvPr id="10" name="Retângulo 9"/>
          <p:cNvSpPr/>
          <p:nvPr userDrawn="1"/>
        </p:nvSpPr>
        <p:spPr>
          <a:xfrm>
            <a:off x="0" y="6400800"/>
            <a:ext cx="12192000" cy="282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userDrawn="1"/>
        </p:nvSpPr>
        <p:spPr>
          <a:xfrm>
            <a:off x="10325100" y="5429250"/>
            <a:ext cx="1657350" cy="946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7300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27806F40-74E1-4C10-B403-A6DACF1E7C9F}" type="datetimeFigureOut">
              <a:rPr lang="pt-BR" smtClean="0"/>
              <a:t>14/03/2022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95164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7806F40-74E1-4C10-B403-A6DACF1E7C9F}" type="datetimeFigureOut">
              <a:rPr lang="pt-BR" smtClean="0"/>
              <a:t>14/03/2022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1606096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7806F40-74E1-4C10-B403-A6DACF1E7C9F}" type="datetimeFigureOut">
              <a:rPr lang="pt-BR" smtClean="0"/>
              <a:t>14/03/2022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3656262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777579" y="1143000"/>
            <a:ext cx="8366545" cy="3752850"/>
          </a:xfrm>
        </p:spPr>
        <p:txBody>
          <a:bodyPr/>
          <a:lstStyle>
            <a:lvl1pPr>
              <a:defRPr/>
            </a:lvl1pPr>
          </a:lstStyle>
          <a:p>
            <a:r>
              <a:rPr lang="pt-BR" dirty="0"/>
              <a:t>Clique para editar o título mestre</a:t>
            </a:r>
          </a:p>
        </p:txBody>
      </p:sp>
      <p:sp>
        <p:nvSpPr>
          <p:cNvPr id="4" name="Espaço Reservado para Data 3"/>
          <p:cNvSpPr>
            <a:spLocks noGrp="1"/>
          </p:cNvSpPr>
          <p:nvPr>
            <p:ph type="dt" sz="half" idx="10"/>
          </p:nvPr>
        </p:nvSpPr>
        <p:spPr/>
        <p:txBody>
          <a:bodyPr/>
          <a:lstStyle/>
          <a:p>
            <a:fld id="{27806F40-74E1-4C10-B403-A6DACF1E7C9F}" type="datetimeFigureOut">
              <a:rPr lang="pt-BR" smtClean="0"/>
              <a:t>14/03/2022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FA8EB80-F435-4610-B23D-83781A35AC51}" type="slidenum">
              <a:rPr lang="pt-BR" smtClean="0"/>
              <a:t>‹nº›</a:t>
            </a:fld>
            <a:endParaRPr lang="pt-BR"/>
          </a:p>
        </p:txBody>
      </p:sp>
      <p:sp>
        <p:nvSpPr>
          <p:cNvPr id="7" name="CaixaDeTexto 6"/>
          <p:cNvSpPr txBox="1"/>
          <p:nvPr userDrawn="1"/>
        </p:nvSpPr>
        <p:spPr>
          <a:xfrm>
            <a:off x="704850" y="495300"/>
            <a:ext cx="1072730" cy="2215991"/>
          </a:xfrm>
          <a:prstGeom prst="rect">
            <a:avLst/>
          </a:prstGeom>
          <a:noFill/>
        </p:spPr>
        <p:txBody>
          <a:bodyPr wrap="none" rtlCol="0">
            <a:spAutoFit/>
          </a:bodyPr>
          <a:lstStyle/>
          <a:p>
            <a:r>
              <a:rPr lang="pt-BR" sz="13800" dirty="0">
                <a:latin typeface="Arial Black" panose="020B0A04020102020204" pitchFamily="34" charset="0"/>
              </a:rPr>
              <a:t>“</a:t>
            </a:r>
          </a:p>
        </p:txBody>
      </p:sp>
      <p:sp>
        <p:nvSpPr>
          <p:cNvPr id="8" name="Espaço Reservado para Texto 2"/>
          <p:cNvSpPr>
            <a:spLocks noGrp="1"/>
          </p:cNvSpPr>
          <p:nvPr>
            <p:ph type="body" idx="1"/>
          </p:nvPr>
        </p:nvSpPr>
        <p:spPr>
          <a:xfrm>
            <a:off x="1777580" y="4895850"/>
            <a:ext cx="8366545" cy="1193800"/>
          </a:xfrm>
        </p:spPr>
        <p:txBody>
          <a:bodyPr/>
          <a:lstStyle>
            <a:lvl1pPr marL="0" indent="0">
              <a:lnSpc>
                <a:spcPct val="100000"/>
              </a:lnSpc>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81221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7806F40-74E1-4C10-B403-A6DACF1E7C9F}" type="datetimeFigureOut">
              <a:rPr lang="pt-BR" smtClean="0"/>
              <a:t>14/03/2022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251541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
        <p:nvSpPr>
          <p:cNvPr id="4" name="Espaço Reservado para Data 3"/>
          <p:cNvSpPr>
            <a:spLocks noGrp="1"/>
          </p:cNvSpPr>
          <p:nvPr>
            <p:ph type="dt" sz="half" idx="10"/>
          </p:nvPr>
        </p:nvSpPr>
        <p:spPr/>
        <p:txBody>
          <a:bodyPr/>
          <a:lstStyle/>
          <a:p>
            <a:fld id="{27806F40-74E1-4C10-B403-A6DACF1E7C9F}" type="datetimeFigureOut">
              <a:rPr lang="pt-BR" smtClean="0"/>
              <a:t>14/03/2022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217735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27806F40-74E1-4C10-B403-A6DACF1E7C9F}" type="datetimeFigureOut">
              <a:rPr lang="pt-BR" smtClean="0"/>
              <a:t>14/03/2022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408270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27806F40-74E1-4C10-B403-A6DACF1E7C9F}" type="datetimeFigureOut">
              <a:rPr lang="pt-BR" smtClean="0"/>
              <a:t>14/03/2022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1211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27806F40-74E1-4C10-B403-A6DACF1E7C9F}" type="datetimeFigureOut">
              <a:rPr lang="pt-BR" smtClean="0"/>
              <a:t>14/03/2022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147167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7806F40-74E1-4C10-B403-A6DACF1E7C9F}" type="datetimeFigureOut">
              <a:rPr lang="pt-BR" smtClean="0"/>
              <a:t>14/03/2022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3303450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27806F40-74E1-4C10-B403-A6DACF1E7C9F}" type="datetimeFigureOut">
              <a:rPr lang="pt-BR" smtClean="0"/>
              <a:t>14/03/2022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FA8EB80-F435-4610-B23D-83781A35AC51}" type="slidenum">
              <a:rPr lang="pt-BR" smtClean="0"/>
              <a:t>‹nº›</a:t>
            </a:fld>
            <a:endParaRPr lang="pt-BR"/>
          </a:p>
        </p:txBody>
      </p:sp>
    </p:spTree>
    <p:extLst>
      <p:ext uri="{BB962C8B-B14F-4D97-AF65-F5344CB8AC3E}">
        <p14:creationId xmlns:p14="http://schemas.microsoft.com/office/powerpoint/2010/main" val="100448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tângulo 12"/>
          <p:cNvSpPr/>
          <p:nvPr userDrawn="1"/>
        </p:nvSpPr>
        <p:spPr>
          <a:xfrm>
            <a:off x="0" y="6400800"/>
            <a:ext cx="12192000" cy="282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06F40-74E1-4C10-B403-A6DACF1E7C9F}" type="datetimeFigureOut">
              <a:rPr lang="pt-BR" smtClean="0"/>
              <a:t>14/03/2022</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8EB80-F435-4610-B23D-83781A35AC51}" type="slidenum">
              <a:rPr lang="pt-BR" smtClean="0"/>
              <a:t>‹nº›</a:t>
            </a:fld>
            <a:endParaRPr lang="pt-BR"/>
          </a:p>
        </p:txBody>
      </p:sp>
      <p:pic>
        <p:nvPicPr>
          <p:cNvPr id="7" name="Imagem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385567" y="5582275"/>
            <a:ext cx="778321" cy="778321"/>
          </a:xfrm>
          <a:prstGeom prst="rect">
            <a:avLst/>
          </a:prstGeom>
        </p:spPr>
      </p:pic>
      <p:pic>
        <p:nvPicPr>
          <p:cNvPr id="9" name="Imagem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139795" y="5582276"/>
            <a:ext cx="778320" cy="778320"/>
          </a:xfrm>
          <a:prstGeom prst="rect">
            <a:avLst/>
          </a:prstGeom>
        </p:spPr>
      </p:pic>
      <p:sp>
        <p:nvSpPr>
          <p:cNvPr id="10" name="CaixaDeTexto 9"/>
          <p:cNvSpPr txBox="1"/>
          <p:nvPr userDrawn="1"/>
        </p:nvSpPr>
        <p:spPr>
          <a:xfrm>
            <a:off x="10385567" y="6409938"/>
            <a:ext cx="1431802" cy="276999"/>
          </a:xfrm>
          <a:prstGeom prst="rect">
            <a:avLst/>
          </a:prstGeom>
          <a:noFill/>
        </p:spPr>
        <p:txBody>
          <a:bodyPr wrap="none" rtlCol="0">
            <a:spAutoFit/>
          </a:bodyPr>
          <a:lstStyle/>
          <a:p>
            <a:r>
              <a:rPr lang="pt-BR" sz="1200" dirty="0">
                <a:solidFill>
                  <a:schemeClr val="bg1"/>
                </a:solidFill>
              </a:rPr>
              <a:t>CIÊNCIA e BÍBLIA</a:t>
            </a:r>
          </a:p>
        </p:txBody>
      </p:sp>
      <p:pic>
        <p:nvPicPr>
          <p:cNvPr id="16" name="Imagem 15"/>
          <p:cNvPicPr>
            <a:picLocks noChangeAspect="1"/>
          </p:cNvPicPr>
          <p:nvPr userDrawn="1"/>
        </p:nvPicPr>
        <p:blipFill>
          <a:blip r:embed="rId16"/>
          <a:stretch>
            <a:fillRect/>
          </a:stretch>
        </p:blipFill>
        <p:spPr>
          <a:xfrm>
            <a:off x="220440" y="6434452"/>
            <a:ext cx="638324" cy="227972"/>
          </a:xfrm>
          <a:prstGeom prst="rect">
            <a:avLst/>
          </a:prstGeom>
        </p:spPr>
      </p:pic>
    </p:spTree>
    <p:extLst>
      <p:ext uri="{BB962C8B-B14F-4D97-AF65-F5344CB8AC3E}">
        <p14:creationId xmlns:p14="http://schemas.microsoft.com/office/powerpoint/2010/main" val="3967811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bibliaonline.com.br/nvi/2sm/5/4+" TargetMode="External"/><Relationship Id="rId2" Type="http://schemas.openxmlformats.org/officeDocument/2006/relationships/hyperlink" Target="https://www.bibliaonline.com.br/nvi/atos/13/16-21+" TargetMode="External"/><Relationship Id="rId1" Type="http://schemas.openxmlformats.org/officeDocument/2006/relationships/slideLayout" Target="../slideLayouts/slideLayout3.xml"/><Relationship Id="rId4" Type="http://schemas.openxmlformats.org/officeDocument/2006/relationships/hyperlink" Target="https://www.bibliaonline.com.br/nvi/1rs/6/37+"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bibliaonline.com.br/nvi/2sm/5/4+" TargetMode="External"/><Relationship Id="rId2" Type="http://schemas.openxmlformats.org/officeDocument/2006/relationships/hyperlink" Target="https://www.bibliaonline.com.br/nvi/atos/13/16-21+" TargetMode="External"/><Relationship Id="rId1" Type="http://schemas.openxmlformats.org/officeDocument/2006/relationships/slideLayout" Target="../slideLayouts/slideLayout3.xml"/><Relationship Id="rId4" Type="http://schemas.openxmlformats.org/officeDocument/2006/relationships/hyperlink" Target="https://www.bibliaonline.com.br/nvi/1rs/6/3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bibliaonline.com.br/nvi/1rs/6/1+"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bibliaonline.com.br/nvi/jz/3/14+" TargetMode="External"/><Relationship Id="rId2" Type="http://schemas.openxmlformats.org/officeDocument/2006/relationships/hyperlink" Target="https://www.bibliaonline.com.br/nvi/jz/3/8+" TargetMode="External"/><Relationship Id="rId1" Type="http://schemas.openxmlformats.org/officeDocument/2006/relationships/slideLayout" Target="../slideLayouts/slideLayout3.xml"/><Relationship Id="rId6" Type="http://schemas.openxmlformats.org/officeDocument/2006/relationships/hyperlink" Target="https://www.bibliaonline.com.br/nvi/jz/13/1+" TargetMode="External"/><Relationship Id="rId5" Type="http://schemas.openxmlformats.org/officeDocument/2006/relationships/hyperlink" Target="https://www.bibliaonline.com.br/nvi/jz/6/1+" TargetMode="External"/><Relationship Id="rId4" Type="http://schemas.openxmlformats.org/officeDocument/2006/relationships/hyperlink" Target="https://www.bibliaonline.com.br/nvi/jz/4/3+"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bibliaonline.com.br/nvi/jz/3/14+" TargetMode="External"/><Relationship Id="rId2" Type="http://schemas.openxmlformats.org/officeDocument/2006/relationships/hyperlink" Target="https://www.bibliaonline.com.br/nvi/jz/3/8+" TargetMode="External"/><Relationship Id="rId1" Type="http://schemas.openxmlformats.org/officeDocument/2006/relationships/slideLayout" Target="../slideLayouts/slideLayout3.xml"/><Relationship Id="rId6" Type="http://schemas.openxmlformats.org/officeDocument/2006/relationships/hyperlink" Target="https://www.bibliaonline.com.br/nvi/jz/13/1+" TargetMode="External"/><Relationship Id="rId5" Type="http://schemas.openxmlformats.org/officeDocument/2006/relationships/hyperlink" Target="https://www.bibliaonline.com.br/nvi/jz/6/1+" TargetMode="External"/><Relationship Id="rId4" Type="http://schemas.openxmlformats.org/officeDocument/2006/relationships/hyperlink" Target="https://www.bibliaonline.com.br/nvi/jz/4/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bibliaonline.com.br/arc/1rs/6/1+" TargetMode="External"/><Relationship Id="rId2" Type="http://schemas.openxmlformats.org/officeDocument/2006/relationships/hyperlink" Target="https://www.bibliaonline.com.br/nvi/1rs/6/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bibliaonline.com.br/nvi/gn/5/3-32+" TargetMode="External"/><Relationship Id="rId2" Type="http://schemas.openxmlformats.org/officeDocument/2006/relationships/hyperlink" Target="https://www.bibliaonline.com.br/nvi/gn/4/16-24+"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a:t>Ciência e Bíblia</a:t>
            </a:r>
          </a:p>
        </p:txBody>
      </p:sp>
      <p:sp>
        <p:nvSpPr>
          <p:cNvPr id="3" name="Subtítulo 2"/>
          <p:cNvSpPr>
            <a:spLocks noGrp="1"/>
          </p:cNvSpPr>
          <p:nvPr>
            <p:ph type="subTitle" idx="1"/>
          </p:nvPr>
        </p:nvSpPr>
        <p:spPr>
          <a:xfrm>
            <a:off x="1524000" y="4945066"/>
            <a:ext cx="9144000" cy="819126"/>
          </a:xfrm>
        </p:spPr>
        <p:txBody>
          <a:bodyPr>
            <a:normAutofit fontScale="92500" lnSpcReduction="10000"/>
          </a:bodyPr>
          <a:lstStyle/>
          <a:p>
            <a:r>
              <a:rPr lang="pt-BR" dirty="0"/>
              <a:t>Aula 5 – Os números na Bíblia</a:t>
            </a:r>
          </a:p>
          <a:p>
            <a:r>
              <a:rPr lang="pt-BR" dirty="0"/>
              <a:t>Iniciaremos às 20h00, aproveite a música</a:t>
            </a:r>
          </a:p>
        </p:txBody>
      </p:sp>
    </p:spTree>
    <p:extLst>
      <p:ext uri="{BB962C8B-B14F-4D97-AF65-F5344CB8AC3E}">
        <p14:creationId xmlns:p14="http://schemas.microsoft.com/office/powerpoint/2010/main" val="496593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número Pi na Bíblia</a:t>
            </a:r>
          </a:p>
        </p:txBody>
      </p:sp>
      <p:sp>
        <p:nvSpPr>
          <p:cNvPr id="3" name="Espaço Reservado para Conteúdo 2"/>
          <p:cNvSpPr>
            <a:spLocks noGrp="1"/>
          </p:cNvSpPr>
          <p:nvPr>
            <p:ph idx="1"/>
          </p:nvPr>
        </p:nvSpPr>
        <p:spPr>
          <a:xfrm>
            <a:off x="838200" y="1507959"/>
            <a:ext cx="5001126" cy="3870865"/>
          </a:xfrm>
        </p:spPr>
        <p:txBody>
          <a:bodyPr>
            <a:normAutofit fontScale="70000" lnSpcReduction="20000"/>
          </a:bodyPr>
          <a:lstStyle/>
          <a:p>
            <a:pPr marL="0" indent="0">
              <a:lnSpc>
                <a:spcPct val="120000"/>
              </a:lnSpc>
              <a:buNone/>
            </a:pPr>
            <a:r>
              <a:rPr lang="pt-BR" dirty="0"/>
              <a:t>Fez mais o mar de fundição, </a:t>
            </a:r>
            <a:r>
              <a:rPr lang="pt-BR" b="1" dirty="0"/>
              <a:t>de dez côvados de uma borda até à outra borda</a:t>
            </a:r>
            <a:r>
              <a:rPr lang="pt-BR" dirty="0"/>
              <a:t>, redondo ao redor, e de cinco côvados de alto; e um </a:t>
            </a:r>
            <a:r>
              <a:rPr lang="pt-BR" b="1" dirty="0"/>
              <a:t>cordão de trinta côvados o cingia ao redor</a:t>
            </a:r>
            <a:r>
              <a:rPr lang="pt-BR" dirty="0"/>
              <a:t>.</a:t>
            </a:r>
          </a:p>
          <a:p>
            <a:pPr marL="0" indent="0">
              <a:lnSpc>
                <a:spcPct val="120000"/>
              </a:lnSpc>
              <a:buNone/>
            </a:pPr>
            <a:r>
              <a:rPr lang="pt-BR" b="1" dirty="0"/>
              <a:t>E a grossura era de um palmo</a:t>
            </a:r>
            <a:r>
              <a:rPr lang="pt-BR" dirty="0"/>
              <a:t>, e a sua borda era como a de um copo, como de flor de lírios; ele levava dois mil batos.</a:t>
            </a:r>
          </a:p>
          <a:p>
            <a:pPr marL="0" indent="0">
              <a:lnSpc>
                <a:spcPct val="120000"/>
              </a:lnSpc>
              <a:buNone/>
            </a:pPr>
            <a:r>
              <a:rPr lang="pt-BR" dirty="0"/>
              <a:t>1 Reis 7:23,26</a:t>
            </a:r>
          </a:p>
        </p:txBody>
      </p:sp>
      <p:sp>
        <p:nvSpPr>
          <p:cNvPr id="7" name="Elipse 6">
            <a:extLst>
              <a:ext uri="{FF2B5EF4-FFF2-40B4-BE49-F238E27FC236}">
                <a16:creationId xmlns:a16="http://schemas.microsoft.com/office/drawing/2014/main" id="{5484F7B3-0D21-4381-B35D-D30288483085}"/>
              </a:ext>
            </a:extLst>
          </p:cNvPr>
          <p:cNvSpPr/>
          <p:nvPr/>
        </p:nvSpPr>
        <p:spPr>
          <a:xfrm>
            <a:off x="7853082" y="1690688"/>
            <a:ext cx="2568388" cy="25683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9" name="Conector de Seta Reta 8">
            <a:extLst>
              <a:ext uri="{FF2B5EF4-FFF2-40B4-BE49-F238E27FC236}">
                <a16:creationId xmlns:a16="http://schemas.microsoft.com/office/drawing/2014/main" id="{B1468D24-D191-45C7-8655-E374F57F43F5}"/>
              </a:ext>
            </a:extLst>
          </p:cNvPr>
          <p:cNvCxnSpPr>
            <a:cxnSpLocks/>
            <a:endCxn id="7" idx="7"/>
          </p:cNvCxnSpPr>
          <p:nvPr/>
        </p:nvCxnSpPr>
        <p:spPr>
          <a:xfrm flipV="1">
            <a:off x="9137276" y="2066820"/>
            <a:ext cx="908062" cy="908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5C2B3852-CAF9-497E-9A28-9079C01B9949}"/>
              </a:ext>
            </a:extLst>
          </p:cNvPr>
          <p:cNvSpPr txBox="1"/>
          <p:nvPr/>
        </p:nvSpPr>
        <p:spPr>
          <a:xfrm>
            <a:off x="6643561" y="3729683"/>
            <a:ext cx="1944763" cy="369332"/>
          </a:xfrm>
          <a:prstGeom prst="rect">
            <a:avLst/>
          </a:prstGeom>
          <a:noFill/>
        </p:spPr>
        <p:txBody>
          <a:bodyPr wrap="none" rtlCol="0">
            <a:spAutoFit/>
          </a:bodyPr>
          <a:lstStyle/>
          <a:p>
            <a:r>
              <a:rPr lang="pt-BR" dirty="0"/>
              <a:t>C = 30 côvados</a:t>
            </a:r>
            <a:endParaRPr lang="en-US" dirty="0"/>
          </a:p>
        </p:txBody>
      </p:sp>
      <p:sp>
        <p:nvSpPr>
          <p:cNvPr id="13" name="CaixaDeTexto 12">
            <a:extLst>
              <a:ext uri="{FF2B5EF4-FFF2-40B4-BE49-F238E27FC236}">
                <a16:creationId xmlns:a16="http://schemas.microsoft.com/office/drawing/2014/main" id="{28AC8CAD-2407-4172-A96C-A2F7FF99CD9F}"/>
              </a:ext>
            </a:extLst>
          </p:cNvPr>
          <p:cNvSpPr txBox="1"/>
          <p:nvPr/>
        </p:nvSpPr>
        <p:spPr>
          <a:xfrm>
            <a:off x="10169124" y="1486013"/>
            <a:ext cx="1928733" cy="646331"/>
          </a:xfrm>
          <a:prstGeom prst="rect">
            <a:avLst/>
          </a:prstGeom>
          <a:noFill/>
        </p:spPr>
        <p:txBody>
          <a:bodyPr wrap="none" rtlCol="0">
            <a:spAutoFit/>
          </a:bodyPr>
          <a:lstStyle/>
          <a:p>
            <a:r>
              <a:rPr lang="pt-BR" dirty="0"/>
              <a:t>D = 10 côvados</a:t>
            </a:r>
          </a:p>
          <a:p>
            <a:r>
              <a:rPr lang="pt-BR" dirty="0"/>
              <a:t>R = 5 côvados</a:t>
            </a:r>
            <a:endParaRPr lang="en-US" dirty="0"/>
          </a:p>
        </p:txBody>
      </p:sp>
      <p:sp>
        <p:nvSpPr>
          <p:cNvPr id="11" name="Elipse 10">
            <a:extLst>
              <a:ext uri="{FF2B5EF4-FFF2-40B4-BE49-F238E27FC236}">
                <a16:creationId xmlns:a16="http://schemas.microsoft.com/office/drawing/2014/main" id="{9F492206-A45E-496D-ACC8-659D75FBDAD6}"/>
              </a:ext>
            </a:extLst>
          </p:cNvPr>
          <p:cNvSpPr/>
          <p:nvPr/>
        </p:nvSpPr>
        <p:spPr>
          <a:xfrm>
            <a:off x="8144191" y="1981797"/>
            <a:ext cx="1957157" cy="1957157"/>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cxnSp>
        <p:nvCxnSpPr>
          <p:cNvPr id="5" name="Conector de Seta Reta 4">
            <a:extLst>
              <a:ext uri="{FF2B5EF4-FFF2-40B4-BE49-F238E27FC236}">
                <a16:creationId xmlns:a16="http://schemas.microsoft.com/office/drawing/2014/main" id="{05E0DF41-6AB6-46DD-9CA3-27F618AB0985}"/>
              </a:ext>
            </a:extLst>
          </p:cNvPr>
          <p:cNvCxnSpPr/>
          <p:nvPr/>
        </p:nvCxnSpPr>
        <p:spPr>
          <a:xfrm>
            <a:off x="8144191" y="2127223"/>
            <a:ext cx="216413" cy="1987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5F51C11B-C099-4429-86D9-2A2E3248C4DD}"/>
              </a:ext>
            </a:extLst>
          </p:cNvPr>
          <p:cNvSpPr txBox="1"/>
          <p:nvPr/>
        </p:nvSpPr>
        <p:spPr>
          <a:xfrm>
            <a:off x="6796584" y="1608763"/>
            <a:ext cx="1479892" cy="369332"/>
          </a:xfrm>
          <a:prstGeom prst="rect">
            <a:avLst/>
          </a:prstGeom>
          <a:noFill/>
        </p:spPr>
        <p:txBody>
          <a:bodyPr wrap="none" rtlCol="0">
            <a:spAutoFit/>
          </a:bodyPr>
          <a:lstStyle/>
          <a:p>
            <a:r>
              <a:rPr lang="pt-BR" dirty="0"/>
              <a:t>L = 1 palmo</a:t>
            </a:r>
            <a:endParaRPr lang="en-US" dirty="0"/>
          </a:p>
        </p:txBody>
      </p:sp>
      <p:cxnSp>
        <p:nvCxnSpPr>
          <p:cNvPr id="12" name="Conector de Seta Reta 11">
            <a:extLst>
              <a:ext uri="{FF2B5EF4-FFF2-40B4-BE49-F238E27FC236}">
                <a16:creationId xmlns:a16="http://schemas.microsoft.com/office/drawing/2014/main" id="{FBA1B24A-DB6D-4E37-AB13-04511DF9BEB5}"/>
              </a:ext>
            </a:extLst>
          </p:cNvPr>
          <p:cNvCxnSpPr>
            <a:cxnSpLocks/>
          </p:cNvCxnSpPr>
          <p:nvPr/>
        </p:nvCxnSpPr>
        <p:spPr>
          <a:xfrm flipV="1">
            <a:off x="7295103" y="2974882"/>
            <a:ext cx="849088" cy="612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017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número Pi na Bíblia</a:t>
            </a:r>
          </a:p>
        </p:txBody>
      </p:sp>
      <p:sp>
        <p:nvSpPr>
          <p:cNvPr id="4" name="Seta: para Baixo 3">
            <a:extLst>
              <a:ext uri="{FF2B5EF4-FFF2-40B4-BE49-F238E27FC236}">
                <a16:creationId xmlns:a16="http://schemas.microsoft.com/office/drawing/2014/main" id="{9D4AF9F6-603A-4166-95B7-A5A89CDC476B}"/>
              </a:ext>
            </a:extLst>
          </p:cNvPr>
          <p:cNvSpPr/>
          <p:nvPr/>
        </p:nvSpPr>
        <p:spPr>
          <a:xfrm rot="14635963">
            <a:off x="5373703" y="3866321"/>
            <a:ext cx="659296" cy="695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Espaço Reservado para Conteúdo 14">
            <a:extLst>
              <a:ext uri="{FF2B5EF4-FFF2-40B4-BE49-F238E27FC236}">
                <a16:creationId xmlns:a16="http://schemas.microsoft.com/office/drawing/2014/main" id="{01E182B3-28D6-4479-8230-7DECC840CAB1}"/>
              </a:ext>
            </a:extLst>
          </p:cNvPr>
          <p:cNvPicPr>
            <a:picLocks noGrp="1" noChangeAspect="1"/>
          </p:cNvPicPr>
          <p:nvPr>
            <p:ph idx="1"/>
          </p:nvPr>
        </p:nvPicPr>
        <p:blipFill>
          <a:blip r:embed="rId2"/>
          <a:stretch>
            <a:fillRect/>
          </a:stretch>
        </p:blipFill>
        <p:spPr>
          <a:xfrm>
            <a:off x="2072581" y="1253331"/>
            <a:ext cx="7261539" cy="4351338"/>
          </a:xfrm>
        </p:spPr>
      </p:pic>
      <p:sp>
        <p:nvSpPr>
          <p:cNvPr id="16" name="Retângulo 15">
            <a:extLst>
              <a:ext uri="{FF2B5EF4-FFF2-40B4-BE49-F238E27FC236}">
                <a16:creationId xmlns:a16="http://schemas.microsoft.com/office/drawing/2014/main" id="{C98E4584-D736-4820-9EB4-20DC5F99D665}"/>
              </a:ext>
            </a:extLst>
          </p:cNvPr>
          <p:cNvSpPr/>
          <p:nvPr/>
        </p:nvSpPr>
        <p:spPr>
          <a:xfrm>
            <a:off x="4035582" y="4982238"/>
            <a:ext cx="1103244" cy="670685"/>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8" name="Seta: para Baixo 17">
            <a:extLst>
              <a:ext uri="{FF2B5EF4-FFF2-40B4-BE49-F238E27FC236}">
                <a16:creationId xmlns:a16="http://schemas.microsoft.com/office/drawing/2014/main" id="{75450F18-BD5A-4512-8201-A5F30FFE11B8}"/>
              </a:ext>
            </a:extLst>
          </p:cNvPr>
          <p:cNvSpPr/>
          <p:nvPr/>
        </p:nvSpPr>
        <p:spPr>
          <a:xfrm rot="14635963">
            <a:off x="3344197" y="5305055"/>
            <a:ext cx="659296" cy="695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ixaDeTexto 18">
            <a:extLst>
              <a:ext uri="{FF2B5EF4-FFF2-40B4-BE49-F238E27FC236}">
                <a16:creationId xmlns:a16="http://schemas.microsoft.com/office/drawing/2014/main" id="{B8B1A5F7-1B3E-4C96-95F0-F239BC3A64BC}"/>
              </a:ext>
            </a:extLst>
          </p:cNvPr>
          <p:cNvSpPr txBox="1"/>
          <p:nvPr/>
        </p:nvSpPr>
        <p:spPr>
          <a:xfrm>
            <a:off x="7558303" y="1407969"/>
            <a:ext cx="1775817" cy="369332"/>
          </a:xfrm>
          <a:prstGeom prst="rect">
            <a:avLst/>
          </a:prstGeom>
          <a:noFill/>
        </p:spPr>
        <p:txBody>
          <a:bodyPr wrap="square">
            <a:spAutoFit/>
          </a:bodyPr>
          <a:lstStyle/>
          <a:p>
            <a:r>
              <a:rPr lang="en-US" dirty="0"/>
              <a:t>biblehub.com</a:t>
            </a:r>
          </a:p>
        </p:txBody>
      </p:sp>
    </p:spTree>
    <p:extLst>
      <p:ext uri="{BB962C8B-B14F-4D97-AF65-F5344CB8AC3E}">
        <p14:creationId xmlns:p14="http://schemas.microsoft.com/office/powerpoint/2010/main" val="3123366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47D01E9F-F28E-4CB1-9368-FD2B9C2FB1CF}"/>
              </a:ext>
            </a:extLst>
          </p:cNvPr>
          <p:cNvPicPr>
            <a:picLocks noChangeAspect="1"/>
          </p:cNvPicPr>
          <p:nvPr/>
        </p:nvPicPr>
        <p:blipFill>
          <a:blip r:embed="rId2"/>
          <a:stretch>
            <a:fillRect/>
          </a:stretch>
        </p:blipFill>
        <p:spPr>
          <a:xfrm>
            <a:off x="1570089" y="1478255"/>
            <a:ext cx="8266524" cy="3901490"/>
          </a:xfrm>
          <a:prstGeom prst="rect">
            <a:avLst/>
          </a:prstGeom>
        </p:spPr>
      </p:pic>
      <p:sp>
        <p:nvSpPr>
          <p:cNvPr id="2" name="Título 1"/>
          <p:cNvSpPr>
            <a:spLocks noGrp="1"/>
          </p:cNvSpPr>
          <p:nvPr>
            <p:ph type="title"/>
          </p:nvPr>
        </p:nvSpPr>
        <p:spPr/>
        <p:txBody>
          <a:bodyPr/>
          <a:lstStyle/>
          <a:p>
            <a:r>
              <a:rPr lang="pt-BR" dirty="0"/>
              <a:t>O número Pi na Bíblia</a:t>
            </a:r>
          </a:p>
        </p:txBody>
      </p:sp>
      <p:sp>
        <p:nvSpPr>
          <p:cNvPr id="4" name="Seta: para Baixo 3">
            <a:extLst>
              <a:ext uri="{FF2B5EF4-FFF2-40B4-BE49-F238E27FC236}">
                <a16:creationId xmlns:a16="http://schemas.microsoft.com/office/drawing/2014/main" id="{9D4AF9F6-603A-4166-95B7-A5A89CDC476B}"/>
              </a:ext>
            </a:extLst>
          </p:cNvPr>
          <p:cNvSpPr/>
          <p:nvPr/>
        </p:nvSpPr>
        <p:spPr>
          <a:xfrm rot="14635963">
            <a:off x="3024359" y="3648995"/>
            <a:ext cx="659296" cy="695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ângulo 15">
            <a:extLst>
              <a:ext uri="{FF2B5EF4-FFF2-40B4-BE49-F238E27FC236}">
                <a16:creationId xmlns:a16="http://schemas.microsoft.com/office/drawing/2014/main" id="{C98E4584-D736-4820-9EB4-20DC5F99D665}"/>
              </a:ext>
            </a:extLst>
          </p:cNvPr>
          <p:cNvSpPr/>
          <p:nvPr/>
        </p:nvSpPr>
        <p:spPr>
          <a:xfrm>
            <a:off x="3757149" y="3493810"/>
            <a:ext cx="1103244" cy="670685"/>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2" name="CaixaDeTexto 11">
            <a:extLst>
              <a:ext uri="{FF2B5EF4-FFF2-40B4-BE49-F238E27FC236}">
                <a16:creationId xmlns:a16="http://schemas.microsoft.com/office/drawing/2014/main" id="{3A836F60-DF97-4ABA-A2DC-85EC14F37E83}"/>
              </a:ext>
            </a:extLst>
          </p:cNvPr>
          <p:cNvSpPr txBox="1"/>
          <p:nvPr/>
        </p:nvSpPr>
        <p:spPr>
          <a:xfrm>
            <a:off x="8060796" y="1690688"/>
            <a:ext cx="1775817" cy="369332"/>
          </a:xfrm>
          <a:prstGeom prst="rect">
            <a:avLst/>
          </a:prstGeom>
          <a:noFill/>
        </p:spPr>
        <p:txBody>
          <a:bodyPr wrap="square">
            <a:spAutoFit/>
          </a:bodyPr>
          <a:lstStyle/>
          <a:p>
            <a:r>
              <a:rPr lang="en-US" dirty="0"/>
              <a:t>biblehub.com</a:t>
            </a:r>
          </a:p>
        </p:txBody>
      </p:sp>
      <p:sp>
        <p:nvSpPr>
          <p:cNvPr id="9" name="CaixaDeTexto 8">
            <a:extLst>
              <a:ext uri="{FF2B5EF4-FFF2-40B4-BE49-F238E27FC236}">
                <a16:creationId xmlns:a16="http://schemas.microsoft.com/office/drawing/2014/main" id="{1ED2B38C-EA32-4B93-9085-FB0A0C8706AD}"/>
              </a:ext>
            </a:extLst>
          </p:cNvPr>
          <p:cNvSpPr txBox="1"/>
          <p:nvPr/>
        </p:nvSpPr>
        <p:spPr>
          <a:xfrm>
            <a:off x="7345345" y="95459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0177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Quanto é um côvado e um palmo?</a:t>
            </a:r>
          </a:p>
        </p:txBody>
      </p:sp>
      <p:pic>
        <p:nvPicPr>
          <p:cNvPr id="7" name="Imagem 6">
            <a:extLst>
              <a:ext uri="{FF2B5EF4-FFF2-40B4-BE49-F238E27FC236}">
                <a16:creationId xmlns:a16="http://schemas.microsoft.com/office/drawing/2014/main" id="{8560D5C6-E3F9-4C11-BC9C-C11717018648}"/>
              </a:ext>
            </a:extLst>
          </p:cNvPr>
          <p:cNvPicPr>
            <a:picLocks noChangeAspect="1"/>
          </p:cNvPicPr>
          <p:nvPr/>
        </p:nvPicPr>
        <p:blipFill>
          <a:blip r:embed="rId2"/>
          <a:stretch>
            <a:fillRect/>
          </a:stretch>
        </p:blipFill>
        <p:spPr>
          <a:xfrm>
            <a:off x="1543050" y="1968744"/>
            <a:ext cx="9105900" cy="3448050"/>
          </a:xfrm>
          <a:prstGeom prst="rect">
            <a:avLst/>
          </a:prstGeom>
        </p:spPr>
      </p:pic>
      <p:sp>
        <p:nvSpPr>
          <p:cNvPr id="8" name="Seta: para Baixo 7">
            <a:extLst>
              <a:ext uri="{FF2B5EF4-FFF2-40B4-BE49-F238E27FC236}">
                <a16:creationId xmlns:a16="http://schemas.microsoft.com/office/drawing/2014/main" id="{5C857F24-4091-4B0A-976B-CCE32C37415C}"/>
              </a:ext>
            </a:extLst>
          </p:cNvPr>
          <p:cNvSpPr/>
          <p:nvPr/>
        </p:nvSpPr>
        <p:spPr>
          <a:xfrm rot="16200000">
            <a:off x="731992" y="3175933"/>
            <a:ext cx="659296" cy="695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eta: para Baixo 8">
            <a:extLst>
              <a:ext uri="{FF2B5EF4-FFF2-40B4-BE49-F238E27FC236}">
                <a16:creationId xmlns:a16="http://schemas.microsoft.com/office/drawing/2014/main" id="{AD997AAC-B54F-409D-BC31-736E442303C4}"/>
              </a:ext>
            </a:extLst>
          </p:cNvPr>
          <p:cNvSpPr/>
          <p:nvPr/>
        </p:nvSpPr>
        <p:spPr>
          <a:xfrm rot="16200000">
            <a:off x="710268" y="4282314"/>
            <a:ext cx="659296" cy="695739"/>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Seta: para Baixo 9">
            <a:extLst>
              <a:ext uri="{FF2B5EF4-FFF2-40B4-BE49-F238E27FC236}">
                <a16:creationId xmlns:a16="http://schemas.microsoft.com/office/drawing/2014/main" id="{EC45A124-D159-470E-8C18-C319660E7B30}"/>
              </a:ext>
            </a:extLst>
          </p:cNvPr>
          <p:cNvSpPr/>
          <p:nvPr/>
        </p:nvSpPr>
        <p:spPr>
          <a:xfrm rot="14547903">
            <a:off x="844981" y="5009047"/>
            <a:ext cx="659296" cy="695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ixaDeTexto 10">
            <a:extLst>
              <a:ext uri="{FF2B5EF4-FFF2-40B4-BE49-F238E27FC236}">
                <a16:creationId xmlns:a16="http://schemas.microsoft.com/office/drawing/2014/main" id="{A2B095C2-C7ED-445F-B17D-24914A63092B}"/>
              </a:ext>
            </a:extLst>
          </p:cNvPr>
          <p:cNvSpPr txBox="1"/>
          <p:nvPr/>
        </p:nvSpPr>
        <p:spPr>
          <a:xfrm>
            <a:off x="9355015" y="1715259"/>
            <a:ext cx="1293935" cy="369332"/>
          </a:xfrm>
          <a:prstGeom prst="rect">
            <a:avLst/>
          </a:prstGeom>
          <a:noFill/>
        </p:spPr>
        <p:txBody>
          <a:bodyPr wrap="square">
            <a:spAutoFit/>
          </a:bodyPr>
          <a:lstStyle/>
          <a:p>
            <a:r>
              <a:rPr lang="en-US" dirty="0"/>
              <a:t>Wikipedia</a:t>
            </a:r>
          </a:p>
        </p:txBody>
      </p:sp>
    </p:spTree>
    <p:extLst>
      <p:ext uri="{BB962C8B-B14F-4D97-AF65-F5344CB8AC3E}">
        <p14:creationId xmlns:p14="http://schemas.microsoft.com/office/powerpoint/2010/main" val="1415962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número Pi na Bíblia</a:t>
            </a:r>
          </a:p>
        </p:txBody>
      </p:sp>
      <p:sp>
        <p:nvSpPr>
          <p:cNvPr id="7" name="Elipse 6">
            <a:extLst>
              <a:ext uri="{FF2B5EF4-FFF2-40B4-BE49-F238E27FC236}">
                <a16:creationId xmlns:a16="http://schemas.microsoft.com/office/drawing/2014/main" id="{5484F7B3-0D21-4381-B35D-D30288483085}"/>
              </a:ext>
            </a:extLst>
          </p:cNvPr>
          <p:cNvSpPr/>
          <p:nvPr/>
        </p:nvSpPr>
        <p:spPr>
          <a:xfrm>
            <a:off x="2686365" y="3350086"/>
            <a:ext cx="2568388" cy="25683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9" name="Conector de Seta Reta 8">
            <a:extLst>
              <a:ext uri="{FF2B5EF4-FFF2-40B4-BE49-F238E27FC236}">
                <a16:creationId xmlns:a16="http://schemas.microsoft.com/office/drawing/2014/main" id="{B1468D24-D191-45C7-8655-E374F57F43F5}"/>
              </a:ext>
            </a:extLst>
          </p:cNvPr>
          <p:cNvCxnSpPr>
            <a:cxnSpLocks/>
            <a:endCxn id="7" idx="1"/>
          </p:cNvCxnSpPr>
          <p:nvPr/>
        </p:nvCxnSpPr>
        <p:spPr>
          <a:xfrm flipH="1" flipV="1">
            <a:off x="3062497" y="3726218"/>
            <a:ext cx="908062" cy="908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5C2B3852-CAF9-497E-9A28-9079C01B9949}"/>
              </a:ext>
            </a:extLst>
          </p:cNvPr>
          <p:cNvSpPr txBox="1"/>
          <p:nvPr/>
        </p:nvSpPr>
        <p:spPr>
          <a:xfrm>
            <a:off x="3896754" y="5594932"/>
            <a:ext cx="1944763" cy="369332"/>
          </a:xfrm>
          <a:prstGeom prst="rect">
            <a:avLst/>
          </a:prstGeom>
          <a:noFill/>
        </p:spPr>
        <p:txBody>
          <a:bodyPr wrap="none" rtlCol="0">
            <a:spAutoFit/>
          </a:bodyPr>
          <a:lstStyle/>
          <a:p>
            <a:r>
              <a:rPr lang="pt-BR" dirty="0"/>
              <a:t>C = 30 côvados</a:t>
            </a:r>
            <a:endParaRPr lang="en-US" dirty="0"/>
          </a:p>
        </p:txBody>
      </p:sp>
      <p:sp>
        <p:nvSpPr>
          <p:cNvPr id="13" name="CaixaDeTexto 12">
            <a:extLst>
              <a:ext uri="{FF2B5EF4-FFF2-40B4-BE49-F238E27FC236}">
                <a16:creationId xmlns:a16="http://schemas.microsoft.com/office/drawing/2014/main" id="{28AC8CAD-2407-4172-A96C-A2F7FF99CD9F}"/>
              </a:ext>
            </a:extLst>
          </p:cNvPr>
          <p:cNvSpPr txBox="1"/>
          <p:nvPr/>
        </p:nvSpPr>
        <p:spPr>
          <a:xfrm>
            <a:off x="797032" y="5275370"/>
            <a:ext cx="1928733" cy="646331"/>
          </a:xfrm>
          <a:prstGeom prst="rect">
            <a:avLst/>
          </a:prstGeom>
          <a:noFill/>
        </p:spPr>
        <p:txBody>
          <a:bodyPr wrap="none" rtlCol="0">
            <a:spAutoFit/>
          </a:bodyPr>
          <a:lstStyle/>
          <a:p>
            <a:r>
              <a:rPr lang="pt-BR" dirty="0"/>
              <a:t>D = 10 côvados</a:t>
            </a:r>
          </a:p>
          <a:p>
            <a:r>
              <a:rPr lang="pt-BR" dirty="0"/>
              <a:t>R = 5 côvados</a:t>
            </a:r>
            <a:endParaRPr lang="en-US" dirty="0"/>
          </a:p>
        </p:txBody>
      </p:sp>
      <p:sp>
        <p:nvSpPr>
          <p:cNvPr id="11" name="Elipse 10">
            <a:extLst>
              <a:ext uri="{FF2B5EF4-FFF2-40B4-BE49-F238E27FC236}">
                <a16:creationId xmlns:a16="http://schemas.microsoft.com/office/drawing/2014/main" id="{9F492206-A45E-496D-ACC8-659D75FBDAD6}"/>
              </a:ext>
            </a:extLst>
          </p:cNvPr>
          <p:cNvSpPr/>
          <p:nvPr/>
        </p:nvSpPr>
        <p:spPr>
          <a:xfrm>
            <a:off x="2977474" y="3641195"/>
            <a:ext cx="1957157" cy="1957157"/>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cxnSp>
        <p:nvCxnSpPr>
          <p:cNvPr id="5" name="Conector de Seta Reta 4">
            <a:extLst>
              <a:ext uri="{FF2B5EF4-FFF2-40B4-BE49-F238E27FC236}">
                <a16:creationId xmlns:a16="http://schemas.microsoft.com/office/drawing/2014/main" id="{05E0DF41-6AB6-46DD-9CA3-27F618AB0985}"/>
              </a:ext>
            </a:extLst>
          </p:cNvPr>
          <p:cNvCxnSpPr/>
          <p:nvPr/>
        </p:nvCxnSpPr>
        <p:spPr>
          <a:xfrm>
            <a:off x="2977474" y="3786621"/>
            <a:ext cx="216413" cy="1987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5F51C11B-C099-4429-86D9-2A2E3248C4DD}"/>
              </a:ext>
            </a:extLst>
          </p:cNvPr>
          <p:cNvSpPr txBox="1"/>
          <p:nvPr/>
        </p:nvSpPr>
        <p:spPr>
          <a:xfrm>
            <a:off x="1262483" y="3456529"/>
            <a:ext cx="1479892" cy="369332"/>
          </a:xfrm>
          <a:prstGeom prst="rect">
            <a:avLst/>
          </a:prstGeom>
          <a:noFill/>
        </p:spPr>
        <p:txBody>
          <a:bodyPr wrap="none" rtlCol="0">
            <a:spAutoFit/>
          </a:bodyPr>
          <a:lstStyle/>
          <a:p>
            <a:r>
              <a:rPr lang="pt-BR" dirty="0"/>
              <a:t>L = 1 palmo</a:t>
            </a:r>
            <a:endParaRPr lang="en-US" dirty="0"/>
          </a:p>
        </p:txBody>
      </p:sp>
      <p:graphicFrame>
        <p:nvGraphicFramePr>
          <p:cNvPr id="8" name="Tabela 11">
            <a:extLst>
              <a:ext uri="{FF2B5EF4-FFF2-40B4-BE49-F238E27FC236}">
                <a16:creationId xmlns:a16="http://schemas.microsoft.com/office/drawing/2014/main" id="{259AF16E-0554-4172-BED8-6E54D0B56976}"/>
              </a:ext>
            </a:extLst>
          </p:cNvPr>
          <p:cNvGraphicFramePr>
            <a:graphicFrameLocks noGrp="1"/>
          </p:cNvGraphicFramePr>
          <p:nvPr>
            <p:ph idx="1"/>
            <p:extLst>
              <p:ext uri="{D42A27DB-BD31-4B8C-83A1-F6EECF244321}">
                <p14:modId xmlns:p14="http://schemas.microsoft.com/office/powerpoint/2010/main" val="3653381143"/>
              </p:ext>
            </p:extLst>
          </p:nvPr>
        </p:nvGraphicFramePr>
        <p:xfrm>
          <a:off x="838200" y="1825625"/>
          <a:ext cx="4557216" cy="1149261"/>
        </p:xfrm>
        <a:graphic>
          <a:graphicData uri="http://schemas.openxmlformats.org/drawingml/2006/table">
            <a:tbl>
              <a:tblPr firstRow="1" bandRow="1">
                <a:tableStyleId>{5C22544A-7EE6-4342-B048-85BDC9FD1C3A}</a:tableStyleId>
              </a:tblPr>
              <a:tblGrid>
                <a:gridCol w="1139304">
                  <a:extLst>
                    <a:ext uri="{9D8B030D-6E8A-4147-A177-3AD203B41FA5}">
                      <a16:colId xmlns:a16="http://schemas.microsoft.com/office/drawing/2014/main" val="2546057917"/>
                    </a:ext>
                  </a:extLst>
                </a:gridCol>
                <a:gridCol w="1139304">
                  <a:extLst>
                    <a:ext uri="{9D8B030D-6E8A-4147-A177-3AD203B41FA5}">
                      <a16:colId xmlns:a16="http://schemas.microsoft.com/office/drawing/2014/main" val="4016302242"/>
                    </a:ext>
                  </a:extLst>
                </a:gridCol>
                <a:gridCol w="1139304">
                  <a:extLst>
                    <a:ext uri="{9D8B030D-6E8A-4147-A177-3AD203B41FA5}">
                      <a16:colId xmlns:a16="http://schemas.microsoft.com/office/drawing/2014/main" val="3198708426"/>
                    </a:ext>
                  </a:extLst>
                </a:gridCol>
                <a:gridCol w="1139304">
                  <a:extLst>
                    <a:ext uri="{9D8B030D-6E8A-4147-A177-3AD203B41FA5}">
                      <a16:colId xmlns:a16="http://schemas.microsoft.com/office/drawing/2014/main" val="2106552238"/>
                    </a:ext>
                  </a:extLst>
                </a:gridCol>
              </a:tblGrid>
              <a:tr h="383087">
                <a:tc>
                  <a:txBody>
                    <a:bodyPr/>
                    <a:lstStyle/>
                    <a:p>
                      <a:pPr algn="ctr"/>
                      <a:endParaRPr lang="en-US" dirty="0"/>
                    </a:p>
                  </a:txBody>
                  <a:tcPr/>
                </a:tc>
                <a:tc>
                  <a:txBody>
                    <a:bodyPr/>
                    <a:lstStyle/>
                    <a:p>
                      <a:pPr algn="ctr"/>
                      <a:r>
                        <a:rPr lang="pt-BR" dirty="0"/>
                        <a:t>Mínimo</a:t>
                      </a:r>
                      <a:endParaRPr lang="en-US" dirty="0"/>
                    </a:p>
                  </a:txBody>
                  <a:tcPr/>
                </a:tc>
                <a:tc>
                  <a:txBody>
                    <a:bodyPr/>
                    <a:lstStyle/>
                    <a:p>
                      <a:pPr algn="ctr"/>
                      <a:r>
                        <a:rPr lang="pt-BR" dirty="0"/>
                        <a:t>Máximo</a:t>
                      </a:r>
                      <a:endParaRPr lang="en-US" dirty="0"/>
                    </a:p>
                  </a:txBody>
                  <a:tcPr/>
                </a:tc>
                <a:tc>
                  <a:txBody>
                    <a:bodyPr/>
                    <a:lstStyle/>
                    <a:p>
                      <a:pPr algn="ctr"/>
                      <a:r>
                        <a:rPr lang="pt-BR" dirty="0"/>
                        <a:t>Usar</a:t>
                      </a:r>
                      <a:endParaRPr lang="en-US" dirty="0"/>
                    </a:p>
                  </a:txBody>
                  <a:tcPr/>
                </a:tc>
                <a:extLst>
                  <a:ext uri="{0D108BD9-81ED-4DB2-BD59-A6C34878D82A}">
                    <a16:rowId xmlns:a16="http://schemas.microsoft.com/office/drawing/2014/main" val="2864147325"/>
                  </a:ext>
                </a:extLst>
              </a:tr>
              <a:tr h="383087">
                <a:tc>
                  <a:txBody>
                    <a:bodyPr/>
                    <a:lstStyle/>
                    <a:p>
                      <a:r>
                        <a:rPr lang="pt-BR" dirty="0"/>
                        <a:t>Palmo</a:t>
                      </a:r>
                      <a:endParaRPr lang="en-US" dirty="0"/>
                    </a:p>
                  </a:txBody>
                  <a:tcPr/>
                </a:tc>
                <a:tc>
                  <a:txBody>
                    <a:bodyPr/>
                    <a:lstStyle/>
                    <a:p>
                      <a:pPr algn="ctr"/>
                      <a:r>
                        <a:rPr lang="pt-BR" dirty="0"/>
                        <a:t>8,02</a:t>
                      </a:r>
                      <a:endParaRPr lang="en-US" dirty="0"/>
                    </a:p>
                  </a:txBody>
                  <a:tcPr/>
                </a:tc>
                <a:tc>
                  <a:txBody>
                    <a:bodyPr/>
                    <a:lstStyle/>
                    <a:p>
                      <a:pPr algn="ctr"/>
                      <a:r>
                        <a:rPr lang="pt-BR" dirty="0"/>
                        <a:t>9,55</a:t>
                      </a:r>
                      <a:endParaRPr lang="en-US" dirty="0"/>
                    </a:p>
                  </a:txBody>
                  <a:tcPr/>
                </a:tc>
                <a:tc>
                  <a:txBody>
                    <a:bodyPr/>
                    <a:lstStyle/>
                    <a:p>
                      <a:r>
                        <a:rPr lang="pt-BR" dirty="0"/>
                        <a:t>9,00cm</a:t>
                      </a:r>
                      <a:endParaRPr lang="en-US" dirty="0"/>
                    </a:p>
                  </a:txBody>
                  <a:tcPr/>
                </a:tc>
                <a:extLst>
                  <a:ext uri="{0D108BD9-81ED-4DB2-BD59-A6C34878D82A}">
                    <a16:rowId xmlns:a16="http://schemas.microsoft.com/office/drawing/2014/main" val="325440631"/>
                  </a:ext>
                </a:extLst>
              </a:tr>
              <a:tr h="383087">
                <a:tc>
                  <a:txBody>
                    <a:bodyPr/>
                    <a:lstStyle/>
                    <a:p>
                      <a:r>
                        <a:rPr lang="pt-BR" dirty="0"/>
                        <a:t>Côvado</a:t>
                      </a:r>
                      <a:endParaRPr lang="en-US" dirty="0"/>
                    </a:p>
                  </a:txBody>
                  <a:tcPr/>
                </a:tc>
                <a:tc>
                  <a:txBody>
                    <a:bodyPr/>
                    <a:lstStyle/>
                    <a:p>
                      <a:pPr algn="ctr"/>
                      <a:r>
                        <a:rPr lang="pt-BR" dirty="0"/>
                        <a:t>48,2</a:t>
                      </a:r>
                      <a:endParaRPr lang="en-US" dirty="0"/>
                    </a:p>
                  </a:txBody>
                  <a:tcPr/>
                </a:tc>
                <a:tc>
                  <a:txBody>
                    <a:bodyPr/>
                    <a:lstStyle/>
                    <a:p>
                      <a:pPr algn="ctr"/>
                      <a:r>
                        <a:rPr lang="pt-BR" dirty="0"/>
                        <a:t>57,3</a:t>
                      </a:r>
                      <a:endParaRPr lang="en-US" dirty="0"/>
                    </a:p>
                  </a:txBody>
                  <a:tcPr/>
                </a:tc>
                <a:tc>
                  <a:txBody>
                    <a:bodyPr/>
                    <a:lstStyle/>
                    <a:p>
                      <a:r>
                        <a:rPr lang="pt-BR" dirty="0"/>
                        <a:t>50,0cm</a:t>
                      </a:r>
                      <a:endParaRPr lang="en-US" dirty="0"/>
                    </a:p>
                  </a:txBody>
                  <a:tcPr/>
                </a:tc>
                <a:extLst>
                  <a:ext uri="{0D108BD9-81ED-4DB2-BD59-A6C34878D82A}">
                    <a16:rowId xmlns:a16="http://schemas.microsoft.com/office/drawing/2014/main" val="885596016"/>
                  </a:ext>
                </a:extLst>
              </a:tr>
            </a:tbl>
          </a:graphicData>
        </a:graphic>
      </p:graphicFrame>
      <p:sp>
        <p:nvSpPr>
          <p:cNvPr id="15" name="Elipse 14">
            <a:extLst>
              <a:ext uri="{FF2B5EF4-FFF2-40B4-BE49-F238E27FC236}">
                <a16:creationId xmlns:a16="http://schemas.microsoft.com/office/drawing/2014/main" id="{73CE0DA5-5319-4BED-B3B0-1E17C1F24BED}"/>
              </a:ext>
            </a:extLst>
          </p:cNvPr>
          <p:cNvSpPr/>
          <p:nvPr/>
        </p:nvSpPr>
        <p:spPr>
          <a:xfrm>
            <a:off x="7142354" y="3405254"/>
            <a:ext cx="2568388" cy="25683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6" name="Conector de Seta Reta 15">
            <a:extLst>
              <a:ext uri="{FF2B5EF4-FFF2-40B4-BE49-F238E27FC236}">
                <a16:creationId xmlns:a16="http://schemas.microsoft.com/office/drawing/2014/main" id="{A68F380C-1E7A-4EE7-A214-79B7E5C4F94C}"/>
              </a:ext>
            </a:extLst>
          </p:cNvPr>
          <p:cNvCxnSpPr>
            <a:cxnSpLocks/>
            <a:endCxn id="15" idx="1"/>
          </p:cNvCxnSpPr>
          <p:nvPr/>
        </p:nvCxnSpPr>
        <p:spPr>
          <a:xfrm flipH="1" flipV="1">
            <a:off x="7518486" y="3781386"/>
            <a:ext cx="908062" cy="908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9C175912-7042-4CB4-92CE-CEA5F1299BC3}"/>
              </a:ext>
            </a:extLst>
          </p:cNvPr>
          <p:cNvSpPr txBox="1"/>
          <p:nvPr/>
        </p:nvSpPr>
        <p:spPr>
          <a:xfrm>
            <a:off x="8237642" y="5649472"/>
            <a:ext cx="1112805" cy="369332"/>
          </a:xfrm>
          <a:prstGeom prst="rect">
            <a:avLst/>
          </a:prstGeom>
          <a:noFill/>
        </p:spPr>
        <p:txBody>
          <a:bodyPr wrap="none" rtlCol="0">
            <a:spAutoFit/>
          </a:bodyPr>
          <a:lstStyle/>
          <a:p>
            <a:r>
              <a:rPr lang="pt-BR" dirty="0"/>
              <a:t>C = 15m</a:t>
            </a:r>
            <a:endParaRPr lang="en-US" dirty="0"/>
          </a:p>
        </p:txBody>
      </p:sp>
      <p:sp>
        <p:nvSpPr>
          <p:cNvPr id="18" name="CaixaDeTexto 17">
            <a:extLst>
              <a:ext uri="{FF2B5EF4-FFF2-40B4-BE49-F238E27FC236}">
                <a16:creationId xmlns:a16="http://schemas.microsoft.com/office/drawing/2014/main" id="{7559FA27-B891-47C0-863C-E80D4FC72005}"/>
              </a:ext>
            </a:extLst>
          </p:cNvPr>
          <p:cNvSpPr txBox="1"/>
          <p:nvPr/>
        </p:nvSpPr>
        <p:spPr>
          <a:xfrm>
            <a:off x="5897102" y="3350086"/>
            <a:ext cx="1274708" cy="1200329"/>
          </a:xfrm>
          <a:prstGeom prst="rect">
            <a:avLst/>
          </a:prstGeom>
          <a:noFill/>
        </p:spPr>
        <p:txBody>
          <a:bodyPr wrap="none" rtlCol="0">
            <a:spAutoFit/>
          </a:bodyPr>
          <a:lstStyle/>
          <a:p>
            <a:r>
              <a:rPr lang="pt-BR" dirty="0"/>
              <a:t>L = 9cm</a:t>
            </a:r>
          </a:p>
          <a:p>
            <a:r>
              <a:rPr lang="pt-BR" dirty="0"/>
              <a:t>D = 5m</a:t>
            </a:r>
          </a:p>
          <a:p>
            <a:r>
              <a:rPr lang="pt-BR" dirty="0"/>
              <a:t>R = 2,5m</a:t>
            </a:r>
          </a:p>
          <a:p>
            <a:r>
              <a:rPr lang="pt-BR" dirty="0"/>
              <a:t>R’= 2,41m</a:t>
            </a:r>
            <a:endParaRPr lang="en-US" dirty="0"/>
          </a:p>
        </p:txBody>
      </p:sp>
      <p:sp>
        <p:nvSpPr>
          <p:cNvPr id="19" name="Elipse 18">
            <a:extLst>
              <a:ext uri="{FF2B5EF4-FFF2-40B4-BE49-F238E27FC236}">
                <a16:creationId xmlns:a16="http://schemas.microsoft.com/office/drawing/2014/main" id="{52FA0757-8B94-47FD-BA6D-DF757E350CB5}"/>
              </a:ext>
            </a:extLst>
          </p:cNvPr>
          <p:cNvSpPr/>
          <p:nvPr/>
        </p:nvSpPr>
        <p:spPr>
          <a:xfrm>
            <a:off x="7433463" y="3696363"/>
            <a:ext cx="1957157" cy="1957157"/>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cxnSp>
        <p:nvCxnSpPr>
          <p:cNvPr id="29" name="Conector de Seta Reta 28">
            <a:extLst>
              <a:ext uri="{FF2B5EF4-FFF2-40B4-BE49-F238E27FC236}">
                <a16:creationId xmlns:a16="http://schemas.microsoft.com/office/drawing/2014/main" id="{847F8976-F609-4C32-92CE-A3D26DAF4953}"/>
              </a:ext>
            </a:extLst>
          </p:cNvPr>
          <p:cNvCxnSpPr/>
          <p:nvPr/>
        </p:nvCxnSpPr>
        <p:spPr>
          <a:xfrm>
            <a:off x="7585497" y="3709790"/>
            <a:ext cx="216413" cy="1987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ector de Seta Reta 29">
            <a:extLst>
              <a:ext uri="{FF2B5EF4-FFF2-40B4-BE49-F238E27FC236}">
                <a16:creationId xmlns:a16="http://schemas.microsoft.com/office/drawing/2014/main" id="{5D3FF7FD-A991-4AC0-B113-A807B4619F17}"/>
              </a:ext>
            </a:extLst>
          </p:cNvPr>
          <p:cNvCxnSpPr>
            <a:cxnSpLocks/>
          </p:cNvCxnSpPr>
          <p:nvPr/>
        </p:nvCxnSpPr>
        <p:spPr>
          <a:xfrm flipH="1" flipV="1">
            <a:off x="7610476" y="4099728"/>
            <a:ext cx="801564" cy="589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CaixaDeTexto 34">
            <a:extLst>
              <a:ext uri="{FF2B5EF4-FFF2-40B4-BE49-F238E27FC236}">
                <a16:creationId xmlns:a16="http://schemas.microsoft.com/office/drawing/2014/main" id="{2CA6CD92-1CA9-4DE4-9FFD-E931F67F398D}"/>
              </a:ext>
            </a:extLst>
          </p:cNvPr>
          <p:cNvSpPr txBox="1"/>
          <p:nvPr/>
        </p:nvSpPr>
        <p:spPr>
          <a:xfrm>
            <a:off x="9242504" y="2524648"/>
            <a:ext cx="2741456" cy="923330"/>
          </a:xfrm>
          <a:prstGeom prst="rect">
            <a:avLst/>
          </a:prstGeom>
          <a:noFill/>
        </p:spPr>
        <p:txBody>
          <a:bodyPr wrap="none" rtlCol="0">
            <a:spAutoFit/>
          </a:bodyPr>
          <a:lstStyle/>
          <a:p>
            <a:r>
              <a:rPr lang="el-GR" b="1" dirty="0"/>
              <a:t>π</a:t>
            </a:r>
            <a:r>
              <a:rPr lang="pt-BR" b="1" dirty="0"/>
              <a:t> = C/2R’ = 15/(2x2,41)</a:t>
            </a:r>
          </a:p>
          <a:p>
            <a:r>
              <a:rPr lang="el-GR" b="1" dirty="0"/>
              <a:t>π</a:t>
            </a:r>
            <a:r>
              <a:rPr lang="pt-BR" b="1" dirty="0"/>
              <a:t> = 3,112</a:t>
            </a:r>
          </a:p>
          <a:p>
            <a:r>
              <a:rPr lang="pt-BR" dirty="0"/>
              <a:t>Erro = 0,94%</a:t>
            </a:r>
            <a:endParaRPr lang="en-US" dirty="0"/>
          </a:p>
        </p:txBody>
      </p:sp>
      <p:sp>
        <p:nvSpPr>
          <p:cNvPr id="36" name="CaixaDeTexto 35">
            <a:extLst>
              <a:ext uri="{FF2B5EF4-FFF2-40B4-BE49-F238E27FC236}">
                <a16:creationId xmlns:a16="http://schemas.microsoft.com/office/drawing/2014/main" id="{75B8480D-24A7-4F4E-9B1A-E1D0AD699A87}"/>
              </a:ext>
            </a:extLst>
          </p:cNvPr>
          <p:cNvSpPr txBox="1"/>
          <p:nvPr/>
        </p:nvSpPr>
        <p:spPr>
          <a:xfrm>
            <a:off x="7693703" y="4320117"/>
            <a:ext cx="405880" cy="369332"/>
          </a:xfrm>
          <a:prstGeom prst="rect">
            <a:avLst/>
          </a:prstGeom>
          <a:noFill/>
        </p:spPr>
        <p:txBody>
          <a:bodyPr wrap="none" rtlCol="0">
            <a:spAutoFit/>
          </a:bodyPr>
          <a:lstStyle/>
          <a:p>
            <a:r>
              <a:rPr lang="pt-BR" dirty="0"/>
              <a:t>R’</a:t>
            </a:r>
            <a:endParaRPr lang="en-US" dirty="0"/>
          </a:p>
        </p:txBody>
      </p:sp>
      <p:sp>
        <p:nvSpPr>
          <p:cNvPr id="37" name="CaixaDeTexto 36">
            <a:extLst>
              <a:ext uri="{FF2B5EF4-FFF2-40B4-BE49-F238E27FC236}">
                <a16:creationId xmlns:a16="http://schemas.microsoft.com/office/drawing/2014/main" id="{17F3BB1E-C8E7-4941-BDAB-69BEAAD401FE}"/>
              </a:ext>
            </a:extLst>
          </p:cNvPr>
          <p:cNvSpPr txBox="1"/>
          <p:nvPr/>
        </p:nvSpPr>
        <p:spPr>
          <a:xfrm>
            <a:off x="7955356" y="3967215"/>
            <a:ext cx="324128" cy="369332"/>
          </a:xfrm>
          <a:prstGeom prst="rect">
            <a:avLst/>
          </a:prstGeom>
          <a:noFill/>
        </p:spPr>
        <p:txBody>
          <a:bodyPr wrap="none" rtlCol="0">
            <a:spAutoFit/>
          </a:bodyPr>
          <a:lstStyle/>
          <a:p>
            <a:r>
              <a:rPr lang="pt-BR" dirty="0"/>
              <a:t>R</a:t>
            </a:r>
            <a:endParaRPr lang="en-US" dirty="0"/>
          </a:p>
        </p:txBody>
      </p:sp>
    </p:spTree>
    <p:extLst>
      <p:ext uri="{BB962C8B-B14F-4D97-AF65-F5344CB8AC3E}">
        <p14:creationId xmlns:p14="http://schemas.microsoft.com/office/powerpoint/2010/main" val="3958782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“Os números na Bíblia”</a:t>
            </a:r>
          </a:p>
        </p:txBody>
      </p:sp>
      <p:pic>
        <p:nvPicPr>
          <p:cNvPr id="1026" name="Picture 2" descr="Os Números na Bíblia – 2a. Edição – Edições Tesouro Aberto">
            <a:extLst>
              <a:ext uri="{FF2B5EF4-FFF2-40B4-BE49-F238E27FC236}">
                <a16:creationId xmlns:a16="http://schemas.microsoft.com/office/drawing/2014/main" id="{2C78EF41-58D7-46DF-97C0-38680F48BB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9067" y="1825625"/>
            <a:ext cx="2813865" cy="4351338"/>
          </a:xfrm>
          <a:prstGeom prst="rect">
            <a:avLst/>
          </a:prstGeom>
          <a:noFill/>
          <a:extLst>
            <a:ext uri="{909E8E84-426E-40DD-AFC4-6F175D3DCCD1}">
              <a14:hiddenFill xmlns:a14="http://schemas.microsoft.com/office/drawing/2010/main">
                <a:solidFill>
                  <a:srgbClr val="FFFFFF"/>
                </a:solidFill>
              </a14:hiddenFill>
            </a:ext>
          </a:extLst>
        </p:spPr>
      </p:pic>
      <p:sp>
        <p:nvSpPr>
          <p:cNvPr id="24" name="Espaço Reservado para Conteúdo 2">
            <a:extLst>
              <a:ext uri="{FF2B5EF4-FFF2-40B4-BE49-F238E27FC236}">
                <a16:creationId xmlns:a16="http://schemas.microsoft.com/office/drawing/2014/main" id="{4CF6DC01-447E-4C20-BA44-7C905C3E67A8}"/>
              </a:ext>
            </a:extLst>
          </p:cNvPr>
          <p:cNvSpPr txBox="1">
            <a:spLocks/>
          </p:cNvSpPr>
          <p:nvPr/>
        </p:nvSpPr>
        <p:spPr>
          <a:xfrm>
            <a:off x="941439" y="1366013"/>
            <a:ext cx="10853927" cy="784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pt-BR" dirty="0"/>
              <a:t>Christian Chen</a:t>
            </a:r>
          </a:p>
        </p:txBody>
      </p:sp>
    </p:spTree>
    <p:extLst>
      <p:ext uri="{BB962C8B-B14F-4D97-AF65-F5344CB8AC3E}">
        <p14:creationId xmlns:p14="http://schemas.microsoft.com/office/powerpoint/2010/main" val="2552597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
            </a:r>
            <a:r>
              <a:rPr lang="pt-BR" dirty="0" err="1"/>
              <a:t>Easter</a:t>
            </a:r>
            <a:r>
              <a:rPr lang="pt-BR" dirty="0"/>
              <a:t> </a:t>
            </a:r>
            <a:r>
              <a:rPr lang="pt-BR" dirty="0" err="1"/>
              <a:t>Egg</a:t>
            </a:r>
            <a:r>
              <a:rPr lang="pt-BR" dirty="0"/>
              <a:t>’ de Deus na Bíblia</a:t>
            </a:r>
          </a:p>
        </p:txBody>
      </p:sp>
      <p:sp>
        <p:nvSpPr>
          <p:cNvPr id="5" name="CaixaDeTexto 4">
            <a:extLst>
              <a:ext uri="{FF2B5EF4-FFF2-40B4-BE49-F238E27FC236}">
                <a16:creationId xmlns:a16="http://schemas.microsoft.com/office/drawing/2014/main" id="{1A19A680-9ADE-40E2-AC48-FB1236FF4D10}"/>
              </a:ext>
            </a:extLst>
          </p:cNvPr>
          <p:cNvSpPr txBox="1"/>
          <p:nvPr/>
        </p:nvSpPr>
        <p:spPr>
          <a:xfrm>
            <a:off x="6002215" y="1690688"/>
            <a:ext cx="5351585" cy="1938992"/>
          </a:xfrm>
          <a:prstGeom prst="rect">
            <a:avLst/>
          </a:prstGeom>
          <a:noFill/>
        </p:spPr>
        <p:txBody>
          <a:bodyPr wrap="square" rtlCol="0">
            <a:spAutoFit/>
          </a:bodyPr>
          <a:lstStyle/>
          <a:p>
            <a:r>
              <a:rPr lang="pt-BR" sz="2000" b="0" i="0" dirty="0">
                <a:effectLst/>
              </a:rPr>
              <a:t>No hebraico antigo não existem sinais específicos para os números. Assim, as mesmas letras eram usadas para designar valores. Desta forma, pode-se dizer que cada palavra ou nome em hebraico está associado </a:t>
            </a:r>
            <a:r>
              <a:rPr lang="pt-BR" sz="2000" dirty="0"/>
              <a:t>a</a:t>
            </a:r>
            <a:r>
              <a:rPr lang="pt-BR" sz="2000" b="0" i="0" dirty="0">
                <a:effectLst/>
              </a:rPr>
              <a:t> um número</a:t>
            </a:r>
            <a:r>
              <a:rPr lang="en-US" sz="2000" b="0" i="0" dirty="0">
                <a:effectLst/>
              </a:rPr>
              <a:t>.</a:t>
            </a:r>
            <a:endParaRPr lang="pt-BR" sz="2000" b="0" i="0" dirty="0">
              <a:effectLst/>
            </a:endParaRPr>
          </a:p>
        </p:txBody>
      </p:sp>
      <p:pic>
        <p:nvPicPr>
          <p:cNvPr id="1026" name="Picture 2">
            <a:extLst>
              <a:ext uri="{FF2B5EF4-FFF2-40B4-BE49-F238E27FC236}">
                <a16:creationId xmlns:a16="http://schemas.microsoft.com/office/drawing/2014/main" id="{B14CA2FD-9D2E-476B-A3C1-178239834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787" y="1504891"/>
            <a:ext cx="4495800" cy="4495800"/>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0B3BF52B-EA9A-400B-8714-2D22DD627613}"/>
              </a:ext>
            </a:extLst>
          </p:cNvPr>
          <p:cNvSpPr txBox="1"/>
          <p:nvPr/>
        </p:nvSpPr>
        <p:spPr>
          <a:xfrm>
            <a:off x="6002215" y="3752791"/>
            <a:ext cx="5351585" cy="1938992"/>
          </a:xfrm>
          <a:prstGeom prst="rect">
            <a:avLst/>
          </a:prstGeom>
          <a:noFill/>
        </p:spPr>
        <p:txBody>
          <a:bodyPr wrap="square" rtlCol="0">
            <a:spAutoFit/>
          </a:bodyPr>
          <a:lstStyle/>
          <a:p>
            <a:r>
              <a:rPr lang="pt-BR" sz="2000" b="0" i="0" dirty="0">
                <a:effectLst/>
              </a:rPr>
              <a:t>A </a:t>
            </a:r>
            <a:r>
              <a:rPr lang="pt-BR" sz="2000" b="1" i="0" dirty="0">
                <a:effectLst/>
              </a:rPr>
              <a:t>Gematria</a:t>
            </a:r>
            <a:r>
              <a:rPr lang="pt-BR" sz="2000" b="0" i="0" dirty="0">
                <a:effectLst/>
              </a:rPr>
              <a:t>, hoje, está fortemente associada ao </a:t>
            </a:r>
            <a:r>
              <a:rPr lang="pt-BR" sz="2000" b="0" i="0" u="sng" dirty="0">
                <a:effectLst/>
              </a:rPr>
              <a:t>misticismo</a:t>
            </a:r>
            <a:r>
              <a:rPr lang="pt-BR" sz="2000" b="0" i="0" dirty="0">
                <a:effectLst/>
              </a:rPr>
              <a:t>, ao se tentar descobrir “segredos escondidos” na associação entre estas palavras e os seus valores.</a:t>
            </a:r>
            <a:br>
              <a:rPr lang="pt-BR" sz="2000" b="0" i="0" dirty="0">
                <a:effectLst/>
              </a:rPr>
            </a:br>
            <a:r>
              <a:rPr lang="pt-BR" sz="2000" b="1" i="0" dirty="0">
                <a:effectLst/>
              </a:rPr>
              <a:t>Não é essa a intenção</a:t>
            </a:r>
            <a:r>
              <a:rPr lang="pt-BR" sz="2000" b="1" dirty="0"/>
              <a:t> nesse estudo.</a:t>
            </a:r>
            <a:endParaRPr lang="pt-BR" sz="2000" b="1" i="0" dirty="0">
              <a:effectLst/>
            </a:endParaRPr>
          </a:p>
        </p:txBody>
      </p:sp>
    </p:spTree>
    <p:extLst>
      <p:ext uri="{BB962C8B-B14F-4D97-AF65-F5344CB8AC3E}">
        <p14:creationId xmlns:p14="http://schemas.microsoft.com/office/powerpoint/2010/main" val="328261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
            </a:r>
            <a:r>
              <a:rPr lang="pt-BR" dirty="0" err="1"/>
              <a:t>Easter</a:t>
            </a:r>
            <a:r>
              <a:rPr lang="pt-BR" dirty="0"/>
              <a:t> </a:t>
            </a:r>
            <a:r>
              <a:rPr lang="pt-BR" dirty="0" err="1"/>
              <a:t>Egg</a:t>
            </a:r>
            <a:r>
              <a:rPr lang="pt-BR" dirty="0"/>
              <a:t>’ de Deus na Bíblia</a:t>
            </a:r>
          </a:p>
        </p:txBody>
      </p:sp>
      <p:pic>
        <p:nvPicPr>
          <p:cNvPr id="2050" name="Picture 2" descr="Greek alphabet isopsephy gematria values">
            <a:extLst>
              <a:ext uri="{FF2B5EF4-FFF2-40B4-BE49-F238E27FC236}">
                <a16:creationId xmlns:a16="http://schemas.microsoft.com/office/drawing/2014/main" id="{6B9F6143-B02E-4107-9419-368A4D61B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615" y="1937186"/>
            <a:ext cx="7153589" cy="4193067"/>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AFA162EE-033C-4D14-BD6C-EDB020C712EC}"/>
              </a:ext>
            </a:extLst>
          </p:cNvPr>
          <p:cNvSpPr/>
          <p:nvPr/>
        </p:nvSpPr>
        <p:spPr>
          <a:xfrm>
            <a:off x="1963198" y="4582048"/>
            <a:ext cx="7516167" cy="1698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0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
            </a:r>
            <a:r>
              <a:rPr lang="pt-BR" dirty="0" err="1"/>
              <a:t>Easter</a:t>
            </a:r>
            <a:r>
              <a:rPr lang="pt-BR" dirty="0"/>
              <a:t> </a:t>
            </a:r>
            <a:r>
              <a:rPr lang="pt-BR" dirty="0" err="1"/>
              <a:t>Egg</a:t>
            </a:r>
            <a:r>
              <a:rPr lang="pt-BR" dirty="0"/>
              <a:t>’ de Deus na Bíblia</a:t>
            </a:r>
          </a:p>
        </p:txBody>
      </p:sp>
      <p:sp>
        <p:nvSpPr>
          <p:cNvPr id="3" name="Retângulo 2">
            <a:extLst>
              <a:ext uri="{FF2B5EF4-FFF2-40B4-BE49-F238E27FC236}">
                <a16:creationId xmlns:a16="http://schemas.microsoft.com/office/drawing/2014/main" id="{AFA162EE-033C-4D14-BD6C-EDB020C712EC}"/>
              </a:ext>
            </a:extLst>
          </p:cNvPr>
          <p:cNvSpPr/>
          <p:nvPr/>
        </p:nvSpPr>
        <p:spPr>
          <a:xfrm>
            <a:off x="1963198" y="4582048"/>
            <a:ext cx="7516167" cy="1698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ço Reservado para Conteúdo 5">
            <a:extLst>
              <a:ext uri="{FF2B5EF4-FFF2-40B4-BE49-F238E27FC236}">
                <a16:creationId xmlns:a16="http://schemas.microsoft.com/office/drawing/2014/main" id="{3AE42EF8-BB2F-42B3-AA7A-9F6F9AA364A9}"/>
              </a:ext>
            </a:extLst>
          </p:cNvPr>
          <p:cNvSpPr>
            <a:spLocks noGrp="1"/>
          </p:cNvSpPr>
          <p:nvPr>
            <p:ph idx="1"/>
          </p:nvPr>
        </p:nvSpPr>
        <p:spPr/>
        <p:txBody>
          <a:bodyPr/>
          <a:lstStyle/>
          <a:p>
            <a:pPr marL="0" indent="0">
              <a:buNone/>
            </a:pPr>
            <a:r>
              <a:rPr lang="pt-BR" dirty="0"/>
              <a:t>O </a:t>
            </a:r>
            <a:r>
              <a:rPr lang="pt-BR" b="1" dirty="0"/>
              <a:t>número 8</a:t>
            </a:r>
            <a:r>
              <a:rPr lang="pt-BR" dirty="0"/>
              <a:t> é associado a algo que vai além da perfeição (7+1), à obra perfeita de Deus entre nós através de Jesus:</a:t>
            </a:r>
          </a:p>
          <a:p>
            <a:r>
              <a:rPr lang="pt-BR" dirty="0"/>
              <a:t>Os meninos eram circuncidados no 8º dia</a:t>
            </a:r>
          </a:p>
          <a:p>
            <a:r>
              <a:rPr lang="pt-BR" dirty="0"/>
              <a:t>Arão e seus filhos foram consagrados durante 7 dias e começaram sua obra no 8º dia</a:t>
            </a:r>
          </a:p>
          <a:p>
            <a:r>
              <a:rPr lang="pt-BR" dirty="0"/>
              <a:t>Jesus ressuscitou no 8 dia (1º dia da semana)</a:t>
            </a:r>
          </a:p>
          <a:p>
            <a:endParaRPr lang="en-US" dirty="0"/>
          </a:p>
        </p:txBody>
      </p:sp>
    </p:spTree>
    <p:extLst>
      <p:ext uri="{BB962C8B-B14F-4D97-AF65-F5344CB8AC3E}">
        <p14:creationId xmlns:p14="http://schemas.microsoft.com/office/powerpoint/2010/main" val="3967908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t>
            </a:r>
            <a:r>
              <a:rPr lang="pt-BR" dirty="0" err="1"/>
              <a:t>Easter</a:t>
            </a:r>
            <a:r>
              <a:rPr lang="pt-BR" dirty="0"/>
              <a:t> </a:t>
            </a:r>
            <a:r>
              <a:rPr lang="pt-BR" dirty="0" err="1"/>
              <a:t>Egg</a:t>
            </a:r>
            <a:r>
              <a:rPr lang="pt-BR" dirty="0"/>
              <a:t>’ de Deus na Bíblia</a:t>
            </a:r>
          </a:p>
        </p:txBody>
      </p:sp>
      <p:sp>
        <p:nvSpPr>
          <p:cNvPr id="3" name="Retângulo 2">
            <a:extLst>
              <a:ext uri="{FF2B5EF4-FFF2-40B4-BE49-F238E27FC236}">
                <a16:creationId xmlns:a16="http://schemas.microsoft.com/office/drawing/2014/main" id="{AFA162EE-033C-4D14-BD6C-EDB020C712EC}"/>
              </a:ext>
            </a:extLst>
          </p:cNvPr>
          <p:cNvSpPr/>
          <p:nvPr/>
        </p:nvSpPr>
        <p:spPr>
          <a:xfrm>
            <a:off x="1963198" y="4582048"/>
            <a:ext cx="7516167" cy="16981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ela 4">
            <a:extLst>
              <a:ext uri="{FF2B5EF4-FFF2-40B4-BE49-F238E27FC236}">
                <a16:creationId xmlns:a16="http://schemas.microsoft.com/office/drawing/2014/main" id="{1C8EEB7A-BA67-48AB-824A-6F3638FFAF1F}"/>
              </a:ext>
            </a:extLst>
          </p:cNvPr>
          <p:cNvGraphicFramePr>
            <a:graphicFrameLocks noGrp="1"/>
          </p:cNvGraphicFramePr>
          <p:nvPr>
            <p:ph idx="1"/>
            <p:extLst>
              <p:ext uri="{D42A27DB-BD31-4B8C-83A1-F6EECF244321}">
                <p14:modId xmlns:p14="http://schemas.microsoft.com/office/powerpoint/2010/main" val="1733390986"/>
              </p:ext>
            </p:extLst>
          </p:nvPr>
        </p:nvGraphicFramePr>
        <p:xfrm>
          <a:off x="1963198" y="1865819"/>
          <a:ext cx="7886700" cy="3657600"/>
        </p:xfrm>
        <a:graphic>
          <a:graphicData uri="http://schemas.openxmlformats.org/drawingml/2006/table">
            <a:tbl>
              <a:tblPr bandRow="1">
                <a:tableStyleId>{5C22544A-7EE6-4342-B048-85BDC9FD1C3A}</a:tableStyleId>
              </a:tblPr>
              <a:tblGrid>
                <a:gridCol w="2628900">
                  <a:extLst>
                    <a:ext uri="{9D8B030D-6E8A-4147-A177-3AD203B41FA5}">
                      <a16:colId xmlns:a16="http://schemas.microsoft.com/office/drawing/2014/main" val="3141540654"/>
                    </a:ext>
                  </a:extLst>
                </a:gridCol>
                <a:gridCol w="2628900">
                  <a:extLst>
                    <a:ext uri="{9D8B030D-6E8A-4147-A177-3AD203B41FA5}">
                      <a16:colId xmlns:a16="http://schemas.microsoft.com/office/drawing/2014/main" val="1818952762"/>
                    </a:ext>
                  </a:extLst>
                </a:gridCol>
                <a:gridCol w="2628900">
                  <a:extLst>
                    <a:ext uri="{9D8B030D-6E8A-4147-A177-3AD203B41FA5}">
                      <a16:colId xmlns:a16="http://schemas.microsoft.com/office/drawing/2014/main" val="7251174"/>
                    </a:ext>
                  </a:extLst>
                </a:gridCol>
              </a:tblGrid>
              <a:tr h="370840">
                <a:tc>
                  <a:txBody>
                    <a:bodyPr/>
                    <a:lstStyle/>
                    <a:p>
                      <a:r>
                        <a:rPr lang="pt-BR" sz="2400" dirty="0"/>
                        <a:t>Jesus</a:t>
                      </a:r>
                      <a:endParaRPr lang="en-US" sz="2400" dirty="0"/>
                    </a:p>
                  </a:txBody>
                  <a:tcPr/>
                </a:tc>
                <a:tc>
                  <a:txBody>
                    <a:bodyPr/>
                    <a:lstStyle/>
                    <a:p>
                      <a:pPr algn="ctr"/>
                      <a:r>
                        <a:rPr lang="pt-BR" sz="2400" dirty="0"/>
                        <a:t>888</a:t>
                      </a:r>
                      <a:endParaRPr lang="en-US" sz="2400" dirty="0"/>
                    </a:p>
                  </a:txBody>
                  <a:tcPr/>
                </a:tc>
                <a:tc>
                  <a:txBody>
                    <a:bodyPr/>
                    <a:lstStyle/>
                    <a:p>
                      <a:r>
                        <a:rPr lang="pt-BR" sz="2400" dirty="0"/>
                        <a:t>8 x 111</a:t>
                      </a:r>
                      <a:endParaRPr lang="en-US" sz="2400" dirty="0"/>
                    </a:p>
                  </a:txBody>
                  <a:tcPr/>
                </a:tc>
                <a:extLst>
                  <a:ext uri="{0D108BD9-81ED-4DB2-BD59-A6C34878D82A}">
                    <a16:rowId xmlns:a16="http://schemas.microsoft.com/office/drawing/2014/main" val="1306606563"/>
                  </a:ext>
                </a:extLst>
              </a:tr>
              <a:tr h="370840">
                <a:tc>
                  <a:txBody>
                    <a:bodyPr/>
                    <a:lstStyle/>
                    <a:p>
                      <a:r>
                        <a:rPr lang="pt-BR" sz="2400" dirty="0"/>
                        <a:t>Cristo</a:t>
                      </a:r>
                      <a:endParaRPr lang="en-US" sz="2400" dirty="0"/>
                    </a:p>
                  </a:txBody>
                  <a:tcPr/>
                </a:tc>
                <a:tc>
                  <a:txBody>
                    <a:bodyPr/>
                    <a:lstStyle/>
                    <a:p>
                      <a:pPr algn="ctr"/>
                      <a:r>
                        <a:rPr lang="pt-BR" sz="2400" dirty="0"/>
                        <a:t>1480</a:t>
                      </a:r>
                      <a:endParaRPr lang="en-US" sz="2400" dirty="0"/>
                    </a:p>
                  </a:txBody>
                  <a:tcPr/>
                </a:tc>
                <a:tc>
                  <a:txBody>
                    <a:bodyPr/>
                    <a:lstStyle/>
                    <a:p>
                      <a:r>
                        <a:rPr lang="pt-BR" sz="2400" dirty="0"/>
                        <a:t>8 x 185</a:t>
                      </a:r>
                      <a:endParaRPr lang="en-US" sz="2400" dirty="0"/>
                    </a:p>
                  </a:txBody>
                  <a:tcPr/>
                </a:tc>
                <a:extLst>
                  <a:ext uri="{0D108BD9-81ED-4DB2-BD59-A6C34878D82A}">
                    <a16:rowId xmlns:a16="http://schemas.microsoft.com/office/drawing/2014/main" val="4291317702"/>
                  </a:ext>
                </a:extLst>
              </a:tr>
              <a:tr h="370840">
                <a:tc>
                  <a:txBody>
                    <a:bodyPr/>
                    <a:lstStyle/>
                    <a:p>
                      <a:r>
                        <a:rPr lang="pt-BR" sz="2400" dirty="0"/>
                        <a:t>Senhor</a:t>
                      </a:r>
                      <a:endParaRPr lang="en-US" sz="2400" dirty="0"/>
                    </a:p>
                  </a:txBody>
                  <a:tcPr/>
                </a:tc>
                <a:tc>
                  <a:txBody>
                    <a:bodyPr/>
                    <a:lstStyle/>
                    <a:p>
                      <a:pPr algn="ctr"/>
                      <a:r>
                        <a:rPr lang="pt-BR" sz="2400" dirty="0"/>
                        <a:t>800</a:t>
                      </a:r>
                      <a:endParaRPr lang="en-US" sz="2400" dirty="0"/>
                    </a:p>
                  </a:txBody>
                  <a:tcPr/>
                </a:tc>
                <a:tc>
                  <a:txBody>
                    <a:bodyPr/>
                    <a:lstStyle/>
                    <a:p>
                      <a:r>
                        <a:rPr lang="pt-BR" sz="2400" dirty="0"/>
                        <a:t>8 x 100</a:t>
                      </a:r>
                      <a:endParaRPr lang="en-US" sz="2400" dirty="0"/>
                    </a:p>
                  </a:txBody>
                  <a:tcPr/>
                </a:tc>
                <a:extLst>
                  <a:ext uri="{0D108BD9-81ED-4DB2-BD59-A6C34878D82A}">
                    <a16:rowId xmlns:a16="http://schemas.microsoft.com/office/drawing/2014/main" val="1438372904"/>
                  </a:ext>
                </a:extLst>
              </a:tr>
              <a:tr h="370840">
                <a:tc>
                  <a:txBody>
                    <a:bodyPr/>
                    <a:lstStyle/>
                    <a:p>
                      <a:r>
                        <a:rPr lang="pt-BR" sz="2400" dirty="0"/>
                        <a:t>Nosso Senhor</a:t>
                      </a:r>
                      <a:endParaRPr lang="en-US" sz="2400" dirty="0"/>
                    </a:p>
                  </a:txBody>
                  <a:tcPr/>
                </a:tc>
                <a:tc>
                  <a:txBody>
                    <a:bodyPr/>
                    <a:lstStyle/>
                    <a:p>
                      <a:pPr algn="ctr"/>
                      <a:r>
                        <a:rPr lang="pt-BR" sz="2400" dirty="0"/>
                        <a:t>1768</a:t>
                      </a:r>
                      <a:endParaRPr lang="en-US" sz="2400" dirty="0"/>
                    </a:p>
                  </a:txBody>
                  <a:tcPr/>
                </a:tc>
                <a:tc>
                  <a:txBody>
                    <a:bodyPr/>
                    <a:lstStyle/>
                    <a:p>
                      <a:r>
                        <a:rPr lang="pt-BR" sz="2400" dirty="0"/>
                        <a:t>8 x 221</a:t>
                      </a:r>
                      <a:endParaRPr lang="en-US" sz="2400" dirty="0"/>
                    </a:p>
                  </a:txBody>
                  <a:tcPr/>
                </a:tc>
                <a:extLst>
                  <a:ext uri="{0D108BD9-81ED-4DB2-BD59-A6C34878D82A}">
                    <a16:rowId xmlns:a16="http://schemas.microsoft.com/office/drawing/2014/main" val="1839499744"/>
                  </a:ext>
                </a:extLst>
              </a:tr>
              <a:tr h="370840">
                <a:tc>
                  <a:txBody>
                    <a:bodyPr/>
                    <a:lstStyle/>
                    <a:p>
                      <a:r>
                        <a:rPr lang="pt-BR" sz="2400" dirty="0"/>
                        <a:t>Salvador</a:t>
                      </a:r>
                      <a:endParaRPr lang="en-US" sz="2400" dirty="0"/>
                    </a:p>
                  </a:txBody>
                  <a:tcPr/>
                </a:tc>
                <a:tc>
                  <a:txBody>
                    <a:bodyPr/>
                    <a:lstStyle/>
                    <a:p>
                      <a:pPr algn="ctr"/>
                      <a:r>
                        <a:rPr lang="pt-BR" sz="2400" dirty="0"/>
                        <a:t>1408</a:t>
                      </a:r>
                      <a:endParaRPr lang="en-US" sz="2400" dirty="0"/>
                    </a:p>
                  </a:txBody>
                  <a:tcPr/>
                </a:tc>
                <a:tc>
                  <a:txBody>
                    <a:bodyPr/>
                    <a:lstStyle/>
                    <a:p>
                      <a:r>
                        <a:rPr lang="pt-BR" sz="2400" dirty="0"/>
                        <a:t>8 x 8 x 22</a:t>
                      </a:r>
                      <a:endParaRPr lang="en-US" sz="2400" dirty="0"/>
                    </a:p>
                  </a:txBody>
                  <a:tcPr/>
                </a:tc>
                <a:extLst>
                  <a:ext uri="{0D108BD9-81ED-4DB2-BD59-A6C34878D82A}">
                    <a16:rowId xmlns:a16="http://schemas.microsoft.com/office/drawing/2014/main" val="2453858447"/>
                  </a:ext>
                </a:extLst>
              </a:tr>
              <a:tr h="370840">
                <a:tc>
                  <a:txBody>
                    <a:bodyPr/>
                    <a:lstStyle/>
                    <a:p>
                      <a:r>
                        <a:rPr lang="pt-BR" sz="2400" dirty="0"/>
                        <a:t>Emanuel</a:t>
                      </a:r>
                      <a:endParaRPr lang="en-US" sz="2400" dirty="0"/>
                    </a:p>
                  </a:txBody>
                  <a:tcPr/>
                </a:tc>
                <a:tc>
                  <a:txBody>
                    <a:bodyPr/>
                    <a:lstStyle/>
                    <a:p>
                      <a:pPr algn="ctr"/>
                      <a:r>
                        <a:rPr lang="pt-BR" sz="2400" dirty="0"/>
                        <a:t>25600</a:t>
                      </a:r>
                      <a:endParaRPr lang="en-US" sz="2400" dirty="0"/>
                    </a:p>
                  </a:txBody>
                  <a:tcPr/>
                </a:tc>
                <a:tc>
                  <a:txBody>
                    <a:bodyPr/>
                    <a:lstStyle/>
                    <a:p>
                      <a:r>
                        <a:rPr lang="pt-BR" sz="2400" dirty="0"/>
                        <a:t>8 x 8 x 8 x 50</a:t>
                      </a:r>
                      <a:endParaRPr lang="en-US" sz="2400" dirty="0"/>
                    </a:p>
                  </a:txBody>
                  <a:tcPr/>
                </a:tc>
                <a:extLst>
                  <a:ext uri="{0D108BD9-81ED-4DB2-BD59-A6C34878D82A}">
                    <a16:rowId xmlns:a16="http://schemas.microsoft.com/office/drawing/2014/main" val="4175781805"/>
                  </a:ext>
                </a:extLst>
              </a:tr>
              <a:tr h="370840">
                <a:tc>
                  <a:txBody>
                    <a:bodyPr/>
                    <a:lstStyle/>
                    <a:p>
                      <a:r>
                        <a:rPr lang="pt-BR" sz="2400" dirty="0"/>
                        <a:t>Messias</a:t>
                      </a:r>
                      <a:endParaRPr lang="en-US" sz="2400" dirty="0"/>
                    </a:p>
                  </a:txBody>
                  <a:tcPr/>
                </a:tc>
                <a:tc>
                  <a:txBody>
                    <a:bodyPr/>
                    <a:lstStyle/>
                    <a:p>
                      <a:pPr algn="ctr"/>
                      <a:r>
                        <a:rPr lang="pt-BR" sz="2400" dirty="0"/>
                        <a:t>656</a:t>
                      </a:r>
                      <a:endParaRPr lang="en-US" sz="2400" dirty="0"/>
                    </a:p>
                  </a:txBody>
                  <a:tcPr/>
                </a:tc>
                <a:tc>
                  <a:txBody>
                    <a:bodyPr/>
                    <a:lstStyle/>
                    <a:p>
                      <a:r>
                        <a:rPr lang="pt-BR" sz="2400" dirty="0"/>
                        <a:t>8 x 82</a:t>
                      </a:r>
                      <a:endParaRPr lang="en-US" sz="2400" dirty="0"/>
                    </a:p>
                  </a:txBody>
                  <a:tcPr/>
                </a:tc>
                <a:extLst>
                  <a:ext uri="{0D108BD9-81ED-4DB2-BD59-A6C34878D82A}">
                    <a16:rowId xmlns:a16="http://schemas.microsoft.com/office/drawing/2014/main" val="2806440149"/>
                  </a:ext>
                </a:extLst>
              </a:tr>
              <a:tr h="370840">
                <a:tc>
                  <a:txBody>
                    <a:bodyPr/>
                    <a:lstStyle/>
                    <a:p>
                      <a:r>
                        <a:rPr lang="pt-BR" sz="2400" dirty="0"/>
                        <a:t>Filho</a:t>
                      </a:r>
                      <a:endParaRPr lang="en-US" sz="2400" dirty="0"/>
                    </a:p>
                  </a:txBody>
                  <a:tcPr/>
                </a:tc>
                <a:tc>
                  <a:txBody>
                    <a:bodyPr/>
                    <a:lstStyle/>
                    <a:p>
                      <a:pPr algn="ctr"/>
                      <a:r>
                        <a:rPr lang="pt-BR" sz="2400" dirty="0"/>
                        <a:t>880</a:t>
                      </a:r>
                      <a:endParaRPr lang="en-US" sz="2400" dirty="0"/>
                    </a:p>
                  </a:txBody>
                  <a:tcPr/>
                </a:tc>
                <a:tc>
                  <a:txBody>
                    <a:bodyPr/>
                    <a:lstStyle/>
                    <a:p>
                      <a:r>
                        <a:rPr lang="pt-BR" sz="2400" dirty="0"/>
                        <a:t>8 x 110</a:t>
                      </a:r>
                      <a:endParaRPr lang="en-US" sz="2400" dirty="0"/>
                    </a:p>
                  </a:txBody>
                  <a:tcPr/>
                </a:tc>
                <a:extLst>
                  <a:ext uri="{0D108BD9-81ED-4DB2-BD59-A6C34878D82A}">
                    <a16:rowId xmlns:a16="http://schemas.microsoft.com/office/drawing/2014/main" val="2405412687"/>
                  </a:ext>
                </a:extLst>
              </a:tr>
            </a:tbl>
          </a:graphicData>
        </a:graphic>
      </p:graphicFrame>
    </p:spTree>
    <p:extLst>
      <p:ext uri="{BB962C8B-B14F-4D97-AF65-F5344CB8AC3E}">
        <p14:creationId xmlns:p14="http://schemas.microsoft.com/office/powerpoint/2010/main" val="313373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a:t>Ciência e Bíblia</a:t>
            </a:r>
          </a:p>
        </p:txBody>
      </p:sp>
      <p:sp>
        <p:nvSpPr>
          <p:cNvPr id="3" name="Subtítulo 2"/>
          <p:cNvSpPr>
            <a:spLocks noGrp="1"/>
          </p:cNvSpPr>
          <p:nvPr>
            <p:ph type="subTitle" idx="1"/>
          </p:nvPr>
        </p:nvSpPr>
        <p:spPr>
          <a:xfrm>
            <a:off x="1524000" y="4945066"/>
            <a:ext cx="9144000" cy="503234"/>
          </a:xfrm>
        </p:spPr>
        <p:txBody>
          <a:bodyPr/>
          <a:lstStyle/>
          <a:p>
            <a:r>
              <a:rPr lang="pt-BR" dirty="0"/>
              <a:t>Aula 5 – Os números na Bíblia</a:t>
            </a:r>
          </a:p>
        </p:txBody>
      </p:sp>
    </p:spTree>
    <p:extLst>
      <p:ext uri="{BB962C8B-B14F-4D97-AF65-F5344CB8AC3E}">
        <p14:creationId xmlns:p14="http://schemas.microsoft.com/office/powerpoint/2010/main" val="2523880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Genesis 1</a:t>
            </a:r>
          </a:p>
        </p:txBody>
      </p:sp>
      <p:pic>
        <p:nvPicPr>
          <p:cNvPr id="3076" name="Picture 4" descr="777 Genesis 1:1 numercial value of the 7 Hebrew words and 28 letters Gematria">
            <a:extLst>
              <a:ext uri="{FF2B5EF4-FFF2-40B4-BE49-F238E27FC236}">
                <a16:creationId xmlns:a16="http://schemas.microsoft.com/office/drawing/2014/main" id="{EEAA2F2F-025B-4A8C-9E17-C1CC1758C0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8253" y="1619773"/>
            <a:ext cx="9906603" cy="3423282"/>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0B6AB85D-B36F-486A-BB3F-86537AAC6A27}"/>
              </a:ext>
            </a:extLst>
          </p:cNvPr>
          <p:cNvSpPr txBox="1"/>
          <p:nvPr/>
        </p:nvSpPr>
        <p:spPr>
          <a:xfrm>
            <a:off x="5247757" y="5361709"/>
            <a:ext cx="1747594" cy="369332"/>
          </a:xfrm>
          <a:prstGeom prst="rect">
            <a:avLst/>
          </a:prstGeom>
          <a:noFill/>
        </p:spPr>
        <p:txBody>
          <a:bodyPr wrap="none" rtlCol="0">
            <a:spAutoFit/>
          </a:bodyPr>
          <a:lstStyle/>
          <a:p>
            <a:r>
              <a:rPr lang="pt-BR" b="1" dirty="0"/>
              <a:t>2701 = 37 x 73</a:t>
            </a:r>
            <a:endParaRPr lang="en-US" b="1" dirty="0"/>
          </a:p>
        </p:txBody>
      </p:sp>
    </p:spTree>
    <p:extLst>
      <p:ext uri="{BB962C8B-B14F-4D97-AF65-F5344CB8AC3E}">
        <p14:creationId xmlns:p14="http://schemas.microsoft.com/office/powerpoint/2010/main" val="1180988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Genesis 1</a:t>
            </a:r>
          </a:p>
        </p:txBody>
      </p:sp>
      <p:pic>
        <p:nvPicPr>
          <p:cNvPr id="5" name="Espaço Reservado para Conteúdo 4">
            <a:extLst>
              <a:ext uri="{FF2B5EF4-FFF2-40B4-BE49-F238E27FC236}">
                <a16:creationId xmlns:a16="http://schemas.microsoft.com/office/drawing/2014/main" id="{11943650-1854-40DD-ACD1-89948DA2FA82}"/>
              </a:ext>
            </a:extLst>
          </p:cNvPr>
          <p:cNvPicPr>
            <a:picLocks noGrp="1" noChangeAspect="1"/>
          </p:cNvPicPr>
          <p:nvPr>
            <p:ph idx="1"/>
          </p:nvPr>
        </p:nvPicPr>
        <p:blipFill>
          <a:blip r:embed="rId2"/>
          <a:stretch>
            <a:fillRect/>
          </a:stretch>
        </p:blipFill>
        <p:spPr>
          <a:xfrm>
            <a:off x="1909762" y="1491889"/>
            <a:ext cx="8372475" cy="1638300"/>
          </a:xfrm>
        </p:spPr>
      </p:pic>
    </p:spTree>
    <p:extLst>
      <p:ext uri="{BB962C8B-B14F-4D97-AF65-F5344CB8AC3E}">
        <p14:creationId xmlns:p14="http://schemas.microsoft.com/office/powerpoint/2010/main" val="3294708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Genesis 1</a:t>
            </a:r>
          </a:p>
        </p:txBody>
      </p:sp>
      <p:pic>
        <p:nvPicPr>
          <p:cNvPr id="6" name="Espaço Reservado para Conteúdo 5">
            <a:extLst>
              <a:ext uri="{FF2B5EF4-FFF2-40B4-BE49-F238E27FC236}">
                <a16:creationId xmlns:a16="http://schemas.microsoft.com/office/drawing/2014/main" id="{21A7CF1A-5D1B-455B-835A-3784C9B93E92}"/>
              </a:ext>
            </a:extLst>
          </p:cNvPr>
          <p:cNvPicPr>
            <a:picLocks noGrp="1" noChangeAspect="1"/>
          </p:cNvPicPr>
          <p:nvPr>
            <p:ph idx="1"/>
          </p:nvPr>
        </p:nvPicPr>
        <p:blipFill>
          <a:blip r:embed="rId2"/>
          <a:stretch>
            <a:fillRect/>
          </a:stretch>
        </p:blipFill>
        <p:spPr>
          <a:xfrm>
            <a:off x="1993047" y="1690688"/>
            <a:ext cx="8205905" cy="4351338"/>
          </a:xfrm>
          <a:prstGeom prst="rect">
            <a:avLst/>
          </a:prstGeom>
        </p:spPr>
      </p:pic>
    </p:spTree>
    <p:extLst>
      <p:ext uri="{BB962C8B-B14F-4D97-AF65-F5344CB8AC3E}">
        <p14:creationId xmlns:p14="http://schemas.microsoft.com/office/powerpoint/2010/main" val="1656563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Aprendendo a contar os dias</a:t>
            </a:r>
          </a:p>
        </p:txBody>
      </p:sp>
      <p:sp>
        <p:nvSpPr>
          <p:cNvPr id="3" name="Espaço Reservado para Conteúdo 2"/>
          <p:cNvSpPr>
            <a:spLocks noGrp="1"/>
          </p:cNvSpPr>
          <p:nvPr>
            <p:ph idx="1"/>
          </p:nvPr>
        </p:nvSpPr>
        <p:spPr>
          <a:xfrm>
            <a:off x="838201" y="1690688"/>
            <a:ext cx="4632158" cy="4486275"/>
          </a:xfrm>
        </p:spPr>
        <p:txBody>
          <a:bodyPr>
            <a:normAutofit/>
          </a:bodyPr>
          <a:lstStyle/>
          <a:p>
            <a:pPr marL="0" indent="0">
              <a:lnSpc>
                <a:spcPct val="120000"/>
              </a:lnSpc>
              <a:buNone/>
            </a:pPr>
            <a:r>
              <a:rPr lang="pt-BR" dirty="0"/>
              <a:t>Ensina-nos a contar os nossos dias para que o nosso coração alcance sabedoria.</a:t>
            </a:r>
          </a:p>
          <a:p>
            <a:pPr marL="0" indent="0">
              <a:lnSpc>
                <a:spcPct val="120000"/>
              </a:lnSpc>
              <a:buNone/>
            </a:pPr>
            <a:endParaRPr lang="pt-BR" dirty="0"/>
          </a:p>
          <a:p>
            <a:pPr marL="0" indent="0">
              <a:lnSpc>
                <a:spcPct val="120000"/>
              </a:lnSpc>
              <a:buNone/>
            </a:pPr>
            <a:r>
              <a:rPr lang="pt-BR" dirty="0"/>
              <a:t>Salmos 90:12</a:t>
            </a:r>
          </a:p>
        </p:txBody>
      </p:sp>
      <p:pic>
        <p:nvPicPr>
          <p:cNvPr id="4098" name="Picture 2">
            <a:extLst>
              <a:ext uri="{FF2B5EF4-FFF2-40B4-BE49-F238E27FC236}">
                <a16:creationId xmlns:a16="http://schemas.microsoft.com/office/drawing/2014/main" id="{AE7188C8-A8C1-411A-9F34-C17A709AC7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8048" y="1690688"/>
            <a:ext cx="5638184" cy="375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82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Aprendendo a contar os dias</a:t>
            </a:r>
          </a:p>
        </p:txBody>
      </p:sp>
      <p:sp>
        <p:nvSpPr>
          <p:cNvPr id="3" name="Espaço Reservado para Conteúdo 2"/>
          <p:cNvSpPr>
            <a:spLocks noGrp="1"/>
          </p:cNvSpPr>
          <p:nvPr>
            <p:ph idx="1"/>
          </p:nvPr>
        </p:nvSpPr>
        <p:spPr>
          <a:xfrm>
            <a:off x="838200" y="1690689"/>
            <a:ext cx="10853927" cy="784288"/>
          </a:xfrm>
        </p:spPr>
        <p:txBody>
          <a:bodyPr>
            <a:normAutofit/>
          </a:bodyPr>
          <a:lstStyle/>
          <a:p>
            <a:pPr marL="0" indent="0">
              <a:lnSpc>
                <a:spcPct val="120000"/>
              </a:lnSpc>
              <a:buNone/>
            </a:pPr>
            <a:r>
              <a:rPr lang="pt-BR" dirty="0"/>
              <a:t>Quanto tempo desde o êxodo até a construção do templo?</a:t>
            </a:r>
          </a:p>
        </p:txBody>
      </p:sp>
      <p:sp>
        <p:nvSpPr>
          <p:cNvPr id="5" name="CaixaDeTexto 4">
            <a:extLst>
              <a:ext uri="{FF2B5EF4-FFF2-40B4-BE49-F238E27FC236}">
                <a16:creationId xmlns:a16="http://schemas.microsoft.com/office/drawing/2014/main" id="{1A19A680-9ADE-40E2-AC48-FB1236FF4D10}"/>
              </a:ext>
            </a:extLst>
          </p:cNvPr>
          <p:cNvSpPr txBox="1"/>
          <p:nvPr/>
        </p:nvSpPr>
        <p:spPr>
          <a:xfrm>
            <a:off x="838200" y="2393247"/>
            <a:ext cx="5446162" cy="2308324"/>
          </a:xfrm>
          <a:prstGeom prst="rect">
            <a:avLst/>
          </a:prstGeom>
          <a:noFill/>
        </p:spPr>
        <p:txBody>
          <a:bodyPr wrap="square" rtlCol="0">
            <a:spAutoFit/>
          </a:bodyPr>
          <a:lstStyle/>
          <a:p>
            <a:r>
              <a:rPr lang="pt-BR" sz="1600" b="0" i="0" dirty="0">
                <a:effectLst/>
                <a:latin typeface="+mj-lt"/>
              </a:rPr>
              <a:t>(...) com grande poder os fez sair daquele país e os aturou no deserto durante cerca de </a:t>
            </a:r>
            <a:r>
              <a:rPr lang="pt-BR" sz="1600" b="1" i="0" dirty="0">
                <a:effectLst/>
                <a:latin typeface="+mj-lt"/>
              </a:rPr>
              <a:t>quarenta anos</a:t>
            </a:r>
            <a:r>
              <a:rPr lang="pt-BR" sz="1600" b="0" i="0" dirty="0">
                <a:effectLst/>
                <a:latin typeface="+mj-lt"/>
              </a:rPr>
              <a:t>. Ele destruiu sete nações em Canaã e deu a terra delas como herança ao seu povo. Tudo isso levou cerca de </a:t>
            </a:r>
            <a:r>
              <a:rPr lang="pt-BR" sz="1600" b="1" i="0" dirty="0">
                <a:effectLst/>
                <a:latin typeface="+mj-lt"/>
              </a:rPr>
              <a:t>quatrocentos e cinquenta anos</a:t>
            </a:r>
            <a:r>
              <a:rPr lang="pt-BR" sz="1600" b="0" i="0" dirty="0">
                <a:effectLst/>
                <a:latin typeface="+mj-lt"/>
              </a:rPr>
              <a:t>. "Depois disso, ele lhes deu juízes até o tempo do profeta Samuel. Então o povo pediu um rei, e Deus lhes deu Saul, filho de Quis, da tribo de Benjamim, que reinou </a:t>
            </a:r>
            <a:r>
              <a:rPr lang="pt-BR" sz="1600" b="1" i="0" dirty="0">
                <a:effectLst/>
                <a:latin typeface="+mj-lt"/>
              </a:rPr>
              <a:t>quarenta anos</a:t>
            </a:r>
            <a:r>
              <a:rPr lang="pt-BR" sz="1600" b="0" i="0" dirty="0">
                <a:effectLst/>
                <a:latin typeface="+mj-lt"/>
              </a:rPr>
              <a:t>. </a:t>
            </a:r>
            <a:r>
              <a:rPr lang="pt-BR" sz="1600" b="0" i="0" dirty="0">
                <a:effectLst/>
                <a:latin typeface="+mj-lt"/>
                <a:hlinkClick r:id="rId2"/>
              </a:rPr>
              <a:t>Atos 13:16-21</a:t>
            </a:r>
            <a:endParaRPr lang="en-US" sz="1600" dirty="0">
              <a:latin typeface="+mj-lt"/>
            </a:endParaRPr>
          </a:p>
        </p:txBody>
      </p:sp>
      <p:graphicFrame>
        <p:nvGraphicFramePr>
          <p:cNvPr id="6" name="Tabela 6">
            <a:extLst>
              <a:ext uri="{FF2B5EF4-FFF2-40B4-BE49-F238E27FC236}">
                <a16:creationId xmlns:a16="http://schemas.microsoft.com/office/drawing/2014/main" id="{096DEDBA-D17C-4A9F-B266-AE60DF3E1D0E}"/>
              </a:ext>
            </a:extLst>
          </p:cNvPr>
          <p:cNvGraphicFramePr>
            <a:graphicFrameLocks noGrp="1"/>
          </p:cNvGraphicFramePr>
          <p:nvPr/>
        </p:nvGraphicFramePr>
        <p:xfrm>
          <a:off x="6471138" y="2452620"/>
          <a:ext cx="4882662" cy="2194560"/>
        </p:xfrm>
        <a:graphic>
          <a:graphicData uri="http://schemas.openxmlformats.org/drawingml/2006/table">
            <a:tbl>
              <a:tblPr bandRow="1">
                <a:tableStyleId>{5C22544A-7EE6-4342-B048-85BDC9FD1C3A}</a:tableStyleId>
              </a:tblPr>
              <a:tblGrid>
                <a:gridCol w="2441331">
                  <a:extLst>
                    <a:ext uri="{9D8B030D-6E8A-4147-A177-3AD203B41FA5}">
                      <a16:colId xmlns:a16="http://schemas.microsoft.com/office/drawing/2014/main" val="2767042356"/>
                    </a:ext>
                  </a:extLst>
                </a:gridCol>
                <a:gridCol w="2441331">
                  <a:extLst>
                    <a:ext uri="{9D8B030D-6E8A-4147-A177-3AD203B41FA5}">
                      <a16:colId xmlns:a16="http://schemas.microsoft.com/office/drawing/2014/main" val="3505067172"/>
                    </a:ext>
                  </a:extLst>
                </a:gridCol>
              </a:tblGrid>
              <a:tr h="243006">
                <a:tc>
                  <a:txBody>
                    <a:bodyPr/>
                    <a:lstStyle/>
                    <a:p>
                      <a:r>
                        <a:rPr lang="pt-BR" dirty="0"/>
                        <a:t>No deserto</a:t>
                      </a:r>
                      <a:endParaRPr lang="en-US" dirty="0"/>
                    </a:p>
                  </a:txBody>
                  <a:tcPr/>
                </a:tc>
                <a:tc>
                  <a:txBody>
                    <a:bodyPr/>
                    <a:lstStyle/>
                    <a:p>
                      <a:r>
                        <a:rPr lang="pt-BR" dirty="0"/>
                        <a:t>40 anos</a:t>
                      </a:r>
                      <a:endParaRPr lang="en-US" dirty="0"/>
                    </a:p>
                  </a:txBody>
                  <a:tcPr/>
                </a:tc>
                <a:extLst>
                  <a:ext uri="{0D108BD9-81ED-4DB2-BD59-A6C34878D82A}">
                    <a16:rowId xmlns:a16="http://schemas.microsoft.com/office/drawing/2014/main" val="89085164"/>
                  </a:ext>
                </a:extLst>
              </a:tr>
              <a:tr h="243006">
                <a:tc>
                  <a:txBody>
                    <a:bodyPr/>
                    <a:lstStyle/>
                    <a:p>
                      <a:r>
                        <a:rPr lang="pt-BR" dirty="0"/>
                        <a:t>Sob os juízes</a:t>
                      </a:r>
                      <a:endParaRPr lang="en-US" dirty="0"/>
                    </a:p>
                  </a:txBody>
                  <a:tcPr/>
                </a:tc>
                <a:tc>
                  <a:txBody>
                    <a:bodyPr/>
                    <a:lstStyle/>
                    <a:p>
                      <a:r>
                        <a:rPr lang="pt-BR" dirty="0"/>
                        <a:t>450 anos</a:t>
                      </a:r>
                      <a:endParaRPr lang="en-US" dirty="0"/>
                    </a:p>
                  </a:txBody>
                  <a:tcPr/>
                </a:tc>
                <a:extLst>
                  <a:ext uri="{0D108BD9-81ED-4DB2-BD59-A6C34878D82A}">
                    <a16:rowId xmlns:a16="http://schemas.microsoft.com/office/drawing/2014/main" val="3114367902"/>
                  </a:ext>
                </a:extLst>
              </a:tr>
              <a:tr h="243006">
                <a:tc>
                  <a:txBody>
                    <a:bodyPr/>
                    <a:lstStyle/>
                    <a:p>
                      <a:r>
                        <a:rPr lang="pt-BR" dirty="0"/>
                        <a:t>Saul</a:t>
                      </a:r>
                      <a:endParaRPr lang="en-US" dirty="0"/>
                    </a:p>
                  </a:txBody>
                  <a:tcPr/>
                </a:tc>
                <a:tc>
                  <a:txBody>
                    <a:bodyPr/>
                    <a:lstStyle/>
                    <a:p>
                      <a:r>
                        <a:rPr lang="pt-BR" dirty="0"/>
                        <a:t>40 anos</a:t>
                      </a:r>
                      <a:endParaRPr lang="en-US" dirty="0"/>
                    </a:p>
                  </a:txBody>
                  <a:tcPr/>
                </a:tc>
                <a:extLst>
                  <a:ext uri="{0D108BD9-81ED-4DB2-BD59-A6C34878D82A}">
                    <a16:rowId xmlns:a16="http://schemas.microsoft.com/office/drawing/2014/main" val="2328046603"/>
                  </a:ext>
                </a:extLst>
              </a:tr>
              <a:tr h="243006">
                <a:tc>
                  <a:txBody>
                    <a:bodyPr/>
                    <a:lstStyle/>
                    <a:p>
                      <a:r>
                        <a:rPr lang="pt-BR" dirty="0"/>
                        <a:t>David</a:t>
                      </a:r>
                      <a:endParaRPr lang="en-US" dirty="0"/>
                    </a:p>
                  </a:txBody>
                  <a:tcPr/>
                </a:tc>
                <a:tc>
                  <a:txBody>
                    <a:bodyPr/>
                    <a:lstStyle/>
                    <a:p>
                      <a:r>
                        <a:rPr lang="pt-BR" dirty="0"/>
                        <a:t>40 anos</a:t>
                      </a:r>
                      <a:endParaRPr lang="en-US" dirty="0"/>
                    </a:p>
                  </a:txBody>
                  <a:tcPr/>
                </a:tc>
                <a:extLst>
                  <a:ext uri="{0D108BD9-81ED-4DB2-BD59-A6C34878D82A}">
                    <a16:rowId xmlns:a16="http://schemas.microsoft.com/office/drawing/2014/main" val="2857452761"/>
                  </a:ext>
                </a:extLst>
              </a:tr>
              <a:tr h="243006">
                <a:tc>
                  <a:txBody>
                    <a:bodyPr/>
                    <a:lstStyle/>
                    <a:p>
                      <a:r>
                        <a:rPr lang="pt-BR" dirty="0"/>
                        <a:t>Salomão</a:t>
                      </a:r>
                      <a:endParaRPr lang="en-US" dirty="0"/>
                    </a:p>
                  </a:txBody>
                  <a:tcPr/>
                </a:tc>
                <a:tc>
                  <a:txBody>
                    <a:bodyPr/>
                    <a:lstStyle/>
                    <a:p>
                      <a:r>
                        <a:rPr lang="pt-BR" dirty="0"/>
                        <a:t>3 anos</a:t>
                      </a:r>
                      <a:endParaRPr lang="en-US" dirty="0"/>
                    </a:p>
                  </a:txBody>
                  <a:tcPr/>
                </a:tc>
                <a:extLst>
                  <a:ext uri="{0D108BD9-81ED-4DB2-BD59-A6C34878D82A}">
                    <a16:rowId xmlns:a16="http://schemas.microsoft.com/office/drawing/2014/main" val="1820282093"/>
                  </a:ext>
                </a:extLst>
              </a:tr>
              <a:tr h="243006">
                <a:tc>
                  <a:txBody>
                    <a:bodyPr/>
                    <a:lstStyle/>
                    <a:p>
                      <a:r>
                        <a:rPr lang="pt-BR" b="1" dirty="0"/>
                        <a:t>Total</a:t>
                      </a:r>
                      <a:endParaRPr lang="en-US" b="1" dirty="0"/>
                    </a:p>
                  </a:txBody>
                  <a:tcPr/>
                </a:tc>
                <a:tc>
                  <a:txBody>
                    <a:bodyPr/>
                    <a:lstStyle/>
                    <a:p>
                      <a:r>
                        <a:rPr lang="pt-BR" b="1" dirty="0"/>
                        <a:t>573 anos</a:t>
                      </a:r>
                      <a:endParaRPr lang="en-US" b="1" dirty="0"/>
                    </a:p>
                  </a:txBody>
                  <a:tcPr/>
                </a:tc>
                <a:extLst>
                  <a:ext uri="{0D108BD9-81ED-4DB2-BD59-A6C34878D82A}">
                    <a16:rowId xmlns:a16="http://schemas.microsoft.com/office/drawing/2014/main" val="2397963722"/>
                  </a:ext>
                </a:extLst>
              </a:tr>
            </a:tbl>
          </a:graphicData>
        </a:graphic>
      </p:graphicFrame>
      <p:sp>
        <p:nvSpPr>
          <p:cNvPr id="10" name="CaixaDeTexto 9">
            <a:extLst>
              <a:ext uri="{FF2B5EF4-FFF2-40B4-BE49-F238E27FC236}">
                <a16:creationId xmlns:a16="http://schemas.microsoft.com/office/drawing/2014/main" id="{29A8F3B5-E780-4CAD-AE4D-4A2F69A589EE}"/>
              </a:ext>
            </a:extLst>
          </p:cNvPr>
          <p:cNvSpPr txBox="1"/>
          <p:nvPr/>
        </p:nvSpPr>
        <p:spPr>
          <a:xfrm>
            <a:off x="838200" y="4682805"/>
            <a:ext cx="5446162" cy="584775"/>
          </a:xfrm>
          <a:prstGeom prst="rect">
            <a:avLst/>
          </a:prstGeom>
          <a:noFill/>
        </p:spPr>
        <p:txBody>
          <a:bodyPr wrap="square">
            <a:spAutoFit/>
          </a:bodyPr>
          <a:lstStyle/>
          <a:p>
            <a:r>
              <a:rPr lang="pt-BR" sz="1600" b="0" i="0" dirty="0">
                <a:effectLst/>
                <a:latin typeface="+mj-lt"/>
              </a:rPr>
              <a:t>Davi tinha trinta anos de idade quando começou a reinar, e reinou durante </a:t>
            </a:r>
            <a:r>
              <a:rPr lang="pt-BR" sz="1600" b="1" i="0" dirty="0">
                <a:effectLst/>
                <a:latin typeface="+mj-lt"/>
              </a:rPr>
              <a:t>quarenta anos</a:t>
            </a:r>
            <a:r>
              <a:rPr lang="pt-BR" sz="1600" b="0" i="0" dirty="0">
                <a:effectLst/>
                <a:latin typeface="+mj-lt"/>
              </a:rPr>
              <a:t>. </a:t>
            </a:r>
            <a:r>
              <a:rPr lang="pt-BR" sz="1600" b="0" i="0" dirty="0">
                <a:effectLst/>
                <a:latin typeface="+mj-lt"/>
                <a:hlinkClick r:id="rId3"/>
              </a:rPr>
              <a:t>2 Samuel 5:4</a:t>
            </a:r>
            <a:endParaRPr lang="en-US" sz="1600" dirty="0">
              <a:latin typeface="+mj-lt"/>
            </a:endParaRPr>
          </a:p>
        </p:txBody>
      </p:sp>
      <p:sp>
        <p:nvSpPr>
          <p:cNvPr id="12" name="CaixaDeTexto 11">
            <a:extLst>
              <a:ext uri="{FF2B5EF4-FFF2-40B4-BE49-F238E27FC236}">
                <a16:creationId xmlns:a16="http://schemas.microsoft.com/office/drawing/2014/main" id="{144BD616-5392-47D3-BA9D-9BC82A57410F}"/>
              </a:ext>
            </a:extLst>
          </p:cNvPr>
          <p:cNvSpPr txBox="1"/>
          <p:nvPr/>
        </p:nvSpPr>
        <p:spPr>
          <a:xfrm>
            <a:off x="838199" y="5292546"/>
            <a:ext cx="5446161" cy="584775"/>
          </a:xfrm>
          <a:prstGeom prst="rect">
            <a:avLst/>
          </a:prstGeom>
          <a:noFill/>
        </p:spPr>
        <p:txBody>
          <a:bodyPr wrap="square">
            <a:spAutoFit/>
          </a:bodyPr>
          <a:lstStyle/>
          <a:p>
            <a:r>
              <a:rPr lang="pt-BR" sz="1600" b="0" i="0" dirty="0">
                <a:effectLst/>
                <a:latin typeface="+mj-lt"/>
              </a:rPr>
              <a:t>O alicerce do templo do Senhor foi lançado no mês de </a:t>
            </a:r>
            <a:r>
              <a:rPr lang="pt-BR" sz="1600" b="0" i="0" dirty="0" err="1">
                <a:effectLst/>
                <a:latin typeface="+mj-lt"/>
              </a:rPr>
              <a:t>zive</a:t>
            </a:r>
            <a:r>
              <a:rPr lang="pt-BR" sz="1600" b="0" i="0" dirty="0">
                <a:effectLst/>
                <a:latin typeface="+mj-lt"/>
              </a:rPr>
              <a:t> do </a:t>
            </a:r>
            <a:r>
              <a:rPr lang="pt-BR" sz="1600" b="1" i="0" dirty="0">
                <a:effectLst/>
                <a:latin typeface="+mj-lt"/>
              </a:rPr>
              <a:t>quarto ano</a:t>
            </a:r>
            <a:r>
              <a:rPr lang="pt-BR" sz="1600" b="0" i="0" dirty="0">
                <a:effectLst/>
                <a:latin typeface="+mj-lt"/>
              </a:rPr>
              <a:t>. </a:t>
            </a:r>
            <a:r>
              <a:rPr lang="pt-BR" sz="1600" b="0" i="0" dirty="0">
                <a:effectLst/>
                <a:latin typeface="+mj-lt"/>
                <a:hlinkClick r:id="rId4"/>
              </a:rPr>
              <a:t>1 Reis 6:37</a:t>
            </a:r>
            <a:endParaRPr lang="en-US" sz="1600" dirty="0">
              <a:latin typeface="+mj-lt"/>
            </a:endParaRPr>
          </a:p>
        </p:txBody>
      </p:sp>
    </p:spTree>
    <p:extLst>
      <p:ext uri="{BB962C8B-B14F-4D97-AF65-F5344CB8AC3E}">
        <p14:creationId xmlns:p14="http://schemas.microsoft.com/office/powerpoint/2010/main" val="283008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Aprendendo a contar os dias</a:t>
            </a:r>
          </a:p>
        </p:txBody>
      </p:sp>
      <p:sp>
        <p:nvSpPr>
          <p:cNvPr id="3" name="Espaço Reservado para Conteúdo 2"/>
          <p:cNvSpPr>
            <a:spLocks noGrp="1"/>
          </p:cNvSpPr>
          <p:nvPr>
            <p:ph idx="1"/>
          </p:nvPr>
        </p:nvSpPr>
        <p:spPr>
          <a:xfrm>
            <a:off x="838200" y="1690689"/>
            <a:ext cx="10853927" cy="784288"/>
          </a:xfrm>
        </p:spPr>
        <p:txBody>
          <a:bodyPr>
            <a:normAutofit/>
          </a:bodyPr>
          <a:lstStyle/>
          <a:p>
            <a:pPr marL="0" indent="0">
              <a:lnSpc>
                <a:spcPct val="120000"/>
              </a:lnSpc>
              <a:buNone/>
            </a:pPr>
            <a:r>
              <a:rPr lang="pt-BR" dirty="0"/>
              <a:t>Quanto tempo desde o êxodo até a construção do templo?</a:t>
            </a:r>
          </a:p>
        </p:txBody>
      </p:sp>
      <p:sp>
        <p:nvSpPr>
          <p:cNvPr id="5" name="CaixaDeTexto 4">
            <a:extLst>
              <a:ext uri="{FF2B5EF4-FFF2-40B4-BE49-F238E27FC236}">
                <a16:creationId xmlns:a16="http://schemas.microsoft.com/office/drawing/2014/main" id="{1A19A680-9ADE-40E2-AC48-FB1236FF4D10}"/>
              </a:ext>
            </a:extLst>
          </p:cNvPr>
          <p:cNvSpPr txBox="1"/>
          <p:nvPr/>
        </p:nvSpPr>
        <p:spPr>
          <a:xfrm>
            <a:off x="838200" y="2452622"/>
            <a:ext cx="5515099" cy="2308324"/>
          </a:xfrm>
          <a:prstGeom prst="rect">
            <a:avLst/>
          </a:prstGeom>
          <a:noFill/>
        </p:spPr>
        <p:txBody>
          <a:bodyPr wrap="square" rtlCol="0">
            <a:spAutoFit/>
          </a:bodyPr>
          <a:lstStyle/>
          <a:p>
            <a:r>
              <a:rPr lang="pt-BR" sz="1600" b="0" i="0" dirty="0">
                <a:effectLst/>
                <a:latin typeface="+mj-lt"/>
              </a:rPr>
              <a:t>(...) com grande poder os fez sair daquele país e os aturou no deserto durante cerca de </a:t>
            </a:r>
            <a:r>
              <a:rPr lang="pt-BR" sz="1600" b="1" i="0" dirty="0">
                <a:effectLst/>
                <a:latin typeface="+mj-lt"/>
              </a:rPr>
              <a:t>quarenta anos</a:t>
            </a:r>
            <a:r>
              <a:rPr lang="pt-BR" sz="1600" b="0" i="0" dirty="0">
                <a:effectLst/>
                <a:latin typeface="+mj-lt"/>
              </a:rPr>
              <a:t>. Ele destruiu sete nações em Canaã e deu a terra delas como herança ao seu povo. Tudo isso levou cerca de </a:t>
            </a:r>
            <a:r>
              <a:rPr lang="pt-BR" sz="1600" b="1" i="0" dirty="0">
                <a:effectLst/>
                <a:latin typeface="+mj-lt"/>
              </a:rPr>
              <a:t>quatrocentos e cinquenta anos</a:t>
            </a:r>
            <a:r>
              <a:rPr lang="pt-BR" sz="1600" b="0" i="0" dirty="0">
                <a:effectLst/>
                <a:latin typeface="+mj-lt"/>
              </a:rPr>
              <a:t>. "Depois disso, ele lhes deu juízes até o tempo do profeta Samuel. Então o povo pediu um rei, e Deus lhes deu Saul, filho de Quis, da tribo de Benjamim, que reinou </a:t>
            </a:r>
            <a:r>
              <a:rPr lang="pt-BR" sz="1600" b="1" i="0" dirty="0">
                <a:effectLst/>
                <a:latin typeface="+mj-lt"/>
              </a:rPr>
              <a:t>quarenta anos</a:t>
            </a:r>
            <a:r>
              <a:rPr lang="pt-BR" sz="1600" b="0" i="0" dirty="0">
                <a:effectLst/>
                <a:latin typeface="+mj-lt"/>
              </a:rPr>
              <a:t>. </a:t>
            </a:r>
            <a:r>
              <a:rPr lang="pt-BR" sz="1600" b="0" i="0" dirty="0">
                <a:effectLst/>
                <a:latin typeface="+mj-lt"/>
                <a:hlinkClick r:id="rId2"/>
              </a:rPr>
              <a:t>Atos 13:16-21</a:t>
            </a:r>
            <a:endParaRPr lang="en-US" sz="1600" dirty="0">
              <a:latin typeface="+mj-lt"/>
            </a:endParaRPr>
          </a:p>
        </p:txBody>
      </p:sp>
      <p:graphicFrame>
        <p:nvGraphicFramePr>
          <p:cNvPr id="6" name="Tabela 6">
            <a:extLst>
              <a:ext uri="{FF2B5EF4-FFF2-40B4-BE49-F238E27FC236}">
                <a16:creationId xmlns:a16="http://schemas.microsoft.com/office/drawing/2014/main" id="{096DEDBA-D17C-4A9F-B266-AE60DF3E1D0E}"/>
              </a:ext>
            </a:extLst>
          </p:cNvPr>
          <p:cNvGraphicFramePr>
            <a:graphicFrameLocks noGrp="1"/>
          </p:cNvGraphicFramePr>
          <p:nvPr/>
        </p:nvGraphicFramePr>
        <p:xfrm>
          <a:off x="6471138" y="2452620"/>
          <a:ext cx="4882662" cy="2194560"/>
        </p:xfrm>
        <a:graphic>
          <a:graphicData uri="http://schemas.openxmlformats.org/drawingml/2006/table">
            <a:tbl>
              <a:tblPr bandRow="1">
                <a:tableStyleId>{5C22544A-7EE6-4342-B048-85BDC9FD1C3A}</a:tableStyleId>
              </a:tblPr>
              <a:tblGrid>
                <a:gridCol w="2441331">
                  <a:extLst>
                    <a:ext uri="{9D8B030D-6E8A-4147-A177-3AD203B41FA5}">
                      <a16:colId xmlns:a16="http://schemas.microsoft.com/office/drawing/2014/main" val="2767042356"/>
                    </a:ext>
                  </a:extLst>
                </a:gridCol>
                <a:gridCol w="2441331">
                  <a:extLst>
                    <a:ext uri="{9D8B030D-6E8A-4147-A177-3AD203B41FA5}">
                      <a16:colId xmlns:a16="http://schemas.microsoft.com/office/drawing/2014/main" val="3505067172"/>
                    </a:ext>
                  </a:extLst>
                </a:gridCol>
              </a:tblGrid>
              <a:tr h="243006">
                <a:tc>
                  <a:txBody>
                    <a:bodyPr/>
                    <a:lstStyle/>
                    <a:p>
                      <a:r>
                        <a:rPr lang="pt-BR" dirty="0"/>
                        <a:t>No deserto</a:t>
                      </a:r>
                      <a:endParaRPr lang="en-US" dirty="0"/>
                    </a:p>
                  </a:txBody>
                  <a:tcPr/>
                </a:tc>
                <a:tc>
                  <a:txBody>
                    <a:bodyPr/>
                    <a:lstStyle/>
                    <a:p>
                      <a:r>
                        <a:rPr lang="pt-BR" dirty="0"/>
                        <a:t>40 anos</a:t>
                      </a:r>
                      <a:endParaRPr lang="en-US" dirty="0"/>
                    </a:p>
                  </a:txBody>
                  <a:tcPr/>
                </a:tc>
                <a:extLst>
                  <a:ext uri="{0D108BD9-81ED-4DB2-BD59-A6C34878D82A}">
                    <a16:rowId xmlns:a16="http://schemas.microsoft.com/office/drawing/2014/main" val="89085164"/>
                  </a:ext>
                </a:extLst>
              </a:tr>
              <a:tr h="243006">
                <a:tc>
                  <a:txBody>
                    <a:bodyPr/>
                    <a:lstStyle/>
                    <a:p>
                      <a:r>
                        <a:rPr lang="pt-BR" dirty="0"/>
                        <a:t>Sob os juízes</a:t>
                      </a:r>
                      <a:endParaRPr lang="en-US" dirty="0"/>
                    </a:p>
                  </a:txBody>
                  <a:tcPr/>
                </a:tc>
                <a:tc>
                  <a:txBody>
                    <a:bodyPr/>
                    <a:lstStyle/>
                    <a:p>
                      <a:r>
                        <a:rPr lang="pt-BR" dirty="0"/>
                        <a:t>450 anos</a:t>
                      </a:r>
                      <a:endParaRPr lang="en-US" dirty="0"/>
                    </a:p>
                  </a:txBody>
                  <a:tcPr/>
                </a:tc>
                <a:extLst>
                  <a:ext uri="{0D108BD9-81ED-4DB2-BD59-A6C34878D82A}">
                    <a16:rowId xmlns:a16="http://schemas.microsoft.com/office/drawing/2014/main" val="3114367902"/>
                  </a:ext>
                </a:extLst>
              </a:tr>
              <a:tr h="243006">
                <a:tc>
                  <a:txBody>
                    <a:bodyPr/>
                    <a:lstStyle/>
                    <a:p>
                      <a:r>
                        <a:rPr lang="pt-BR" dirty="0"/>
                        <a:t>Saul</a:t>
                      </a:r>
                      <a:endParaRPr lang="en-US" dirty="0"/>
                    </a:p>
                  </a:txBody>
                  <a:tcPr/>
                </a:tc>
                <a:tc>
                  <a:txBody>
                    <a:bodyPr/>
                    <a:lstStyle/>
                    <a:p>
                      <a:r>
                        <a:rPr lang="pt-BR" dirty="0"/>
                        <a:t>40 anos</a:t>
                      </a:r>
                      <a:endParaRPr lang="en-US" dirty="0"/>
                    </a:p>
                  </a:txBody>
                  <a:tcPr/>
                </a:tc>
                <a:extLst>
                  <a:ext uri="{0D108BD9-81ED-4DB2-BD59-A6C34878D82A}">
                    <a16:rowId xmlns:a16="http://schemas.microsoft.com/office/drawing/2014/main" val="2328046603"/>
                  </a:ext>
                </a:extLst>
              </a:tr>
              <a:tr h="243006">
                <a:tc>
                  <a:txBody>
                    <a:bodyPr/>
                    <a:lstStyle/>
                    <a:p>
                      <a:r>
                        <a:rPr lang="pt-BR" dirty="0"/>
                        <a:t>David</a:t>
                      </a:r>
                      <a:endParaRPr lang="en-US" dirty="0"/>
                    </a:p>
                  </a:txBody>
                  <a:tcPr/>
                </a:tc>
                <a:tc>
                  <a:txBody>
                    <a:bodyPr/>
                    <a:lstStyle/>
                    <a:p>
                      <a:r>
                        <a:rPr lang="pt-BR" dirty="0"/>
                        <a:t>40 anos</a:t>
                      </a:r>
                      <a:endParaRPr lang="en-US" dirty="0"/>
                    </a:p>
                  </a:txBody>
                  <a:tcPr/>
                </a:tc>
                <a:extLst>
                  <a:ext uri="{0D108BD9-81ED-4DB2-BD59-A6C34878D82A}">
                    <a16:rowId xmlns:a16="http://schemas.microsoft.com/office/drawing/2014/main" val="2857452761"/>
                  </a:ext>
                </a:extLst>
              </a:tr>
              <a:tr h="243006">
                <a:tc>
                  <a:txBody>
                    <a:bodyPr/>
                    <a:lstStyle/>
                    <a:p>
                      <a:r>
                        <a:rPr lang="pt-BR" dirty="0"/>
                        <a:t>Salomão</a:t>
                      </a:r>
                      <a:endParaRPr lang="en-US" dirty="0"/>
                    </a:p>
                  </a:txBody>
                  <a:tcPr/>
                </a:tc>
                <a:tc>
                  <a:txBody>
                    <a:bodyPr/>
                    <a:lstStyle/>
                    <a:p>
                      <a:r>
                        <a:rPr lang="pt-BR" dirty="0"/>
                        <a:t>3 anos</a:t>
                      </a:r>
                      <a:endParaRPr lang="en-US" dirty="0"/>
                    </a:p>
                  </a:txBody>
                  <a:tcPr/>
                </a:tc>
                <a:extLst>
                  <a:ext uri="{0D108BD9-81ED-4DB2-BD59-A6C34878D82A}">
                    <a16:rowId xmlns:a16="http://schemas.microsoft.com/office/drawing/2014/main" val="1820282093"/>
                  </a:ext>
                </a:extLst>
              </a:tr>
              <a:tr h="243006">
                <a:tc>
                  <a:txBody>
                    <a:bodyPr/>
                    <a:lstStyle/>
                    <a:p>
                      <a:r>
                        <a:rPr lang="pt-BR" b="1" dirty="0"/>
                        <a:t>Total</a:t>
                      </a:r>
                      <a:endParaRPr lang="en-US" b="1" dirty="0"/>
                    </a:p>
                  </a:txBody>
                  <a:tcPr/>
                </a:tc>
                <a:tc>
                  <a:txBody>
                    <a:bodyPr/>
                    <a:lstStyle/>
                    <a:p>
                      <a:r>
                        <a:rPr lang="pt-BR" b="1" dirty="0"/>
                        <a:t>573 anos</a:t>
                      </a:r>
                      <a:endParaRPr lang="en-US" b="1" dirty="0"/>
                    </a:p>
                  </a:txBody>
                  <a:tcPr/>
                </a:tc>
                <a:extLst>
                  <a:ext uri="{0D108BD9-81ED-4DB2-BD59-A6C34878D82A}">
                    <a16:rowId xmlns:a16="http://schemas.microsoft.com/office/drawing/2014/main" val="2397963722"/>
                  </a:ext>
                </a:extLst>
              </a:tr>
            </a:tbl>
          </a:graphicData>
        </a:graphic>
      </p:graphicFrame>
      <p:sp>
        <p:nvSpPr>
          <p:cNvPr id="10" name="CaixaDeTexto 9">
            <a:extLst>
              <a:ext uri="{FF2B5EF4-FFF2-40B4-BE49-F238E27FC236}">
                <a16:creationId xmlns:a16="http://schemas.microsoft.com/office/drawing/2014/main" id="{29A8F3B5-E780-4CAD-AE4D-4A2F69A589EE}"/>
              </a:ext>
            </a:extLst>
          </p:cNvPr>
          <p:cNvSpPr txBox="1"/>
          <p:nvPr/>
        </p:nvSpPr>
        <p:spPr>
          <a:xfrm>
            <a:off x="838199" y="4765930"/>
            <a:ext cx="5515099" cy="584775"/>
          </a:xfrm>
          <a:prstGeom prst="rect">
            <a:avLst/>
          </a:prstGeom>
          <a:noFill/>
        </p:spPr>
        <p:txBody>
          <a:bodyPr wrap="square">
            <a:spAutoFit/>
          </a:bodyPr>
          <a:lstStyle/>
          <a:p>
            <a:r>
              <a:rPr lang="pt-BR" sz="1600" b="0" i="0" dirty="0">
                <a:effectLst/>
                <a:latin typeface="+mj-lt"/>
              </a:rPr>
              <a:t>Davi tinha trinta anos de idade quando começou a reinar, e reinou durante </a:t>
            </a:r>
            <a:r>
              <a:rPr lang="pt-BR" sz="1600" b="1" i="0" dirty="0">
                <a:effectLst/>
                <a:latin typeface="+mj-lt"/>
              </a:rPr>
              <a:t>quarenta anos</a:t>
            </a:r>
            <a:r>
              <a:rPr lang="pt-BR" sz="1600" b="0" i="0" dirty="0">
                <a:effectLst/>
                <a:latin typeface="+mj-lt"/>
              </a:rPr>
              <a:t>. </a:t>
            </a:r>
            <a:r>
              <a:rPr lang="pt-BR" sz="1600" b="0" i="0" dirty="0">
                <a:effectLst/>
                <a:latin typeface="+mj-lt"/>
                <a:hlinkClick r:id="rId3"/>
              </a:rPr>
              <a:t>2 Samuel 5:4</a:t>
            </a:r>
            <a:endParaRPr lang="en-US" sz="1600" dirty="0">
              <a:latin typeface="+mj-lt"/>
            </a:endParaRPr>
          </a:p>
        </p:txBody>
      </p:sp>
      <p:sp>
        <p:nvSpPr>
          <p:cNvPr id="12" name="CaixaDeTexto 11">
            <a:extLst>
              <a:ext uri="{FF2B5EF4-FFF2-40B4-BE49-F238E27FC236}">
                <a16:creationId xmlns:a16="http://schemas.microsoft.com/office/drawing/2014/main" id="{144BD616-5392-47D3-BA9D-9BC82A57410F}"/>
              </a:ext>
            </a:extLst>
          </p:cNvPr>
          <p:cNvSpPr txBox="1"/>
          <p:nvPr/>
        </p:nvSpPr>
        <p:spPr>
          <a:xfrm>
            <a:off x="838200" y="5351921"/>
            <a:ext cx="5515098" cy="584775"/>
          </a:xfrm>
          <a:prstGeom prst="rect">
            <a:avLst/>
          </a:prstGeom>
          <a:noFill/>
        </p:spPr>
        <p:txBody>
          <a:bodyPr wrap="square">
            <a:spAutoFit/>
          </a:bodyPr>
          <a:lstStyle/>
          <a:p>
            <a:r>
              <a:rPr lang="pt-BR" sz="1600" b="0" i="0" dirty="0">
                <a:effectLst/>
                <a:latin typeface="+mj-lt"/>
              </a:rPr>
              <a:t>O alicerce do templo do Senhor foi lançado no mês de </a:t>
            </a:r>
            <a:r>
              <a:rPr lang="pt-BR" sz="1600" b="0" i="0" dirty="0" err="1">
                <a:effectLst/>
                <a:latin typeface="+mj-lt"/>
              </a:rPr>
              <a:t>zive</a:t>
            </a:r>
            <a:r>
              <a:rPr lang="pt-BR" sz="1600" b="0" i="0" dirty="0">
                <a:effectLst/>
                <a:latin typeface="+mj-lt"/>
              </a:rPr>
              <a:t> do </a:t>
            </a:r>
            <a:r>
              <a:rPr lang="pt-BR" sz="1600" b="1" i="0" dirty="0">
                <a:effectLst/>
                <a:latin typeface="+mj-lt"/>
              </a:rPr>
              <a:t>quarto ano</a:t>
            </a:r>
            <a:r>
              <a:rPr lang="pt-BR" sz="1600" b="0" i="0" dirty="0">
                <a:effectLst/>
                <a:latin typeface="+mj-lt"/>
              </a:rPr>
              <a:t>. </a:t>
            </a:r>
            <a:r>
              <a:rPr lang="pt-BR" sz="1600" b="0" i="0" dirty="0">
                <a:effectLst/>
                <a:latin typeface="+mj-lt"/>
                <a:hlinkClick r:id="rId4"/>
              </a:rPr>
              <a:t>1 Reis 6:37</a:t>
            </a:r>
            <a:endParaRPr lang="en-US" sz="1600" dirty="0">
              <a:latin typeface="+mj-lt"/>
            </a:endParaRPr>
          </a:p>
        </p:txBody>
      </p:sp>
    </p:spTree>
    <p:extLst>
      <p:ext uri="{BB962C8B-B14F-4D97-AF65-F5344CB8AC3E}">
        <p14:creationId xmlns:p14="http://schemas.microsoft.com/office/powerpoint/2010/main" val="365341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Aprendendo a contar os dias</a:t>
            </a:r>
          </a:p>
        </p:txBody>
      </p:sp>
      <p:sp>
        <p:nvSpPr>
          <p:cNvPr id="3" name="Espaço Reservado para Conteúdo 2"/>
          <p:cNvSpPr>
            <a:spLocks noGrp="1"/>
          </p:cNvSpPr>
          <p:nvPr>
            <p:ph idx="1"/>
          </p:nvPr>
        </p:nvSpPr>
        <p:spPr>
          <a:xfrm>
            <a:off x="838200" y="1690689"/>
            <a:ext cx="10853927" cy="784288"/>
          </a:xfrm>
        </p:spPr>
        <p:txBody>
          <a:bodyPr>
            <a:normAutofit/>
          </a:bodyPr>
          <a:lstStyle/>
          <a:p>
            <a:pPr marL="0" indent="0">
              <a:lnSpc>
                <a:spcPct val="120000"/>
              </a:lnSpc>
              <a:buNone/>
            </a:pPr>
            <a:r>
              <a:rPr lang="pt-BR" dirty="0"/>
              <a:t>Quanto tempo desde o êxodo até a construção do templo?</a:t>
            </a:r>
          </a:p>
        </p:txBody>
      </p:sp>
      <p:graphicFrame>
        <p:nvGraphicFramePr>
          <p:cNvPr id="6" name="Tabela 6">
            <a:extLst>
              <a:ext uri="{FF2B5EF4-FFF2-40B4-BE49-F238E27FC236}">
                <a16:creationId xmlns:a16="http://schemas.microsoft.com/office/drawing/2014/main" id="{096DEDBA-D17C-4A9F-B266-AE60DF3E1D0E}"/>
              </a:ext>
            </a:extLst>
          </p:cNvPr>
          <p:cNvGraphicFramePr>
            <a:graphicFrameLocks noGrp="1"/>
          </p:cNvGraphicFramePr>
          <p:nvPr>
            <p:extLst>
              <p:ext uri="{D42A27DB-BD31-4B8C-83A1-F6EECF244321}">
                <p14:modId xmlns:p14="http://schemas.microsoft.com/office/powerpoint/2010/main" val="3715418405"/>
              </p:ext>
            </p:extLst>
          </p:nvPr>
        </p:nvGraphicFramePr>
        <p:xfrm>
          <a:off x="934496" y="2474977"/>
          <a:ext cx="4622241" cy="2194560"/>
        </p:xfrm>
        <a:graphic>
          <a:graphicData uri="http://schemas.openxmlformats.org/drawingml/2006/table">
            <a:tbl>
              <a:tblPr bandRow="1">
                <a:tableStyleId>{5C22544A-7EE6-4342-B048-85BDC9FD1C3A}</a:tableStyleId>
              </a:tblPr>
              <a:tblGrid>
                <a:gridCol w="1540747">
                  <a:extLst>
                    <a:ext uri="{9D8B030D-6E8A-4147-A177-3AD203B41FA5}">
                      <a16:colId xmlns:a16="http://schemas.microsoft.com/office/drawing/2014/main" val="2767042356"/>
                    </a:ext>
                  </a:extLst>
                </a:gridCol>
                <a:gridCol w="1805355">
                  <a:extLst>
                    <a:ext uri="{9D8B030D-6E8A-4147-A177-3AD203B41FA5}">
                      <a16:colId xmlns:a16="http://schemas.microsoft.com/office/drawing/2014/main" val="2121632192"/>
                    </a:ext>
                  </a:extLst>
                </a:gridCol>
                <a:gridCol w="1276139">
                  <a:extLst>
                    <a:ext uri="{9D8B030D-6E8A-4147-A177-3AD203B41FA5}">
                      <a16:colId xmlns:a16="http://schemas.microsoft.com/office/drawing/2014/main" val="3505067172"/>
                    </a:ext>
                  </a:extLst>
                </a:gridCol>
              </a:tblGrid>
              <a:tr h="243006">
                <a:tc>
                  <a:txBody>
                    <a:bodyPr/>
                    <a:lstStyle/>
                    <a:p>
                      <a:r>
                        <a:rPr lang="pt-BR" dirty="0"/>
                        <a:t>No deserto</a:t>
                      </a:r>
                      <a:endParaRPr lang="en-US" dirty="0"/>
                    </a:p>
                  </a:txBody>
                  <a:tcPr/>
                </a:tc>
                <a:tc>
                  <a:txBody>
                    <a:bodyPr/>
                    <a:lstStyle/>
                    <a:p>
                      <a:r>
                        <a:rPr lang="pt-BR" dirty="0"/>
                        <a:t>Atos 13:18</a:t>
                      </a:r>
                      <a:endParaRPr lang="en-US" dirty="0"/>
                    </a:p>
                  </a:txBody>
                  <a:tcPr/>
                </a:tc>
                <a:tc>
                  <a:txBody>
                    <a:bodyPr/>
                    <a:lstStyle/>
                    <a:p>
                      <a:pPr algn="r"/>
                      <a:r>
                        <a:rPr lang="pt-BR" dirty="0"/>
                        <a:t>40 anos</a:t>
                      </a:r>
                      <a:endParaRPr lang="en-US" dirty="0"/>
                    </a:p>
                  </a:txBody>
                  <a:tcPr/>
                </a:tc>
                <a:extLst>
                  <a:ext uri="{0D108BD9-81ED-4DB2-BD59-A6C34878D82A}">
                    <a16:rowId xmlns:a16="http://schemas.microsoft.com/office/drawing/2014/main" val="89085164"/>
                  </a:ext>
                </a:extLst>
              </a:tr>
              <a:tr h="243006">
                <a:tc>
                  <a:txBody>
                    <a:bodyPr/>
                    <a:lstStyle/>
                    <a:p>
                      <a:r>
                        <a:rPr lang="pt-BR" dirty="0"/>
                        <a:t>Sob os juízes</a:t>
                      </a:r>
                      <a:endParaRPr lang="en-US" dirty="0"/>
                    </a:p>
                  </a:txBody>
                  <a:tcPr/>
                </a:tc>
                <a:tc>
                  <a:txBody>
                    <a:bodyPr/>
                    <a:lstStyle/>
                    <a:p>
                      <a:r>
                        <a:rPr lang="pt-BR" dirty="0"/>
                        <a:t>Atos 13:20</a:t>
                      </a:r>
                      <a:endParaRPr lang="en-US" dirty="0"/>
                    </a:p>
                  </a:txBody>
                  <a:tcPr/>
                </a:tc>
                <a:tc>
                  <a:txBody>
                    <a:bodyPr/>
                    <a:lstStyle/>
                    <a:p>
                      <a:pPr algn="r"/>
                      <a:r>
                        <a:rPr lang="pt-BR" dirty="0"/>
                        <a:t>450 anos</a:t>
                      </a:r>
                      <a:endParaRPr lang="en-US" dirty="0"/>
                    </a:p>
                  </a:txBody>
                  <a:tcPr/>
                </a:tc>
                <a:extLst>
                  <a:ext uri="{0D108BD9-81ED-4DB2-BD59-A6C34878D82A}">
                    <a16:rowId xmlns:a16="http://schemas.microsoft.com/office/drawing/2014/main" val="3114367902"/>
                  </a:ext>
                </a:extLst>
              </a:tr>
              <a:tr h="243006">
                <a:tc>
                  <a:txBody>
                    <a:bodyPr/>
                    <a:lstStyle/>
                    <a:p>
                      <a:r>
                        <a:rPr lang="pt-BR" dirty="0"/>
                        <a:t>Saul</a:t>
                      </a:r>
                      <a:endParaRPr lang="en-US" dirty="0"/>
                    </a:p>
                  </a:txBody>
                  <a:tcPr/>
                </a:tc>
                <a:tc>
                  <a:txBody>
                    <a:bodyPr/>
                    <a:lstStyle/>
                    <a:p>
                      <a:r>
                        <a:rPr lang="pt-BR" dirty="0"/>
                        <a:t>Atos 13:21</a:t>
                      </a:r>
                      <a:endParaRPr lang="en-US" dirty="0"/>
                    </a:p>
                  </a:txBody>
                  <a:tcPr/>
                </a:tc>
                <a:tc>
                  <a:txBody>
                    <a:bodyPr/>
                    <a:lstStyle/>
                    <a:p>
                      <a:pPr algn="r"/>
                      <a:r>
                        <a:rPr lang="pt-BR" dirty="0"/>
                        <a:t>40 anos</a:t>
                      </a:r>
                      <a:endParaRPr lang="en-US" dirty="0"/>
                    </a:p>
                  </a:txBody>
                  <a:tcPr/>
                </a:tc>
                <a:extLst>
                  <a:ext uri="{0D108BD9-81ED-4DB2-BD59-A6C34878D82A}">
                    <a16:rowId xmlns:a16="http://schemas.microsoft.com/office/drawing/2014/main" val="2328046603"/>
                  </a:ext>
                </a:extLst>
              </a:tr>
              <a:tr h="243006">
                <a:tc>
                  <a:txBody>
                    <a:bodyPr/>
                    <a:lstStyle/>
                    <a:p>
                      <a:r>
                        <a:rPr lang="pt-BR" dirty="0"/>
                        <a:t>David</a:t>
                      </a:r>
                      <a:endParaRPr lang="en-US" dirty="0"/>
                    </a:p>
                  </a:txBody>
                  <a:tcPr/>
                </a:tc>
                <a:tc>
                  <a:txBody>
                    <a:bodyPr/>
                    <a:lstStyle/>
                    <a:p>
                      <a:r>
                        <a:rPr lang="pt-BR" dirty="0"/>
                        <a:t>2 Samuel 5:4</a:t>
                      </a:r>
                      <a:endParaRPr lang="en-US" dirty="0"/>
                    </a:p>
                  </a:txBody>
                  <a:tcPr/>
                </a:tc>
                <a:tc>
                  <a:txBody>
                    <a:bodyPr/>
                    <a:lstStyle/>
                    <a:p>
                      <a:pPr algn="r"/>
                      <a:r>
                        <a:rPr lang="pt-BR" dirty="0"/>
                        <a:t>40 anos</a:t>
                      </a:r>
                      <a:endParaRPr lang="en-US" dirty="0"/>
                    </a:p>
                  </a:txBody>
                  <a:tcPr/>
                </a:tc>
                <a:extLst>
                  <a:ext uri="{0D108BD9-81ED-4DB2-BD59-A6C34878D82A}">
                    <a16:rowId xmlns:a16="http://schemas.microsoft.com/office/drawing/2014/main" val="2857452761"/>
                  </a:ext>
                </a:extLst>
              </a:tr>
              <a:tr h="243006">
                <a:tc>
                  <a:txBody>
                    <a:bodyPr/>
                    <a:lstStyle/>
                    <a:p>
                      <a:r>
                        <a:rPr lang="pt-BR" dirty="0"/>
                        <a:t>Salomão</a:t>
                      </a:r>
                      <a:endParaRPr lang="en-US" dirty="0"/>
                    </a:p>
                  </a:txBody>
                  <a:tcPr/>
                </a:tc>
                <a:tc>
                  <a:txBody>
                    <a:bodyPr/>
                    <a:lstStyle/>
                    <a:p>
                      <a:r>
                        <a:rPr lang="pt-BR" dirty="0"/>
                        <a:t>1 Reis 6:37</a:t>
                      </a:r>
                      <a:endParaRPr lang="en-US" dirty="0"/>
                    </a:p>
                  </a:txBody>
                  <a:tcPr/>
                </a:tc>
                <a:tc>
                  <a:txBody>
                    <a:bodyPr/>
                    <a:lstStyle/>
                    <a:p>
                      <a:pPr algn="r"/>
                      <a:r>
                        <a:rPr lang="pt-BR" dirty="0"/>
                        <a:t>3 anos</a:t>
                      </a:r>
                      <a:endParaRPr lang="en-US" dirty="0"/>
                    </a:p>
                  </a:txBody>
                  <a:tcPr/>
                </a:tc>
                <a:extLst>
                  <a:ext uri="{0D108BD9-81ED-4DB2-BD59-A6C34878D82A}">
                    <a16:rowId xmlns:a16="http://schemas.microsoft.com/office/drawing/2014/main" val="1820282093"/>
                  </a:ext>
                </a:extLst>
              </a:tr>
              <a:tr h="243006">
                <a:tc>
                  <a:txBody>
                    <a:bodyPr/>
                    <a:lstStyle/>
                    <a:p>
                      <a:r>
                        <a:rPr lang="pt-BR" b="1" dirty="0"/>
                        <a:t>Total</a:t>
                      </a:r>
                      <a:endParaRPr lang="en-US" b="1" dirty="0"/>
                    </a:p>
                  </a:txBody>
                  <a:tcPr/>
                </a:tc>
                <a:tc>
                  <a:txBody>
                    <a:bodyPr/>
                    <a:lstStyle/>
                    <a:p>
                      <a:endParaRPr lang="en-US" b="1" dirty="0"/>
                    </a:p>
                  </a:txBody>
                  <a:tcPr/>
                </a:tc>
                <a:tc>
                  <a:txBody>
                    <a:bodyPr/>
                    <a:lstStyle/>
                    <a:p>
                      <a:pPr algn="r"/>
                      <a:r>
                        <a:rPr lang="pt-BR" b="1" dirty="0"/>
                        <a:t>573 anos</a:t>
                      </a:r>
                      <a:endParaRPr lang="en-US" b="1" dirty="0"/>
                    </a:p>
                  </a:txBody>
                  <a:tcPr/>
                </a:tc>
                <a:extLst>
                  <a:ext uri="{0D108BD9-81ED-4DB2-BD59-A6C34878D82A}">
                    <a16:rowId xmlns:a16="http://schemas.microsoft.com/office/drawing/2014/main" val="2397963722"/>
                  </a:ext>
                </a:extLst>
              </a:tr>
            </a:tbl>
          </a:graphicData>
        </a:graphic>
      </p:graphicFrame>
      <p:sp>
        <p:nvSpPr>
          <p:cNvPr id="9" name="CaixaDeTexto 8">
            <a:extLst>
              <a:ext uri="{FF2B5EF4-FFF2-40B4-BE49-F238E27FC236}">
                <a16:creationId xmlns:a16="http://schemas.microsoft.com/office/drawing/2014/main" id="{90F73D00-62C7-47C7-B313-4CBF0D06E71C}"/>
              </a:ext>
            </a:extLst>
          </p:cNvPr>
          <p:cNvSpPr txBox="1"/>
          <p:nvPr/>
        </p:nvSpPr>
        <p:spPr>
          <a:xfrm>
            <a:off x="6265163" y="2437866"/>
            <a:ext cx="5210055" cy="1477328"/>
          </a:xfrm>
          <a:prstGeom prst="rect">
            <a:avLst/>
          </a:prstGeom>
          <a:noFill/>
        </p:spPr>
        <p:txBody>
          <a:bodyPr wrap="square">
            <a:spAutoFit/>
          </a:bodyPr>
          <a:lstStyle/>
          <a:p>
            <a:r>
              <a:rPr lang="pt-BR" b="1" i="0" dirty="0">
                <a:effectLst/>
                <a:latin typeface="+mj-lt"/>
              </a:rPr>
              <a:t>Quatrocentos e oitenta anos </a:t>
            </a:r>
            <a:r>
              <a:rPr lang="pt-BR" b="0" i="0" dirty="0">
                <a:effectLst/>
                <a:latin typeface="+mj-lt"/>
              </a:rPr>
              <a:t>depois que os israelitas saíram do Egito, no quarto ano do reinado de Salomão em Israel, no mês de </a:t>
            </a:r>
            <a:r>
              <a:rPr lang="pt-BR" b="0" i="0" dirty="0" err="1">
                <a:effectLst/>
                <a:latin typeface="+mj-lt"/>
              </a:rPr>
              <a:t>zive</a:t>
            </a:r>
            <a:r>
              <a:rPr lang="pt-BR" b="0" i="0" dirty="0">
                <a:effectLst/>
                <a:latin typeface="+mj-lt"/>
              </a:rPr>
              <a:t>, o segundo mês, ele começou a construir o templo do Senhor. </a:t>
            </a:r>
            <a:r>
              <a:rPr lang="pt-BR" b="0" i="0" dirty="0">
                <a:effectLst/>
                <a:latin typeface="+mj-lt"/>
                <a:hlinkClick r:id="rId2"/>
              </a:rPr>
              <a:t>1 Reis 6:1</a:t>
            </a:r>
            <a:endParaRPr lang="en-US" dirty="0">
              <a:latin typeface="+mj-lt"/>
            </a:endParaRPr>
          </a:p>
        </p:txBody>
      </p:sp>
      <p:pic>
        <p:nvPicPr>
          <p:cNvPr id="6146" name="Picture 2" descr="Emoji Assustado Tam 5x5">
            <a:extLst>
              <a:ext uri="{FF2B5EF4-FFF2-40B4-BE49-F238E27FC236}">
                <a16:creationId xmlns:a16="http://schemas.microsoft.com/office/drawing/2014/main" id="{02C48672-C065-4611-A7C7-79BB1AF8DB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6408" y="5160659"/>
            <a:ext cx="1090874" cy="969666"/>
          </a:xfrm>
          <a:prstGeom prst="rect">
            <a:avLst/>
          </a:prstGeom>
          <a:noFill/>
          <a:extLst>
            <a:ext uri="{909E8E84-426E-40DD-AFC4-6F175D3DCCD1}">
              <a14:hiddenFill xmlns:a14="http://schemas.microsoft.com/office/drawing/2010/main">
                <a:solidFill>
                  <a:srgbClr val="FFFFFF"/>
                </a:solidFill>
              </a14:hiddenFill>
            </a:ext>
          </a:extLst>
        </p:spPr>
      </p:pic>
      <p:sp>
        <p:nvSpPr>
          <p:cNvPr id="21" name="CaixaDeTexto 20">
            <a:extLst>
              <a:ext uri="{FF2B5EF4-FFF2-40B4-BE49-F238E27FC236}">
                <a16:creationId xmlns:a16="http://schemas.microsoft.com/office/drawing/2014/main" id="{B89C0D50-770D-4044-A018-CCA99A314F62}"/>
              </a:ext>
            </a:extLst>
          </p:cNvPr>
          <p:cNvSpPr txBox="1"/>
          <p:nvPr/>
        </p:nvSpPr>
        <p:spPr>
          <a:xfrm>
            <a:off x="6265163" y="4330349"/>
            <a:ext cx="1223386" cy="369332"/>
          </a:xfrm>
          <a:prstGeom prst="rect">
            <a:avLst/>
          </a:prstGeom>
          <a:noFill/>
        </p:spPr>
        <p:txBody>
          <a:bodyPr wrap="square">
            <a:spAutoFit/>
          </a:bodyPr>
          <a:lstStyle/>
          <a:p>
            <a:pPr algn="r"/>
            <a:r>
              <a:rPr lang="pt-BR" b="1" dirty="0"/>
              <a:t>480 anos</a:t>
            </a:r>
            <a:endParaRPr lang="en-US" b="1" dirty="0"/>
          </a:p>
        </p:txBody>
      </p:sp>
      <p:cxnSp>
        <p:nvCxnSpPr>
          <p:cNvPr id="20" name="Conector de Seta Reta 19">
            <a:extLst>
              <a:ext uri="{FF2B5EF4-FFF2-40B4-BE49-F238E27FC236}">
                <a16:creationId xmlns:a16="http://schemas.microsoft.com/office/drawing/2014/main" id="{288C708C-9821-4AE8-B0D9-436316A8D404}"/>
              </a:ext>
            </a:extLst>
          </p:cNvPr>
          <p:cNvCxnSpPr>
            <a:cxnSpLocks/>
          </p:cNvCxnSpPr>
          <p:nvPr/>
        </p:nvCxnSpPr>
        <p:spPr>
          <a:xfrm>
            <a:off x="5596929" y="4515015"/>
            <a:ext cx="70842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CaixaDeTexto 23">
            <a:extLst>
              <a:ext uri="{FF2B5EF4-FFF2-40B4-BE49-F238E27FC236}">
                <a16:creationId xmlns:a16="http://schemas.microsoft.com/office/drawing/2014/main" id="{D54C0A04-6C72-4900-9B6D-68F6B56793CC}"/>
              </a:ext>
            </a:extLst>
          </p:cNvPr>
          <p:cNvSpPr txBox="1"/>
          <p:nvPr/>
        </p:nvSpPr>
        <p:spPr>
          <a:xfrm>
            <a:off x="4951745" y="4745504"/>
            <a:ext cx="2120201" cy="369332"/>
          </a:xfrm>
          <a:prstGeom prst="rect">
            <a:avLst/>
          </a:prstGeom>
          <a:noFill/>
        </p:spPr>
        <p:txBody>
          <a:bodyPr wrap="square">
            <a:spAutoFit/>
          </a:bodyPr>
          <a:lstStyle/>
          <a:p>
            <a:pPr algn="ctr"/>
            <a:r>
              <a:rPr lang="pt-BR" b="1" dirty="0"/>
              <a:t>93 anos a menos</a:t>
            </a:r>
            <a:endParaRPr lang="en-US" b="1" dirty="0"/>
          </a:p>
        </p:txBody>
      </p:sp>
    </p:spTree>
    <p:extLst>
      <p:ext uri="{BB962C8B-B14F-4D97-AF65-F5344CB8AC3E}">
        <p14:creationId xmlns:p14="http://schemas.microsoft.com/office/powerpoint/2010/main" val="44707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Aprendendo a contar os dias</a:t>
            </a:r>
          </a:p>
        </p:txBody>
      </p:sp>
      <p:sp>
        <p:nvSpPr>
          <p:cNvPr id="3" name="Espaço Reservado para Conteúdo 2"/>
          <p:cNvSpPr>
            <a:spLocks noGrp="1"/>
          </p:cNvSpPr>
          <p:nvPr>
            <p:ph idx="1"/>
          </p:nvPr>
        </p:nvSpPr>
        <p:spPr>
          <a:xfrm>
            <a:off x="838200" y="1690689"/>
            <a:ext cx="10853927" cy="784288"/>
          </a:xfrm>
        </p:spPr>
        <p:txBody>
          <a:bodyPr>
            <a:normAutofit/>
          </a:bodyPr>
          <a:lstStyle/>
          <a:p>
            <a:pPr marL="0" indent="0">
              <a:lnSpc>
                <a:spcPct val="120000"/>
              </a:lnSpc>
              <a:buNone/>
            </a:pPr>
            <a:r>
              <a:rPr lang="pt-BR" dirty="0"/>
              <a:t>Detalhando tempo sob os juízes</a:t>
            </a:r>
          </a:p>
        </p:txBody>
      </p:sp>
      <p:sp>
        <p:nvSpPr>
          <p:cNvPr id="5" name="CaixaDeTexto 4">
            <a:extLst>
              <a:ext uri="{FF2B5EF4-FFF2-40B4-BE49-F238E27FC236}">
                <a16:creationId xmlns:a16="http://schemas.microsoft.com/office/drawing/2014/main" id="{1A19A680-9ADE-40E2-AC48-FB1236FF4D10}"/>
              </a:ext>
            </a:extLst>
          </p:cNvPr>
          <p:cNvSpPr txBox="1"/>
          <p:nvPr/>
        </p:nvSpPr>
        <p:spPr>
          <a:xfrm>
            <a:off x="838200" y="2452622"/>
            <a:ext cx="5542502" cy="954107"/>
          </a:xfrm>
          <a:prstGeom prst="rect">
            <a:avLst/>
          </a:prstGeom>
          <a:noFill/>
        </p:spPr>
        <p:txBody>
          <a:bodyPr wrap="square" rtlCol="0">
            <a:spAutoFit/>
          </a:bodyPr>
          <a:lstStyle/>
          <a:p>
            <a:r>
              <a:rPr lang="pt-BR" sz="1400" b="0" i="0" dirty="0">
                <a:effectLst/>
              </a:rPr>
              <a:t>Acendeu-se a ira do Senhor de tal forma contra Israel que ele os entregou nas mãos de </a:t>
            </a:r>
            <a:r>
              <a:rPr lang="pt-BR" sz="1400" b="0" i="0" dirty="0" err="1">
                <a:effectLst/>
              </a:rPr>
              <a:t>Cuchã-Risataim</a:t>
            </a:r>
            <a:r>
              <a:rPr lang="pt-BR" sz="1400" b="0" i="0" dirty="0">
                <a:effectLst/>
              </a:rPr>
              <a:t>, rei da Mesopotâmia, por quem os israelitas foram subjugados durante oito anos. </a:t>
            </a:r>
            <a:r>
              <a:rPr lang="pt-BR" sz="1400" b="0" i="0" dirty="0">
                <a:effectLst/>
                <a:hlinkClick r:id="rId2"/>
              </a:rPr>
              <a:t>Juízes 3:8</a:t>
            </a:r>
            <a:endParaRPr lang="en-US" sz="1400" dirty="0"/>
          </a:p>
        </p:txBody>
      </p:sp>
      <p:graphicFrame>
        <p:nvGraphicFramePr>
          <p:cNvPr id="6" name="Tabela 6">
            <a:extLst>
              <a:ext uri="{FF2B5EF4-FFF2-40B4-BE49-F238E27FC236}">
                <a16:creationId xmlns:a16="http://schemas.microsoft.com/office/drawing/2014/main" id="{096DEDBA-D17C-4A9F-B266-AE60DF3E1D0E}"/>
              </a:ext>
            </a:extLst>
          </p:cNvPr>
          <p:cNvGraphicFramePr>
            <a:graphicFrameLocks noGrp="1"/>
          </p:cNvGraphicFramePr>
          <p:nvPr>
            <p:extLst>
              <p:ext uri="{D42A27DB-BD31-4B8C-83A1-F6EECF244321}">
                <p14:modId xmlns:p14="http://schemas.microsoft.com/office/powerpoint/2010/main" val="2175335771"/>
              </p:ext>
            </p:extLst>
          </p:nvPr>
        </p:nvGraphicFramePr>
        <p:xfrm>
          <a:off x="6471138" y="2452620"/>
          <a:ext cx="4882662" cy="2194560"/>
        </p:xfrm>
        <a:graphic>
          <a:graphicData uri="http://schemas.openxmlformats.org/drawingml/2006/table">
            <a:tbl>
              <a:tblPr bandRow="1">
                <a:tableStyleId>{5C22544A-7EE6-4342-B048-85BDC9FD1C3A}</a:tableStyleId>
              </a:tblPr>
              <a:tblGrid>
                <a:gridCol w="1808704">
                  <a:extLst>
                    <a:ext uri="{9D8B030D-6E8A-4147-A177-3AD203B41FA5}">
                      <a16:colId xmlns:a16="http://schemas.microsoft.com/office/drawing/2014/main" val="2767042356"/>
                    </a:ext>
                  </a:extLst>
                </a:gridCol>
                <a:gridCol w="1587639">
                  <a:extLst>
                    <a:ext uri="{9D8B030D-6E8A-4147-A177-3AD203B41FA5}">
                      <a16:colId xmlns:a16="http://schemas.microsoft.com/office/drawing/2014/main" val="3505067172"/>
                    </a:ext>
                  </a:extLst>
                </a:gridCol>
                <a:gridCol w="1486319">
                  <a:extLst>
                    <a:ext uri="{9D8B030D-6E8A-4147-A177-3AD203B41FA5}">
                      <a16:colId xmlns:a16="http://schemas.microsoft.com/office/drawing/2014/main" val="3442772866"/>
                    </a:ext>
                  </a:extLst>
                </a:gridCol>
              </a:tblGrid>
              <a:tr h="243006">
                <a:tc>
                  <a:txBody>
                    <a:bodyPr/>
                    <a:lstStyle/>
                    <a:p>
                      <a:r>
                        <a:rPr lang="pt-BR" dirty="0"/>
                        <a:t>sob </a:t>
                      </a:r>
                      <a:r>
                        <a:rPr lang="pt-BR" dirty="0" err="1"/>
                        <a:t>Cusã</a:t>
                      </a:r>
                      <a:endParaRPr lang="en-US" dirty="0"/>
                    </a:p>
                  </a:txBody>
                  <a:tcPr/>
                </a:tc>
                <a:tc>
                  <a:txBody>
                    <a:bodyPr/>
                    <a:lstStyle/>
                    <a:p>
                      <a:r>
                        <a:rPr lang="pt-BR" dirty="0"/>
                        <a:t>Juízes 3:8</a:t>
                      </a:r>
                      <a:endParaRPr lang="en-US" dirty="0"/>
                    </a:p>
                  </a:txBody>
                  <a:tcPr/>
                </a:tc>
                <a:tc>
                  <a:txBody>
                    <a:bodyPr/>
                    <a:lstStyle/>
                    <a:p>
                      <a:pPr algn="r"/>
                      <a:r>
                        <a:rPr lang="pt-BR" dirty="0"/>
                        <a:t>8 anos</a:t>
                      </a:r>
                      <a:endParaRPr lang="en-US" dirty="0"/>
                    </a:p>
                  </a:txBody>
                  <a:tcPr/>
                </a:tc>
                <a:extLst>
                  <a:ext uri="{0D108BD9-81ED-4DB2-BD59-A6C34878D82A}">
                    <a16:rowId xmlns:a16="http://schemas.microsoft.com/office/drawing/2014/main" val="89085164"/>
                  </a:ext>
                </a:extLst>
              </a:tr>
              <a:tr h="243006">
                <a:tc>
                  <a:txBody>
                    <a:bodyPr/>
                    <a:lstStyle/>
                    <a:p>
                      <a:r>
                        <a:rPr lang="pt-BR" dirty="0"/>
                        <a:t>sob </a:t>
                      </a:r>
                      <a:r>
                        <a:rPr lang="pt-BR" dirty="0" err="1"/>
                        <a:t>Eglom</a:t>
                      </a:r>
                      <a:endParaRPr lang="en-US" dirty="0"/>
                    </a:p>
                  </a:txBody>
                  <a:tcPr/>
                </a:tc>
                <a:tc>
                  <a:txBody>
                    <a:bodyPr/>
                    <a:lstStyle/>
                    <a:p>
                      <a:r>
                        <a:rPr lang="pt-BR" dirty="0"/>
                        <a:t>Juízes 3:14</a:t>
                      </a:r>
                      <a:endParaRPr lang="en-US" dirty="0"/>
                    </a:p>
                  </a:txBody>
                  <a:tcPr/>
                </a:tc>
                <a:tc>
                  <a:txBody>
                    <a:bodyPr/>
                    <a:lstStyle/>
                    <a:p>
                      <a:pPr algn="r"/>
                      <a:r>
                        <a:rPr lang="pt-BR" dirty="0"/>
                        <a:t>18 anos</a:t>
                      </a:r>
                      <a:endParaRPr lang="en-US" dirty="0"/>
                    </a:p>
                  </a:txBody>
                  <a:tcPr/>
                </a:tc>
                <a:extLst>
                  <a:ext uri="{0D108BD9-81ED-4DB2-BD59-A6C34878D82A}">
                    <a16:rowId xmlns:a16="http://schemas.microsoft.com/office/drawing/2014/main" val="3114367902"/>
                  </a:ext>
                </a:extLst>
              </a:tr>
              <a:tr h="243006">
                <a:tc>
                  <a:txBody>
                    <a:bodyPr/>
                    <a:lstStyle/>
                    <a:p>
                      <a:r>
                        <a:rPr lang="pt-BR" dirty="0"/>
                        <a:t>sob </a:t>
                      </a:r>
                      <a:r>
                        <a:rPr lang="pt-BR" dirty="0" err="1"/>
                        <a:t>Jabim</a:t>
                      </a:r>
                      <a:endParaRPr lang="en-US" dirty="0"/>
                    </a:p>
                  </a:txBody>
                  <a:tcPr/>
                </a:tc>
                <a:tc>
                  <a:txBody>
                    <a:bodyPr/>
                    <a:lstStyle/>
                    <a:p>
                      <a:r>
                        <a:rPr lang="pt-BR" dirty="0"/>
                        <a:t>Juízes 4:3</a:t>
                      </a:r>
                      <a:endParaRPr lang="en-US" dirty="0"/>
                    </a:p>
                  </a:txBody>
                  <a:tcPr/>
                </a:tc>
                <a:tc>
                  <a:txBody>
                    <a:bodyPr/>
                    <a:lstStyle/>
                    <a:p>
                      <a:pPr algn="r"/>
                      <a:r>
                        <a:rPr lang="pt-BR" dirty="0"/>
                        <a:t>20 anos</a:t>
                      </a:r>
                      <a:endParaRPr lang="en-US" dirty="0"/>
                    </a:p>
                  </a:txBody>
                  <a:tcPr/>
                </a:tc>
                <a:extLst>
                  <a:ext uri="{0D108BD9-81ED-4DB2-BD59-A6C34878D82A}">
                    <a16:rowId xmlns:a16="http://schemas.microsoft.com/office/drawing/2014/main" val="2328046603"/>
                  </a:ext>
                </a:extLst>
              </a:tr>
              <a:tr h="243006">
                <a:tc>
                  <a:txBody>
                    <a:bodyPr/>
                    <a:lstStyle/>
                    <a:p>
                      <a:r>
                        <a:rPr lang="pt-BR" dirty="0"/>
                        <a:t>Midianitas</a:t>
                      </a:r>
                      <a:endParaRPr lang="en-US" dirty="0"/>
                    </a:p>
                  </a:txBody>
                  <a:tcPr/>
                </a:tc>
                <a:tc>
                  <a:txBody>
                    <a:bodyPr/>
                    <a:lstStyle/>
                    <a:p>
                      <a:r>
                        <a:rPr lang="pt-BR" dirty="0"/>
                        <a:t>Juízes 6:1</a:t>
                      </a:r>
                      <a:endParaRPr lang="en-US" dirty="0"/>
                    </a:p>
                  </a:txBody>
                  <a:tcPr/>
                </a:tc>
                <a:tc>
                  <a:txBody>
                    <a:bodyPr/>
                    <a:lstStyle/>
                    <a:p>
                      <a:pPr algn="r"/>
                      <a:r>
                        <a:rPr lang="pt-BR" dirty="0"/>
                        <a:t>7 anos</a:t>
                      </a:r>
                      <a:endParaRPr lang="en-US" dirty="0"/>
                    </a:p>
                  </a:txBody>
                  <a:tcPr/>
                </a:tc>
                <a:extLst>
                  <a:ext uri="{0D108BD9-81ED-4DB2-BD59-A6C34878D82A}">
                    <a16:rowId xmlns:a16="http://schemas.microsoft.com/office/drawing/2014/main" val="2857452761"/>
                  </a:ext>
                </a:extLst>
              </a:tr>
              <a:tr h="243006">
                <a:tc>
                  <a:txBody>
                    <a:bodyPr/>
                    <a:lstStyle/>
                    <a:p>
                      <a:r>
                        <a:rPr lang="pt-BR" dirty="0"/>
                        <a:t>Filisteus</a:t>
                      </a:r>
                      <a:endParaRPr lang="en-US" dirty="0"/>
                    </a:p>
                  </a:txBody>
                  <a:tcPr/>
                </a:tc>
                <a:tc>
                  <a:txBody>
                    <a:bodyPr/>
                    <a:lstStyle/>
                    <a:p>
                      <a:r>
                        <a:rPr lang="pt-BR" dirty="0"/>
                        <a:t>Juízes 13:1</a:t>
                      </a:r>
                      <a:endParaRPr lang="en-US" dirty="0"/>
                    </a:p>
                  </a:txBody>
                  <a:tcPr/>
                </a:tc>
                <a:tc>
                  <a:txBody>
                    <a:bodyPr/>
                    <a:lstStyle/>
                    <a:p>
                      <a:pPr algn="r"/>
                      <a:r>
                        <a:rPr lang="pt-BR" dirty="0"/>
                        <a:t>40 anos</a:t>
                      </a:r>
                      <a:endParaRPr lang="en-US" dirty="0"/>
                    </a:p>
                  </a:txBody>
                  <a:tcPr/>
                </a:tc>
                <a:extLst>
                  <a:ext uri="{0D108BD9-81ED-4DB2-BD59-A6C34878D82A}">
                    <a16:rowId xmlns:a16="http://schemas.microsoft.com/office/drawing/2014/main" val="1820282093"/>
                  </a:ext>
                </a:extLst>
              </a:tr>
              <a:tr h="243006">
                <a:tc>
                  <a:txBody>
                    <a:bodyPr/>
                    <a:lstStyle/>
                    <a:p>
                      <a:r>
                        <a:rPr lang="pt-BR" b="1" dirty="0"/>
                        <a:t>Total</a:t>
                      </a:r>
                      <a:endParaRPr lang="en-US" b="1" dirty="0"/>
                    </a:p>
                  </a:txBody>
                  <a:tcPr/>
                </a:tc>
                <a:tc>
                  <a:txBody>
                    <a:bodyPr/>
                    <a:lstStyle/>
                    <a:p>
                      <a:endParaRPr lang="en-US" b="1" dirty="0"/>
                    </a:p>
                  </a:txBody>
                  <a:tcPr/>
                </a:tc>
                <a:tc>
                  <a:txBody>
                    <a:bodyPr/>
                    <a:lstStyle/>
                    <a:p>
                      <a:endParaRPr lang="en-US" b="1" dirty="0"/>
                    </a:p>
                  </a:txBody>
                  <a:tcPr/>
                </a:tc>
                <a:extLst>
                  <a:ext uri="{0D108BD9-81ED-4DB2-BD59-A6C34878D82A}">
                    <a16:rowId xmlns:a16="http://schemas.microsoft.com/office/drawing/2014/main" val="2397963722"/>
                  </a:ext>
                </a:extLst>
              </a:tr>
            </a:tbl>
          </a:graphicData>
        </a:graphic>
      </p:graphicFrame>
      <p:sp>
        <p:nvSpPr>
          <p:cNvPr id="10" name="CaixaDeTexto 9">
            <a:extLst>
              <a:ext uri="{FF2B5EF4-FFF2-40B4-BE49-F238E27FC236}">
                <a16:creationId xmlns:a16="http://schemas.microsoft.com/office/drawing/2014/main" id="{29A8F3B5-E780-4CAD-AE4D-4A2F69A589EE}"/>
              </a:ext>
            </a:extLst>
          </p:cNvPr>
          <p:cNvSpPr txBox="1"/>
          <p:nvPr/>
        </p:nvSpPr>
        <p:spPr>
          <a:xfrm>
            <a:off x="838199" y="3406729"/>
            <a:ext cx="5542502" cy="523220"/>
          </a:xfrm>
          <a:prstGeom prst="rect">
            <a:avLst/>
          </a:prstGeom>
          <a:noFill/>
        </p:spPr>
        <p:txBody>
          <a:bodyPr wrap="square">
            <a:spAutoFit/>
          </a:bodyPr>
          <a:lstStyle/>
          <a:p>
            <a:r>
              <a:rPr lang="pt-BR" sz="1400" b="0" i="0" dirty="0">
                <a:effectLst/>
              </a:rPr>
              <a:t>Os israelitas ficaram sob o domínio de </a:t>
            </a:r>
            <a:r>
              <a:rPr lang="pt-BR" sz="1400" b="0" i="0" dirty="0" err="1">
                <a:effectLst/>
              </a:rPr>
              <a:t>Eglom</a:t>
            </a:r>
            <a:r>
              <a:rPr lang="pt-BR" sz="1400" b="0" i="0" dirty="0">
                <a:effectLst/>
              </a:rPr>
              <a:t>, rei de </a:t>
            </a:r>
            <a:r>
              <a:rPr lang="pt-BR" sz="1400" b="0" i="0" dirty="0" err="1">
                <a:effectLst/>
              </a:rPr>
              <a:t>Moabe</a:t>
            </a:r>
            <a:r>
              <a:rPr lang="pt-BR" sz="1400" b="0" i="0" dirty="0">
                <a:effectLst/>
              </a:rPr>
              <a:t>, durante dezoito anos. </a:t>
            </a:r>
            <a:r>
              <a:rPr lang="pt-BR" sz="1400" b="0" i="0" dirty="0">
                <a:effectLst/>
                <a:hlinkClick r:id="rId3"/>
              </a:rPr>
              <a:t>Juízes 3:14</a:t>
            </a:r>
            <a:endParaRPr lang="en-US" sz="1400" dirty="0"/>
          </a:p>
        </p:txBody>
      </p:sp>
      <p:sp>
        <p:nvSpPr>
          <p:cNvPr id="12" name="CaixaDeTexto 11">
            <a:extLst>
              <a:ext uri="{FF2B5EF4-FFF2-40B4-BE49-F238E27FC236}">
                <a16:creationId xmlns:a16="http://schemas.microsoft.com/office/drawing/2014/main" id="{144BD616-5392-47D3-BA9D-9BC82A57410F}"/>
              </a:ext>
            </a:extLst>
          </p:cNvPr>
          <p:cNvSpPr txBox="1"/>
          <p:nvPr/>
        </p:nvSpPr>
        <p:spPr>
          <a:xfrm>
            <a:off x="838197" y="3929949"/>
            <a:ext cx="5542503" cy="738664"/>
          </a:xfrm>
          <a:prstGeom prst="rect">
            <a:avLst/>
          </a:prstGeom>
          <a:noFill/>
        </p:spPr>
        <p:txBody>
          <a:bodyPr wrap="square">
            <a:spAutoFit/>
          </a:bodyPr>
          <a:lstStyle/>
          <a:p>
            <a:r>
              <a:rPr lang="pt-BR" sz="1400" b="0" i="0" dirty="0">
                <a:effectLst/>
              </a:rPr>
              <a:t>Os israelitas clamaram ao Senhor, porque </a:t>
            </a:r>
            <a:r>
              <a:rPr lang="pt-BR" sz="1400" b="0" i="0" dirty="0" err="1">
                <a:effectLst/>
              </a:rPr>
              <a:t>Jabim</a:t>
            </a:r>
            <a:r>
              <a:rPr lang="pt-BR" sz="1400" b="0" i="0" dirty="0">
                <a:effectLst/>
              </a:rPr>
              <a:t>, que tinha novecentos carros de ferro, os havia oprimido cruelmente durante vinte anos. </a:t>
            </a:r>
            <a:r>
              <a:rPr lang="pt-BR" sz="1400" b="0" i="0" dirty="0">
                <a:effectLst/>
                <a:hlinkClick r:id="rId4"/>
              </a:rPr>
              <a:t>Juízes 4:3</a:t>
            </a:r>
            <a:endParaRPr lang="en-US" sz="1400" dirty="0"/>
          </a:p>
        </p:txBody>
      </p:sp>
      <p:sp>
        <p:nvSpPr>
          <p:cNvPr id="9" name="CaixaDeTexto 8">
            <a:extLst>
              <a:ext uri="{FF2B5EF4-FFF2-40B4-BE49-F238E27FC236}">
                <a16:creationId xmlns:a16="http://schemas.microsoft.com/office/drawing/2014/main" id="{2DACF259-2527-413F-A4D0-7FC1C0FAE598}"/>
              </a:ext>
            </a:extLst>
          </p:cNvPr>
          <p:cNvSpPr txBox="1"/>
          <p:nvPr/>
        </p:nvSpPr>
        <p:spPr>
          <a:xfrm>
            <a:off x="838196" y="4646257"/>
            <a:ext cx="5542503" cy="738664"/>
          </a:xfrm>
          <a:prstGeom prst="rect">
            <a:avLst/>
          </a:prstGeom>
          <a:noFill/>
        </p:spPr>
        <p:txBody>
          <a:bodyPr wrap="square">
            <a:spAutoFit/>
          </a:bodyPr>
          <a:lstStyle/>
          <a:p>
            <a:r>
              <a:rPr lang="pt-BR" sz="1400" b="0" i="0" dirty="0">
                <a:effectLst/>
              </a:rPr>
              <a:t>De novo os israelitas fizeram o que o Senhor reprova, e durante sete anos ele os entregou nas mãos dos midianitas. </a:t>
            </a:r>
            <a:r>
              <a:rPr lang="pt-BR" sz="1400" b="0" i="0" dirty="0">
                <a:effectLst/>
                <a:hlinkClick r:id="rId5"/>
              </a:rPr>
              <a:t>Juízes 6:1</a:t>
            </a:r>
            <a:endParaRPr lang="en-US" sz="1400" dirty="0"/>
          </a:p>
        </p:txBody>
      </p:sp>
      <p:sp>
        <p:nvSpPr>
          <p:cNvPr id="11" name="CaixaDeTexto 10">
            <a:extLst>
              <a:ext uri="{FF2B5EF4-FFF2-40B4-BE49-F238E27FC236}">
                <a16:creationId xmlns:a16="http://schemas.microsoft.com/office/drawing/2014/main" id="{DBD4BD45-FCA0-410E-AE72-4C907F251E55}"/>
              </a:ext>
            </a:extLst>
          </p:cNvPr>
          <p:cNvSpPr txBox="1"/>
          <p:nvPr/>
        </p:nvSpPr>
        <p:spPr>
          <a:xfrm>
            <a:off x="838195" y="5384921"/>
            <a:ext cx="5542503" cy="738664"/>
          </a:xfrm>
          <a:prstGeom prst="rect">
            <a:avLst/>
          </a:prstGeom>
          <a:noFill/>
        </p:spPr>
        <p:txBody>
          <a:bodyPr wrap="square">
            <a:spAutoFit/>
          </a:bodyPr>
          <a:lstStyle/>
          <a:p>
            <a:r>
              <a:rPr lang="pt-BR" sz="1400" b="0" i="0" dirty="0">
                <a:effectLst/>
              </a:rPr>
              <a:t>Os israelitas voltaram a fazer o que o Senhor reprova, e por isso o Senhor os entregou nas mãos dos filisteus durante quarenta anos. </a:t>
            </a:r>
            <a:r>
              <a:rPr lang="pt-BR" sz="1400" b="0" i="0" dirty="0">
                <a:effectLst/>
                <a:hlinkClick r:id="rId6"/>
              </a:rPr>
              <a:t>Juízes 13:1</a:t>
            </a:r>
            <a:endParaRPr lang="en-US" sz="1400" dirty="0"/>
          </a:p>
        </p:txBody>
      </p:sp>
    </p:spTree>
    <p:extLst>
      <p:ext uri="{BB962C8B-B14F-4D97-AF65-F5344CB8AC3E}">
        <p14:creationId xmlns:p14="http://schemas.microsoft.com/office/powerpoint/2010/main" val="2536991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Aprendendo a contar os dias</a:t>
            </a:r>
          </a:p>
        </p:txBody>
      </p:sp>
      <p:sp>
        <p:nvSpPr>
          <p:cNvPr id="3" name="Espaço Reservado para Conteúdo 2"/>
          <p:cNvSpPr>
            <a:spLocks noGrp="1"/>
          </p:cNvSpPr>
          <p:nvPr>
            <p:ph idx="1"/>
          </p:nvPr>
        </p:nvSpPr>
        <p:spPr>
          <a:xfrm>
            <a:off x="838200" y="1690689"/>
            <a:ext cx="10853927" cy="784288"/>
          </a:xfrm>
        </p:spPr>
        <p:txBody>
          <a:bodyPr>
            <a:normAutofit/>
          </a:bodyPr>
          <a:lstStyle/>
          <a:p>
            <a:pPr marL="0" indent="0">
              <a:lnSpc>
                <a:spcPct val="120000"/>
              </a:lnSpc>
              <a:buNone/>
            </a:pPr>
            <a:r>
              <a:rPr lang="pt-BR" dirty="0"/>
              <a:t>Detalhando tempo sob os juízes</a:t>
            </a:r>
          </a:p>
        </p:txBody>
      </p:sp>
      <p:sp>
        <p:nvSpPr>
          <p:cNvPr id="5" name="CaixaDeTexto 4">
            <a:extLst>
              <a:ext uri="{FF2B5EF4-FFF2-40B4-BE49-F238E27FC236}">
                <a16:creationId xmlns:a16="http://schemas.microsoft.com/office/drawing/2014/main" id="{1A19A680-9ADE-40E2-AC48-FB1236FF4D10}"/>
              </a:ext>
            </a:extLst>
          </p:cNvPr>
          <p:cNvSpPr txBox="1"/>
          <p:nvPr/>
        </p:nvSpPr>
        <p:spPr>
          <a:xfrm>
            <a:off x="499873" y="2452622"/>
            <a:ext cx="5880829" cy="738664"/>
          </a:xfrm>
          <a:prstGeom prst="rect">
            <a:avLst/>
          </a:prstGeom>
          <a:noFill/>
        </p:spPr>
        <p:txBody>
          <a:bodyPr wrap="square" rtlCol="0">
            <a:spAutoFit/>
          </a:bodyPr>
          <a:lstStyle/>
          <a:p>
            <a:r>
              <a:rPr lang="pt-BR" sz="1400" b="0" i="0" dirty="0">
                <a:effectLst/>
              </a:rPr>
              <a:t>Acendeu-se a ira do Senhor de tal forma contra Israel que ele os entregou nas mãos de </a:t>
            </a:r>
            <a:r>
              <a:rPr lang="pt-BR" sz="1400" b="0" i="0" dirty="0" err="1">
                <a:effectLst/>
              </a:rPr>
              <a:t>Cuchã-Risataim</a:t>
            </a:r>
            <a:r>
              <a:rPr lang="pt-BR" sz="1400" b="0" i="0" dirty="0">
                <a:effectLst/>
              </a:rPr>
              <a:t>, rei da Mesopotâmia, por quem os israelitas foram subjugados durante oito anos. </a:t>
            </a:r>
            <a:r>
              <a:rPr lang="pt-BR" sz="1400" b="0" i="0" dirty="0">
                <a:effectLst/>
                <a:hlinkClick r:id="rId2"/>
              </a:rPr>
              <a:t>Juízes 3:8</a:t>
            </a:r>
            <a:endParaRPr lang="en-US" sz="1400" dirty="0"/>
          </a:p>
        </p:txBody>
      </p:sp>
      <p:graphicFrame>
        <p:nvGraphicFramePr>
          <p:cNvPr id="6" name="Tabela 6">
            <a:extLst>
              <a:ext uri="{FF2B5EF4-FFF2-40B4-BE49-F238E27FC236}">
                <a16:creationId xmlns:a16="http://schemas.microsoft.com/office/drawing/2014/main" id="{096DEDBA-D17C-4A9F-B266-AE60DF3E1D0E}"/>
              </a:ext>
            </a:extLst>
          </p:cNvPr>
          <p:cNvGraphicFramePr>
            <a:graphicFrameLocks noGrp="1"/>
          </p:cNvGraphicFramePr>
          <p:nvPr>
            <p:extLst>
              <p:ext uri="{D42A27DB-BD31-4B8C-83A1-F6EECF244321}">
                <p14:modId xmlns:p14="http://schemas.microsoft.com/office/powerpoint/2010/main" val="3823577627"/>
              </p:ext>
            </p:extLst>
          </p:nvPr>
        </p:nvGraphicFramePr>
        <p:xfrm>
          <a:off x="6578013" y="2452620"/>
          <a:ext cx="4882662" cy="2194560"/>
        </p:xfrm>
        <a:graphic>
          <a:graphicData uri="http://schemas.openxmlformats.org/drawingml/2006/table">
            <a:tbl>
              <a:tblPr bandRow="1">
                <a:tableStyleId>{5C22544A-7EE6-4342-B048-85BDC9FD1C3A}</a:tableStyleId>
              </a:tblPr>
              <a:tblGrid>
                <a:gridCol w="1808704">
                  <a:extLst>
                    <a:ext uri="{9D8B030D-6E8A-4147-A177-3AD203B41FA5}">
                      <a16:colId xmlns:a16="http://schemas.microsoft.com/office/drawing/2014/main" val="2767042356"/>
                    </a:ext>
                  </a:extLst>
                </a:gridCol>
                <a:gridCol w="1587639">
                  <a:extLst>
                    <a:ext uri="{9D8B030D-6E8A-4147-A177-3AD203B41FA5}">
                      <a16:colId xmlns:a16="http://schemas.microsoft.com/office/drawing/2014/main" val="3505067172"/>
                    </a:ext>
                  </a:extLst>
                </a:gridCol>
                <a:gridCol w="1486319">
                  <a:extLst>
                    <a:ext uri="{9D8B030D-6E8A-4147-A177-3AD203B41FA5}">
                      <a16:colId xmlns:a16="http://schemas.microsoft.com/office/drawing/2014/main" val="3442772866"/>
                    </a:ext>
                  </a:extLst>
                </a:gridCol>
              </a:tblGrid>
              <a:tr h="243006">
                <a:tc>
                  <a:txBody>
                    <a:bodyPr/>
                    <a:lstStyle/>
                    <a:p>
                      <a:r>
                        <a:rPr lang="pt-BR" dirty="0"/>
                        <a:t>sob </a:t>
                      </a:r>
                      <a:r>
                        <a:rPr lang="pt-BR" dirty="0" err="1"/>
                        <a:t>Cusã</a:t>
                      </a:r>
                      <a:endParaRPr lang="en-US" dirty="0"/>
                    </a:p>
                  </a:txBody>
                  <a:tcPr/>
                </a:tc>
                <a:tc>
                  <a:txBody>
                    <a:bodyPr/>
                    <a:lstStyle/>
                    <a:p>
                      <a:r>
                        <a:rPr lang="pt-BR" dirty="0"/>
                        <a:t>Juízes 3:8</a:t>
                      </a:r>
                      <a:endParaRPr lang="en-US" dirty="0"/>
                    </a:p>
                  </a:txBody>
                  <a:tcPr/>
                </a:tc>
                <a:tc>
                  <a:txBody>
                    <a:bodyPr/>
                    <a:lstStyle/>
                    <a:p>
                      <a:pPr algn="r"/>
                      <a:r>
                        <a:rPr lang="pt-BR" dirty="0"/>
                        <a:t>8 anos</a:t>
                      </a:r>
                      <a:endParaRPr lang="en-US" dirty="0"/>
                    </a:p>
                  </a:txBody>
                  <a:tcPr/>
                </a:tc>
                <a:extLst>
                  <a:ext uri="{0D108BD9-81ED-4DB2-BD59-A6C34878D82A}">
                    <a16:rowId xmlns:a16="http://schemas.microsoft.com/office/drawing/2014/main" val="89085164"/>
                  </a:ext>
                </a:extLst>
              </a:tr>
              <a:tr h="243006">
                <a:tc>
                  <a:txBody>
                    <a:bodyPr/>
                    <a:lstStyle/>
                    <a:p>
                      <a:r>
                        <a:rPr lang="pt-BR" dirty="0"/>
                        <a:t>sob </a:t>
                      </a:r>
                      <a:r>
                        <a:rPr lang="pt-BR" dirty="0" err="1"/>
                        <a:t>Eglom</a:t>
                      </a:r>
                      <a:endParaRPr lang="en-US" dirty="0"/>
                    </a:p>
                  </a:txBody>
                  <a:tcPr/>
                </a:tc>
                <a:tc>
                  <a:txBody>
                    <a:bodyPr/>
                    <a:lstStyle/>
                    <a:p>
                      <a:r>
                        <a:rPr lang="pt-BR" dirty="0"/>
                        <a:t>Juízes 3:14</a:t>
                      </a:r>
                      <a:endParaRPr lang="en-US" dirty="0"/>
                    </a:p>
                  </a:txBody>
                  <a:tcPr/>
                </a:tc>
                <a:tc>
                  <a:txBody>
                    <a:bodyPr/>
                    <a:lstStyle/>
                    <a:p>
                      <a:pPr algn="r"/>
                      <a:r>
                        <a:rPr lang="pt-BR" dirty="0"/>
                        <a:t>18 anos</a:t>
                      </a:r>
                      <a:endParaRPr lang="en-US" dirty="0"/>
                    </a:p>
                  </a:txBody>
                  <a:tcPr/>
                </a:tc>
                <a:extLst>
                  <a:ext uri="{0D108BD9-81ED-4DB2-BD59-A6C34878D82A}">
                    <a16:rowId xmlns:a16="http://schemas.microsoft.com/office/drawing/2014/main" val="3114367902"/>
                  </a:ext>
                </a:extLst>
              </a:tr>
              <a:tr h="243006">
                <a:tc>
                  <a:txBody>
                    <a:bodyPr/>
                    <a:lstStyle/>
                    <a:p>
                      <a:r>
                        <a:rPr lang="pt-BR" dirty="0"/>
                        <a:t>sob </a:t>
                      </a:r>
                      <a:r>
                        <a:rPr lang="pt-BR" dirty="0" err="1"/>
                        <a:t>Jabim</a:t>
                      </a:r>
                      <a:endParaRPr lang="en-US" dirty="0"/>
                    </a:p>
                  </a:txBody>
                  <a:tcPr/>
                </a:tc>
                <a:tc>
                  <a:txBody>
                    <a:bodyPr/>
                    <a:lstStyle/>
                    <a:p>
                      <a:r>
                        <a:rPr lang="pt-BR" dirty="0"/>
                        <a:t>Juízes 4:3</a:t>
                      </a:r>
                      <a:endParaRPr lang="en-US" dirty="0"/>
                    </a:p>
                  </a:txBody>
                  <a:tcPr/>
                </a:tc>
                <a:tc>
                  <a:txBody>
                    <a:bodyPr/>
                    <a:lstStyle/>
                    <a:p>
                      <a:pPr algn="r"/>
                      <a:r>
                        <a:rPr lang="pt-BR" dirty="0"/>
                        <a:t>20 anos</a:t>
                      </a:r>
                      <a:endParaRPr lang="en-US" dirty="0"/>
                    </a:p>
                  </a:txBody>
                  <a:tcPr/>
                </a:tc>
                <a:extLst>
                  <a:ext uri="{0D108BD9-81ED-4DB2-BD59-A6C34878D82A}">
                    <a16:rowId xmlns:a16="http://schemas.microsoft.com/office/drawing/2014/main" val="2328046603"/>
                  </a:ext>
                </a:extLst>
              </a:tr>
              <a:tr h="243006">
                <a:tc>
                  <a:txBody>
                    <a:bodyPr/>
                    <a:lstStyle/>
                    <a:p>
                      <a:r>
                        <a:rPr lang="pt-BR" dirty="0"/>
                        <a:t>Midianitas</a:t>
                      </a:r>
                      <a:endParaRPr lang="en-US" dirty="0"/>
                    </a:p>
                  </a:txBody>
                  <a:tcPr/>
                </a:tc>
                <a:tc>
                  <a:txBody>
                    <a:bodyPr/>
                    <a:lstStyle/>
                    <a:p>
                      <a:r>
                        <a:rPr lang="pt-BR" dirty="0"/>
                        <a:t>Juízes 6:1</a:t>
                      </a:r>
                      <a:endParaRPr lang="en-US" dirty="0"/>
                    </a:p>
                  </a:txBody>
                  <a:tcPr/>
                </a:tc>
                <a:tc>
                  <a:txBody>
                    <a:bodyPr/>
                    <a:lstStyle/>
                    <a:p>
                      <a:pPr algn="r"/>
                      <a:r>
                        <a:rPr lang="pt-BR" dirty="0"/>
                        <a:t>7 anos</a:t>
                      </a:r>
                      <a:endParaRPr lang="en-US" dirty="0"/>
                    </a:p>
                  </a:txBody>
                  <a:tcPr/>
                </a:tc>
                <a:extLst>
                  <a:ext uri="{0D108BD9-81ED-4DB2-BD59-A6C34878D82A}">
                    <a16:rowId xmlns:a16="http://schemas.microsoft.com/office/drawing/2014/main" val="2857452761"/>
                  </a:ext>
                </a:extLst>
              </a:tr>
              <a:tr h="243006">
                <a:tc>
                  <a:txBody>
                    <a:bodyPr/>
                    <a:lstStyle/>
                    <a:p>
                      <a:r>
                        <a:rPr lang="pt-BR" dirty="0"/>
                        <a:t>Filisteus</a:t>
                      </a:r>
                      <a:endParaRPr lang="en-US" dirty="0"/>
                    </a:p>
                  </a:txBody>
                  <a:tcPr/>
                </a:tc>
                <a:tc>
                  <a:txBody>
                    <a:bodyPr/>
                    <a:lstStyle/>
                    <a:p>
                      <a:r>
                        <a:rPr lang="pt-BR" dirty="0"/>
                        <a:t>Juízes 13:1</a:t>
                      </a:r>
                      <a:endParaRPr lang="en-US" dirty="0"/>
                    </a:p>
                  </a:txBody>
                  <a:tcPr/>
                </a:tc>
                <a:tc>
                  <a:txBody>
                    <a:bodyPr/>
                    <a:lstStyle/>
                    <a:p>
                      <a:pPr algn="r"/>
                      <a:r>
                        <a:rPr lang="pt-BR" dirty="0"/>
                        <a:t>40 anos</a:t>
                      </a:r>
                      <a:endParaRPr lang="en-US" dirty="0"/>
                    </a:p>
                  </a:txBody>
                  <a:tcPr/>
                </a:tc>
                <a:extLst>
                  <a:ext uri="{0D108BD9-81ED-4DB2-BD59-A6C34878D82A}">
                    <a16:rowId xmlns:a16="http://schemas.microsoft.com/office/drawing/2014/main" val="1820282093"/>
                  </a:ext>
                </a:extLst>
              </a:tr>
              <a:tr h="243006">
                <a:tc>
                  <a:txBody>
                    <a:bodyPr/>
                    <a:lstStyle/>
                    <a:p>
                      <a:r>
                        <a:rPr lang="pt-BR" b="1" dirty="0"/>
                        <a:t>Total</a:t>
                      </a:r>
                      <a:endParaRPr lang="en-US" b="1" dirty="0"/>
                    </a:p>
                  </a:txBody>
                  <a:tcPr/>
                </a:tc>
                <a:tc>
                  <a:txBody>
                    <a:bodyPr/>
                    <a:lstStyle/>
                    <a:p>
                      <a:endParaRPr lang="en-US" b="1" dirty="0"/>
                    </a:p>
                  </a:txBody>
                  <a:tcPr/>
                </a:tc>
                <a:tc>
                  <a:txBody>
                    <a:bodyPr/>
                    <a:lstStyle/>
                    <a:p>
                      <a:pPr algn="r"/>
                      <a:r>
                        <a:rPr lang="pt-BR" b="1" dirty="0"/>
                        <a:t>93 anos</a:t>
                      </a:r>
                      <a:endParaRPr lang="en-US" b="1" dirty="0"/>
                    </a:p>
                  </a:txBody>
                  <a:tcPr/>
                </a:tc>
                <a:extLst>
                  <a:ext uri="{0D108BD9-81ED-4DB2-BD59-A6C34878D82A}">
                    <a16:rowId xmlns:a16="http://schemas.microsoft.com/office/drawing/2014/main" val="2397963722"/>
                  </a:ext>
                </a:extLst>
              </a:tr>
            </a:tbl>
          </a:graphicData>
        </a:graphic>
      </p:graphicFrame>
      <p:sp>
        <p:nvSpPr>
          <p:cNvPr id="10" name="CaixaDeTexto 9">
            <a:extLst>
              <a:ext uri="{FF2B5EF4-FFF2-40B4-BE49-F238E27FC236}">
                <a16:creationId xmlns:a16="http://schemas.microsoft.com/office/drawing/2014/main" id="{29A8F3B5-E780-4CAD-AE4D-4A2F69A589EE}"/>
              </a:ext>
            </a:extLst>
          </p:cNvPr>
          <p:cNvSpPr txBox="1"/>
          <p:nvPr/>
        </p:nvSpPr>
        <p:spPr>
          <a:xfrm>
            <a:off x="499870" y="3250593"/>
            <a:ext cx="5880829" cy="523220"/>
          </a:xfrm>
          <a:prstGeom prst="rect">
            <a:avLst/>
          </a:prstGeom>
          <a:noFill/>
        </p:spPr>
        <p:txBody>
          <a:bodyPr wrap="square">
            <a:spAutoFit/>
          </a:bodyPr>
          <a:lstStyle/>
          <a:p>
            <a:r>
              <a:rPr lang="pt-BR" sz="1400" b="0" i="0" dirty="0">
                <a:effectLst/>
              </a:rPr>
              <a:t>Os israelitas ficaram sob o domínio de </a:t>
            </a:r>
            <a:r>
              <a:rPr lang="pt-BR" sz="1400" b="0" i="0" dirty="0" err="1">
                <a:effectLst/>
              </a:rPr>
              <a:t>Eglom</a:t>
            </a:r>
            <a:r>
              <a:rPr lang="pt-BR" sz="1400" b="0" i="0" dirty="0">
                <a:effectLst/>
              </a:rPr>
              <a:t>, rei de </a:t>
            </a:r>
            <a:r>
              <a:rPr lang="pt-BR" sz="1400" b="0" i="0" dirty="0" err="1">
                <a:effectLst/>
              </a:rPr>
              <a:t>Moabe</a:t>
            </a:r>
            <a:r>
              <a:rPr lang="pt-BR" sz="1400" b="0" i="0" dirty="0">
                <a:effectLst/>
              </a:rPr>
              <a:t>, durante dezoito anos. </a:t>
            </a:r>
            <a:r>
              <a:rPr lang="pt-BR" sz="1400" b="0" i="0" dirty="0">
                <a:effectLst/>
                <a:hlinkClick r:id="rId3"/>
              </a:rPr>
              <a:t>Juízes 3:14</a:t>
            </a:r>
            <a:endParaRPr lang="en-US" sz="1400" dirty="0"/>
          </a:p>
        </p:txBody>
      </p:sp>
      <p:sp>
        <p:nvSpPr>
          <p:cNvPr id="12" name="CaixaDeTexto 11">
            <a:extLst>
              <a:ext uri="{FF2B5EF4-FFF2-40B4-BE49-F238E27FC236}">
                <a16:creationId xmlns:a16="http://schemas.microsoft.com/office/drawing/2014/main" id="{144BD616-5392-47D3-BA9D-9BC82A57410F}"/>
              </a:ext>
            </a:extLst>
          </p:cNvPr>
          <p:cNvSpPr txBox="1"/>
          <p:nvPr/>
        </p:nvSpPr>
        <p:spPr>
          <a:xfrm>
            <a:off x="499870" y="3833120"/>
            <a:ext cx="5880830" cy="738664"/>
          </a:xfrm>
          <a:prstGeom prst="rect">
            <a:avLst/>
          </a:prstGeom>
          <a:noFill/>
        </p:spPr>
        <p:txBody>
          <a:bodyPr wrap="square">
            <a:spAutoFit/>
          </a:bodyPr>
          <a:lstStyle/>
          <a:p>
            <a:r>
              <a:rPr lang="pt-BR" sz="1400" b="0" i="0" dirty="0">
                <a:effectLst/>
              </a:rPr>
              <a:t>Os israelitas clamaram ao Senhor, porque </a:t>
            </a:r>
            <a:r>
              <a:rPr lang="pt-BR" sz="1400" b="0" i="0" dirty="0" err="1">
                <a:effectLst/>
              </a:rPr>
              <a:t>Jabim</a:t>
            </a:r>
            <a:r>
              <a:rPr lang="pt-BR" sz="1400" b="0" i="0" dirty="0">
                <a:effectLst/>
              </a:rPr>
              <a:t>, que tinha novecentos carros de ferro, os havia oprimido cruelmente durante vinte anos. </a:t>
            </a:r>
            <a:r>
              <a:rPr lang="pt-BR" sz="1400" b="0" i="0" dirty="0">
                <a:effectLst/>
                <a:hlinkClick r:id="rId4"/>
              </a:rPr>
              <a:t>Juízes 4:3</a:t>
            </a:r>
            <a:endParaRPr lang="en-US" sz="1400" dirty="0"/>
          </a:p>
        </p:txBody>
      </p:sp>
      <p:sp>
        <p:nvSpPr>
          <p:cNvPr id="9" name="CaixaDeTexto 8">
            <a:extLst>
              <a:ext uri="{FF2B5EF4-FFF2-40B4-BE49-F238E27FC236}">
                <a16:creationId xmlns:a16="http://schemas.microsoft.com/office/drawing/2014/main" id="{2DACF259-2527-413F-A4D0-7FC1C0FAE598}"/>
              </a:ext>
            </a:extLst>
          </p:cNvPr>
          <p:cNvSpPr txBox="1"/>
          <p:nvPr/>
        </p:nvSpPr>
        <p:spPr>
          <a:xfrm>
            <a:off x="499869" y="4647180"/>
            <a:ext cx="5880830" cy="523220"/>
          </a:xfrm>
          <a:prstGeom prst="rect">
            <a:avLst/>
          </a:prstGeom>
          <a:noFill/>
        </p:spPr>
        <p:txBody>
          <a:bodyPr wrap="square">
            <a:spAutoFit/>
          </a:bodyPr>
          <a:lstStyle/>
          <a:p>
            <a:r>
              <a:rPr lang="pt-BR" sz="1400" b="0" i="0" dirty="0">
                <a:effectLst/>
              </a:rPr>
              <a:t>De novo os israelitas fizeram o que o Senhor reprova, e durante sete anos ele os entregou nas mãos dos midianitas. </a:t>
            </a:r>
            <a:r>
              <a:rPr lang="pt-BR" sz="1400" b="0" i="0" dirty="0">
                <a:effectLst/>
                <a:hlinkClick r:id="rId5"/>
              </a:rPr>
              <a:t>Juízes 6:1</a:t>
            </a:r>
            <a:endParaRPr lang="en-US" sz="1400" dirty="0"/>
          </a:p>
        </p:txBody>
      </p:sp>
      <p:sp>
        <p:nvSpPr>
          <p:cNvPr id="11" name="CaixaDeTexto 10">
            <a:extLst>
              <a:ext uri="{FF2B5EF4-FFF2-40B4-BE49-F238E27FC236}">
                <a16:creationId xmlns:a16="http://schemas.microsoft.com/office/drawing/2014/main" id="{DBD4BD45-FCA0-410E-AE72-4C907F251E55}"/>
              </a:ext>
            </a:extLst>
          </p:cNvPr>
          <p:cNvSpPr txBox="1"/>
          <p:nvPr/>
        </p:nvSpPr>
        <p:spPr>
          <a:xfrm>
            <a:off x="499869" y="5245796"/>
            <a:ext cx="5880830" cy="738664"/>
          </a:xfrm>
          <a:prstGeom prst="rect">
            <a:avLst/>
          </a:prstGeom>
          <a:noFill/>
        </p:spPr>
        <p:txBody>
          <a:bodyPr wrap="square">
            <a:spAutoFit/>
          </a:bodyPr>
          <a:lstStyle/>
          <a:p>
            <a:r>
              <a:rPr lang="pt-BR" sz="1400" b="0" i="0" dirty="0">
                <a:effectLst/>
              </a:rPr>
              <a:t>Os israelitas voltaram a fazer o que o Senhor reprova, e por isso o Senhor os entregou nas mãos dos filisteus durante quarenta anos. </a:t>
            </a:r>
            <a:r>
              <a:rPr lang="pt-BR" sz="1400" b="0" i="0" dirty="0">
                <a:effectLst/>
                <a:hlinkClick r:id="rId6"/>
              </a:rPr>
              <a:t>Juízes 13:1</a:t>
            </a:r>
            <a:endParaRPr lang="en-US" sz="1400" dirty="0"/>
          </a:p>
        </p:txBody>
      </p:sp>
    </p:spTree>
    <p:extLst>
      <p:ext uri="{BB962C8B-B14F-4D97-AF65-F5344CB8AC3E}">
        <p14:creationId xmlns:p14="http://schemas.microsoft.com/office/powerpoint/2010/main" val="1022776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nSpc>
                <a:spcPct val="120000"/>
              </a:lnSpc>
            </a:pPr>
            <a:r>
              <a:rPr lang="pt-BR" dirty="0"/>
              <a:t>Aprendendo a contar os dias</a:t>
            </a:r>
          </a:p>
        </p:txBody>
      </p:sp>
      <p:sp>
        <p:nvSpPr>
          <p:cNvPr id="3" name="Espaço Reservado para Conteúdo 2"/>
          <p:cNvSpPr>
            <a:spLocks noGrp="1"/>
          </p:cNvSpPr>
          <p:nvPr>
            <p:ph idx="1"/>
          </p:nvPr>
        </p:nvSpPr>
        <p:spPr>
          <a:xfrm>
            <a:off x="838201" y="1690688"/>
            <a:ext cx="8787062" cy="4486275"/>
          </a:xfrm>
        </p:spPr>
        <p:txBody>
          <a:bodyPr>
            <a:normAutofit/>
          </a:bodyPr>
          <a:lstStyle/>
          <a:p>
            <a:pPr marL="0" indent="0">
              <a:lnSpc>
                <a:spcPct val="120000"/>
              </a:lnSpc>
              <a:buNone/>
            </a:pPr>
            <a:r>
              <a:rPr lang="pt-BR" sz="2400" b="1" i="0" dirty="0">
                <a:effectLst/>
                <a:latin typeface="+mj-lt"/>
              </a:rPr>
              <a:t>Quatrocentos e oitenta anos depois </a:t>
            </a:r>
            <a:r>
              <a:rPr lang="pt-BR" sz="2400" b="0" i="0" dirty="0">
                <a:effectLst/>
                <a:latin typeface="+mj-lt"/>
              </a:rPr>
              <a:t>que os israelitas saíram do Egito, no quarto ano do reinado de Salomão em Israel, no mês de </a:t>
            </a:r>
            <a:r>
              <a:rPr lang="pt-BR" sz="2400" b="0" i="0" dirty="0" err="1">
                <a:effectLst/>
                <a:latin typeface="+mj-lt"/>
              </a:rPr>
              <a:t>zive</a:t>
            </a:r>
            <a:r>
              <a:rPr lang="pt-BR" sz="2400" b="0" i="0" dirty="0">
                <a:effectLst/>
                <a:latin typeface="+mj-lt"/>
              </a:rPr>
              <a:t>, o segundo mês, ele começou a construir o templo do Senhor. </a:t>
            </a:r>
            <a:r>
              <a:rPr lang="pt-BR" sz="2400" b="0" i="0" dirty="0">
                <a:effectLst/>
                <a:latin typeface="+mj-lt"/>
                <a:hlinkClick r:id="rId2"/>
              </a:rPr>
              <a:t>1 Reis 6:1</a:t>
            </a:r>
            <a:r>
              <a:rPr lang="pt-BR" sz="2400" b="0" i="0" dirty="0">
                <a:effectLst/>
                <a:latin typeface="+mj-lt"/>
              </a:rPr>
              <a:t> (NVI)</a:t>
            </a:r>
          </a:p>
          <a:p>
            <a:pPr marL="0" indent="0">
              <a:lnSpc>
                <a:spcPct val="120000"/>
              </a:lnSpc>
              <a:buNone/>
            </a:pPr>
            <a:r>
              <a:rPr lang="pt-BR" sz="2400" b="0" i="0" dirty="0">
                <a:effectLst/>
                <a:latin typeface="+mj-lt"/>
              </a:rPr>
              <a:t>E sucedeu que, </a:t>
            </a:r>
            <a:r>
              <a:rPr lang="pt-BR" sz="2400" b="1" i="0" dirty="0">
                <a:effectLst/>
                <a:latin typeface="+mj-lt"/>
              </a:rPr>
              <a:t>no ano quatrocentos e oitenta</a:t>
            </a:r>
            <a:r>
              <a:rPr lang="pt-BR" sz="2400" b="0" i="0" dirty="0">
                <a:effectLst/>
                <a:latin typeface="+mj-lt"/>
              </a:rPr>
              <a:t>, depois de saírem os filhos de Israel do Egito, no ano quarto do reinado de Salomão sobre Israel, no mês de </a:t>
            </a:r>
            <a:r>
              <a:rPr lang="pt-BR" sz="2400" b="0" i="0" dirty="0" err="1">
                <a:effectLst/>
                <a:latin typeface="+mj-lt"/>
              </a:rPr>
              <a:t>zive</a:t>
            </a:r>
            <a:r>
              <a:rPr lang="pt-BR" sz="2400" b="0" i="0" dirty="0">
                <a:effectLst/>
                <a:latin typeface="+mj-lt"/>
              </a:rPr>
              <a:t> (este é o mês segundo), Salomão começou a edificar a Casa do Senhor . </a:t>
            </a:r>
            <a:r>
              <a:rPr lang="pt-BR" sz="2400" b="0" i="0" dirty="0">
                <a:effectLst/>
                <a:latin typeface="+mj-lt"/>
                <a:hlinkClick r:id="rId3"/>
              </a:rPr>
              <a:t>1 Reis 6:1</a:t>
            </a:r>
            <a:r>
              <a:rPr lang="pt-BR" sz="2400" b="0" i="0" dirty="0">
                <a:effectLst/>
                <a:latin typeface="+mj-lt"/>
              </a:rPr>
              <a:t> (ARC)</a:t>
            </a:r>
            <a:endParaRPr lang="pt-BR" sz="2400" dirty="0">
              <a:latin typeface="+mj-lt"/>
            </a:endParaRPr>
          </a:p>
        </p:txBody>
      </p:sp>
    </p:spTree>
    <p:extLst>
      <p:ext uri="{BB962C8B-B14F-4D97-AF65-F5344CB8AC3E}">
        <p14:creationId xmlns:p14="http://schemas.microsoft.com/office/powerpoint/2010/main" val="308941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Revisão:</a:t>
            </a:r>
            <a:br>
              <a:rPr lang="pt-BR" dirty="0"/>
            </a:br>
            <a:r>
              <a:rPr lang="pt-BR" dirty="0"/>
              <a:t>Convergência Ciência e Bíblia </a:t>
            </a:r>
          </a:p>
        </p:txBody>
      </p:sp>
      <p:grpSp>
        <p:nvGrpSpPr>
          <p:cNvPr id="23" name="Agrupar 22"/>
          <p:cNvGrpSpPr/>
          <p:nvPr/>
        </p:nvGrpSpPr>
        <p:grpSpPr>
          <a:xfrm>
            <a:off x="3876172" y="1690688"/>
            <a:ext cx="4439655" cy="4276483"/>
            <a:chOff x="7055851" y="869325"/>
            <a:chExt cx="4439655" cy="4276483"/>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0423" y="869325"/>
              <a:ext cx="905300" cy="905302"/>
            </a:xfrm>
            <a:prstGeom prst="rect">
              <a:avLst/>
            </a:prstGeo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5851" y="2165976"/>
              <a:ext cx="905422" cy="905422"/>
            </a:xfrm>
            <a:prstGeom prst="rect">
              <a:avLst/>
            </a:prstGeom>
          </p:spPr>
        </p:pic>
        <p:pic>
          <p:nvPicPr>
            <p:cNvPr id="5" name="Image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9648" y="2104668"/>
              <a:ext cx="885858" cy="885858"/>
            </a:xfrm>
            <a:prstGeom prst="rect">
              <a:avLst/>
            </a:prstGeom>
          </p:spPr>
        </p:pic>
        <p:pic>
          <p:nvPicPr>
            <p:cNvPr id="6" name="Image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5415" y="4240506"/>
              <a:ext cx="885858" cy="885858"/>
            </a:xfrm>
            <a:prstGeom prst="rect">
              <a:avLst/>
            </a:prstGeom>
          </p:spPr>
        </p:pic>
        <p:pic>
          <p:nvPicPr>
            <p:cNvPr id="7" name="Image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5360" y="4240506"/>
              <a:ext cx="905300" cy="905302"/>
            </a:xfrm>
            <a:prstGeom prst="rect">
              <a:avLst/>
            </a:prstGeom>
          </p:spPr>
        </p:pic>
        <p:pic>
          <p:nvPicPr>
            <p:cNvPr id="8" name="Image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08615" y="3071398"/>
              <a:ext cx="1020386" cy="1020388"/>
            </a:xfrm>
            <a:prstGeom prst="rect">
              <a:avLst/>
            </a:prstGeom>
          </p:spPr>
        </p:pic>
        <p:cxnSp>
          <p:nvCxnSpPr>
            <p:cNvPr id="10" name="Conector de Seta Reta 9"/>
            <p:cNvCxnSpPr/>
            <p:nvPr/>
          </p:nvCxnSpPr>
          <p:spPr>
            <a:xfrm flipH="1">
              <a:off x="8124825" y="1849117"/>
              <a:ext cx="333375" cy="3168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a:off x="10019699" y="1849116"/>
              <a:ext cx="333375" cy="3168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flipH="1">
              <a:off x="8144191" y="3923290"/>
              <a:ext cx="333375" cy="3168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a:off x="10039065" y="3923289"/>
              <a:ext cx="333375" cy="3168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flipH="1" flipV="1">
              <a:off x="8171335" y="2886202"/>
              <a:ext cx="333375" cy="316859"/>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flipV="1">
              <a:off x="10066209" y="2886201"/>
              <a:ext cx="333375" cy="316859"/>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p:nvPr/>
          </p:nvCxnSpPr>
          <p:spPr>
            <a:xfrm flipH="1">
              <a:off x="8264132" y="4724400"/>
              <a:ext cx="1937143" cy="9525"/>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7190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nSpc>
                <a:spcPct val="120000"/>
              </a:lnSpc>
            </a:pPr>
            <a:r>
              <a:rPr lang="pt-BR" dirty="0"/>
              <a:t>Aprendendo a contar os dias</a:t>
            </a:r>
          </a:p>
        </p:txBody>
      </p:sp>
      <p:sp>
        <p:nvSpPr>
          <p:cNvPr id="3" name="Espaço Reservado para Conteúdo 2"/>
          <p:cNvSpPr>
            <a:spLocks noGrp="1"/>
          </p:cNvSpPr>
          <p:nvPr>
            <p:ph idx="1"/>
          </p:nvPr>
        </p:nvSpPr>
        <p:spPr>
          <a:xfrm>
            <a:off x="617518" y="1921800"/>
            <a:ext cx="4698060" cy="3755519"/>
          </a:xfrm>
        </p:spPr>
        <p:txBody>
          <a:bodyPr>
            <a:noAutofit/>
          </a:bodyPr>
          <a:lstStyle/>
          <a:p>
            <a:pPr marL="0" indent="0">
              <a:lnSpc>
                <a:spcPct val="120000"/>
              </a:lnSpc>
              <a:buNone/>
            </a:pPr>
            <a:r>
              <a:rPr lang="en-US" sz="1200" b="1" i="0" dirty="0">
                <a:effectLst/>
                <a:latin typeface="+mj-lt"/>
              </a:rPr>
              <a:t>New International Version</a:t>
            </a:r>
          </a:p>
          <a:p>
            <a:pPr marL="0" indent="0">
              <a:lnSpc>
                <a:spcPct val="120000"/>
              </a:lnSpc>
              <a:buNone/>
            </a:pPr>
            <a:r>
              <a:rPr lang="en-US" sz="1200" b="1" i="0" dirty="0">
                <a:effectLst/>
                <a:latin typeface="+mj-lt"/>
              </a:rPr>
              <a:t>In the four hundred and eightieth year </a:t>
            </a:r>
            <a:r>
              <a:rPr lang="en-US" sz="1200" i="0" dirty="0">
                <a:effectLst/>
                <a:latin typeface="+mj-lt"/>
              </a:rPr>
              <a:t>after the Israelites came out of Egypt, in the fourth year of Solomon’s reign over Israel, in the month of Ziv, the second month, he began to build the temple of the LORD.</a:t>
            </a:r>
          </a:p>
          <a:p>
            <a:pPr marL="0" indent="0">
              <a:lnSpc>
                <a:spcPct val="120000"/>
              </a:lnSpc>
              <a:buNone/>
            </a:pPr>
            <a:r>
              <a:rPr lang="en-US" sz="1200" b="1" i="0" dirty="0">
                <a:effectLst/>
                <a:latin typeface="+mj-lt"/>
              </a:rPr>
              <a:t>English Standard Version</a:t>
            </a:r>
          </a:p>
          <a:p>
            <a:pPr marL="0" indent="0">
              <a:lnSpc>
                <a:spcPct val="120000"/>
              </a:lnSpc>
              <a:buNone/>
            </a:pPr>
            <a:r>
              <a:rPr lang="en-US" sz="1200" b="1" i="0" dirty="0">
                <a:effectLst/>
                <a:latin typeface="+mj-lt"/>
              </a:rPr>
              <a:t>In the four hundred and eightieth year </a:t>
            </a:r>
            <a:r>
              <a:rPr lang="en-US" sz="1200" i="0" dirty="0">
                <a:effectLst/>
                <a:latin typeface="+mj-lt"/>
              </a:rPr>
              <a:t>after the people of Israel came out of the land of Egypt, in the fourth year of Solomon’s reign over Israel, in the month of Ziv, which is the second month, he began to build the house of the LORD.</a:t>
            </a:r>
          </a:p>
          <a:p>
            <a:pPr marL="0" indent="0">
              <a:lnSpc>
                <a:spcPct val="120000"/>
              </a:lnSpc>
              <a:buNone/>
            </a:pPr>
            <a:r>
              <a:rPr lang="en-US" sz="1200" b="1" i="0" dirty="0">
                <a:effectLst/>
                <a:latin typeface="+mj-lt"/>
              </a:rPr>
              <a:t>Berean Study Bible</a:t>
            </a:r>
          </a:p>
          <a:p>
            <a:pPr marL="0" indent="0">
              <a:lnSpc>
                <a:spcPct val="120000"/>
              </a:lnSpc>
              <a:buNone/>
            </a:pPr>
            <a:r>
              <a:rPr lang="en-US" sz="1200" b="1" i="0" dirty="0">
                <a:effectLst/>
                <a:latin typeface="+mj-lt"/>
              </a:rPr>
              <a:t>In the four hundred and eightieth year </a:t>
            </a:r>
            <a:r>
              <a:rPr lang="en-US" sz="1200" i="0" dirty="0">
                <a:effectLst/>
                <a:latin typeface="+mj-lt"/>
              </a:rPr>
              <a:t>after the Israelites had come out of the land of Egypt, in the month of Ziv, the second month of the fourth year of Solomon’s reign over Israel, he began to build the house of the LORD.</a:t>
            </a:r>
            <a:endParaRPr lang="pt-BR" sz="1200" dirty="0">
              <a:latin typeface="+mj-lt"/>
            </a:endParaRPr>
          </a:p>
        </p:txBody>
      </p:sp>
      <p:pic>
        <p:nvPicPr>
          <p:cNvPr id="7" name="Imagem 6">
            <a:extLst>
              <a:ext uri="{FF2B5EF4-FFF2-40B4-BE49-F238E27FC236}">
                <a16:creationId xmlns:a16="http://schemas.microsoft.com/office/drawing/2014/main" id="{A0EF09C3-1D0E-457B-A913-804C9A2593F1}"/>
              </a:ext>
            </a:extLst>
          </p:cNvPr>
          <p:cNvPicPr>
            <a:picLocks noChangeAspect="1"/>
          </p:cNvPicPr>
          <p:nvPr/>
        </p:nvPicPr>
        <p:blipFill>
          <a:blip r:embed="rId2"/>
          <a:stretch>
            <a:fillRect/>
          </a:stretch>
        </p:blipFill>
        <p:spPr>
          <a:xfrm>
            <a:off x="5315577" y="1690688"/>
            <a:ext cx="6595812" cy="3642552"/>
          </a:xfrm>
          <a:prstGeom prst="rect">
            <a:avLst/>
          </a:prstGeom>
        </p:spPr>
      </p:pic>
      <p:sp>
        <p:nvSpPr>
          <p:cNvPr id="8" name="Retângulo 7">
            <a:extLst>
              <a:ext uri="{FF2B5EF4-FFF2-40B4-BE49-F238E27FC236}">
                <a16:creationId xmlns:a16="http://schemas.microsoft.com/office/drawing/2014/main" id="{A98777CB-F557-4023-9DD4-C47D85DD5F17}"/>
              </a:ext>
            </a:extLst>
          </p:cNvPr>
          <p:cNvSpPr/>
          <p:nvPr/>
        </p:nvSpPr>
        <p:spPr>
          <a:xfrm>
            <a:off x="8499837" y="2345566"/>
            <a:ext cx="1103244" cy="2640962"/>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518856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nSpc>
                <a:spcPct val="120000"/>
              </a:lnSpc>
            </a:pPr>
            <a:r>
              <a:rPr lang="pt-BR" dirty="0"/>
              <a:t>Aprendendo a contar os dias</a:t>
            </a:r>
          </a:p>
        </p:txBody>
      </p:sp>
      <p:sp>
        <p:nvSpPr>
          <p:cNvPr id="5" name="Espaço Reservado para Conteúdo 4">
            <a:extLst>
              <a:ext uri="{FF2B5EF4-FFF2-40B4-BE49-F238E27FC236}">
                <a16:creationId xmlns:a16="http://schemas.microsoft.com/office/drawing/2014/main" id="{BC6E4FCE-8D40-4E83-A473-C01688405DF6}"/>
              </a:ext>
            </a:extLst>
          </p:cNvPr>
          <p:cNvSpPr>
            <a:spLocks noGrp="1"/>
          </p:cNvSpPr>
          <p:nvPr>
            <p:ph idx="1"/>
          </p:nvPr>
        </p:nvSpPr>
        <p:spPr>
          <a:xfrm>
            <a:off x="2985516" y="3049460"/>
            <a:ext cx="6220968" cy="759079"/>
          </a:xfrm>
        </p:spPr>
        <p:txBody>
          <a:bodyPr>
            <a:normAutofit/>
          </a:bodyPr>
          <a:lstStyle/>
          <a:p>
            <a:pPr marL="0" indent="0" algn="ctr">
              <a:buNone/>
            </a:pPr>
            <a:r>
              <a:rPr lang="pt-BR" sz="3600" dirty="0"/>
              <a:t>480 anos depois ≠ ano 480</a:t>
            </a:r>
            <a:endParaRPr lang="en-US" sz="3600" dirty="0"/>
          </a:p>
        </p:txBody>
      </p:sp>
    </p:spTree>
    <p:extLst>
      <p:ext uri="{BB962C8B-B14F-4D97-AF65-F5344CB8AC3E}">
        <p14:creationId xmlns:p14="http://schemas.microsoft.com/office/powerpoint/2010/main" val="1123523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nSpc>
                <a:spcPct val="120000"/>
              </a:lnSpc>
            </a:pPr>
            <a:r>
              <a:rPr lang="pt-BR" dirty="0"/>
              <a:t>Aprendendo a contar os dias</a:t>
            </a:r>
          </a:p>
        </p:txBody>
      </p:sp>
      <p:sp>
        <p:nvSpPr>
          <p:cNvPr id="3" name="Espaço Reservado para Conteúdo 2"/>
          <p:cNvSpPr>
            <a:spLocks noGrp="1"/>
          </p:cNvSpPr>
          <p:nvPr>
            <p:ph idx="1"/>
          </p:nvPr>
        </p:nvSpPr>
        <p:spPr>
          <a:xfrm>
            <a:off x="838200" y="1690688"/>
            <a:ext cx="10426001" cy="4486275"/>
          </a:xfrm>
        </p:spPr>
        <p:txBody>
          <a:bodyPr>
            <a:normAutofit/>
          </a:bodyPr>
          <a:lstStyle/>
          <a:p>
            <a:pPr marL="0" indent="0">
              <a:lnSpc>
                <a:spcPct val="120000"/>
              </a:lnSpc>
              <a:buNone/>
            </a:pPr>
            <a:r>
              <a:rPr lang="pt-BR" dirty="0"/>
              <a:t>Deus não contou os dias nos quais o povo de Israel estava sob governo de outros povos.</a:t>
            </a:r>
          </a:p>
          <a:p>
            <a:pPr marL="0" indent="0">
              <a:lnSpc>
                <a:spcPct val="120000"/>
              </a:lnSpc>
              <a:buNone/>
            </a:pPr>
            <a:r>
              <a:rPr lang="pt-BR" dirty="0"/>
              <a:t>Cronologicamente são 573 anos, mas somente durante 480 anos o povo efetivamente estava sob o governo de Deus.</a:t>
            </a:r>
          </a:p>
          <a:p>
            <a:pPr marL="0" indent="0">
              <a:lnSpc>
                <a:spcPct val="120000"/>
              </a:lnSpc>
              <a:buNone/>
            </a:pPr>
            <a:r>
              <a:rPr lang="pt-BR" dirty="0"/>
              <a:t> </a:t>
            </a:r>
          </a:p>
        </p:txBody>
      </p:sp>
    </p:spTree>
    <p:extLst>
      <p:ext uri="{BB962C8B-B14F-4D97-AF65-F5344CB8AC3E}">
        <p14:creationId xmlns:p14="http://schemas.microsoft.com/office/powerpoint/2010/main" val="1596752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nSpc>
                <a:spcPct val="120000"/>
              </a:lnSpc>
            </a:pPr>
            <a:r>
              <a:rPr lang="pt-BR" dirty="0"/>
              <a:t>Aprendendo a contar os dias</a:t>
            </a:r>
          </a:p>
        </p:txBody>
      </p:sp>
      <p:sp>
        <p:nvSpPr>
          <p:cNvPr id="3" name="Espaço Reservado para Conteúdo 2"/>
          <p:cNvSpPr>
            <a:spLocks noGrp="1"/>
          </p:cNvSpPr>
          <p:nvPr>
            <p:ph idx="1"/>
          </p:nvPr>
        </p:nvSpPr>
        <p:spPr>
          <a:xfrm>
            <a:off x="470069" y="1690688"/>
            <a:ext cx="2457658" cy="4486275"/>
          </a:xfrm>
        </p:spPr>
        <p:txBody>
          <a:bodyPr>
            <a:normAutofit/>
          </a:bodyPr>
          <a:lstStyle/>
          <a:p>
            <a:pPr marL="0" indent="0">
              <a:lnSpc>
                <a:spcPct val="120000"/>
              </a:lnSpc>
              <a:buNone/>
            </a:pPr>
            <a:r>
              <a:rPr lang="pt-BR" sz="1600" b="0" i="0" dirty="0">
                <a:effectLst/>
                <a:latin typeface="Roboto" panose="02000000000000000000" pitchFamily="2" charset="0"/>
              </a:rPr>
              <a:t>Então </a:t>
            </a:r>
            <a:r>
              <a:rPr lang="pt-BR" sz="1600" b="1" i="0" dirty="0">
                <a:effectLst/>
                <a:latin typeface="Roboto" panose="02000000000000000000" pitchFamily="2" charset="0"/>
              </a:rPr>
              <a:t>Caim</a:t>
            </a:r>
            <a:r>
              <a:rPr lang="pt-BR" sz="1600" b="0" i="0" dirty="0">
                <a:effectLst/>
                <a:latin typeface="Roboto" panose="02000000000000000000" pitchFamily="2" charset="0"/>
              </a:rPr>
              <a:t> afastou-se da presença do Senhor e foi viver na terra de Node, a leste do Éden. (...) Caim teve relações com sua mulher, e ela engravidou e deu à luz Enoque. (...) A Enoque nasceu-lhe </a:t>
            </a:r>
            <a:r>
              <a:rPr lang="pt-BR" sz="1600" b="0" i="0" dirty="0" err="1">
                <a:effectLst/>
                <a:latin typeface="Roboto" panose="02000000000000000000" pitchFamily="2" charset="0"/>
              </a:rPr>
              <a:t>Irade</a:t>
            </a:r>
            <a:r>
              <a:rPr lang="pt-BR" sz="1600" b="0" i="0" dirty="0">
                <a:effectLst/>
                <a:latin typeface="Roboto" panose="02000000000000000000" pitchFamily="2" charset="0"/>
              </a:rPr>
              <a:t>, </a:t>
            </a:r>
            <a:r>
              <a:rPr lang="pt-BR" sz="1600" b="0" i="0" dirty="0" err="1">
                <a:effectLst/>
                <a:latin typeface="Roboto" panose="02000000000000000000" pitchFamily="2" charset="0"/>
              </a:rPr>
              <a:t>Irade</a:t>
            </a:r>
            <a:r>
              <a:rPr lang="pt-BR" sz="1600" b="0" i="0" dirty="0">
                <a:effectLst/>
                <a:latin typeface="Roboto" panose="02000000000000000000" pitchFamily="2" charset="0"/>
              </a:rPr>
              <a:t> gerou a </a:t>
            </a:r>
            <a:r>
              <a:rPr lang="pt-BR" sz="1600" b="0" i="0" dirty="0" err="1">
                <a:effectLst/>
                <a:latin typeface="Roboto" panose="02000000000000000000" pitchFamily="2" charset="0"/>
              </a:rPr>
              <a:t>Meujael</a:t>
            </a:r>
            <a:r>
              <a:rPr lang="pt-BR" sz="1600" b="0" i="0" dirty="0">
                <a:effectLst/>
                <a:latin typeface="Roboto" panose="02000000000000000000" pitchFamily="2" charset="0"/>
              </a:rPr>
              <a:t>, </a:t>
            </a:r>
            <a:r>
              <a:rPr lang="pt-BR" sz="1600" b="0" i="0" dirty="0" err="1">
                <a:effectLst/>
                <a:latin typeface="Roboto" panose="02000000000000000000" pitchFamily="2" charset="0"/>
              </a:rPr>
              <a:t>Meujael</a:t>
            </a:r>
            <a:r>
              <a:rPr lang="pt-BR" sz="1600" b="0" i="0" dirty="0">
                <a:effectLst/>
                <a:latin typeface="Roboto" panose="02000000000000000000" pitchFamily="2" charset="0"/>
              </a:rPr>
              <a:t> a </a:t>
            </a:r>
            <a:r>
              <a:rPr lang="pt-BR" sz="1600" b="0" i="0" dirty="0" err="1">
                <a:effectLst/>
                <a:latin typeface="Roboto" panose="02000000000000000000" pitchFamily="2" charset="0"/>
              </a:rPr>
              <a:t>Metusael</a:t>
            </a:r>
            <a:r>
              <a:rPr lang="pt-BR" sz="1600" b="0" i="0" dirty="0">
                <a:effectLst/>
                <a:latin typeface="Roboto" panose="02000000000000000000" pitchFamily="2" charset="0"/>
              </a:rPr>
              <a:t>, e </a:t>
            </a:r>
            <a:r>
              <a:rPr lang="pt-BR" sz="1600" b="0" i="0" dirty="0" err="1">
                <a:effectLst/>
                <a:latin typeface="Roboto" panose="02000000000000000000" pitchFamily="2" charset="0"/>
              </a:rPr>
              <a:t>Metusael</a:t>
            </a:r>
            <a:r>
              <a:rPr lang="pt-BR" sz="1600" b="0" i="0" dirty="0">
                <a:effectLst/>
                <a:latin typeface="Roboto" panose="02000000000000000000" pitchFamily="2" charset="0"/>
              </a:rPr>
              <a:t> a </a:t>
            </a:r>
            <a:r>
              <a:rPr lang="pt-BR" sz="1600" b="0" i="0" dirty="0" err="1">
                <a:effectLst/>
                <a:latin typeface="Roboto" panose="02000000000000000000" pitchFamily="2" charset="0"/>
              </a:rPr>
              <a:t>Lameque</a:t>
            </a:r>
            <a:r>
              <a:rPr lang="pt-BR" sz="1600" b="0" i="0" dirty="0">
                <a:effectLst/>
                <a:latin typeface="Roboto" panose="02000000000000000000" pitchFamily="2" charset="0"/>
              </a:rPr>
              <a:t>. (...) </a:t>
            </a:r>
            <a:r>
              <a:rPr lang="pt-BR" sz="1600" b="0" i="0" dirty="0">
                <a:effectLst/>
                <a:latin typeface="Roboto" panose="02000000000000000000" pitchFamily="2" charset="0"/>
                <a:hlinkClick r:id="rId2"/>
              </a:rPr>
              <a:t>Gênesis 4:16-22</a:t>
            </a:r>
            <a:r>
              <a:rPr lang="pt-BR" sz="1600" dirty="0"/>
              <a:t> </a:t>
            </a:r>
          </a:p>
        </p:txBody>
      </p:sp>
      <p:sp>
        <p:nvSpPr>
          <p:cNvPr id="5" name="CaixaDeTexto 4">
            <a:extLst>
              <a:ext uri="{FF2B5EF4-FFF2-40B4-BE49-F238E27FC236}">
                <a16:creationId xmlns:a16="http://schemas.microsoft.com/office/drawing/2014/main" id="{3BF22745-76A3-42EB-91A9-7DB7F4A8718D}"/>
              </a:ext>
            </a:extLst>
          </p:cNvPr>
          <p:cNvSpPr txBox="1"/>
          <p:nvPr/>
        </p:nvSpPr>
        <p:spPr>
          <a:xfrm>
            <a:off x="3123210" y="1690688"/>
            <a:ext cx="8865239" cy="4278094"/>
          </a:xfrm>
          <a:prstGeom prst="rect">
            <a:avLst/>
          </a:prstGeom>
          <a:noFill/>
        </p:spPr>
        <p:txBody>
          <a:bodyPr wrap="square">
            <a:spAutoFit/>
          </a:bodyPr>
          <a:lstStyle/>
          <a:p>
            <a:r>
              <a:rPr lang="pt-BR" sz="1600" b="0" i="0" dirty="0">
                <a:effectLst/>
                <a:latin typeface="Roboto" panose="02000000000000000000" pitchFamily="2" charset="0"/>
              </a:rPr>
              <a:t>Aos 130 anos, Adão gerou um filho à sua semelhança, conforme a sua imagem; e deu-lhe o nome de </a:t>
            </a:r>
            <a:r>
              <a:rPr lang="pt-BR" sz="1600" b="1" i="0" dirty="0">
                <a:effectLst/>
                <a:latin typeface="Roboto" panose="02000000000000000000" pitchFamily="2" charset="0"/>
              </a:rPr>
              <a:t>Sete</a:t>
            </a:r>
            <a:r>
              <a:rPr lang="pt-BR" sz="1600" b="0" i="0" dirty="0">
                <a:effectLst/>
                <a:latin typeface="Roboto" panose="02000000000000000000" pitchFamily="2" charset="0"/>
              </a:rPr>
              <a:t>. Depois que gerou Sete, Adão viveu 800 anos e gerou outros filhos e filhas. Viveu ao todo 930 anos e morreu. Aos 105 anos, Sete gerou </a:t>
            </a:r>
            <a:r>
              <a:rPr lang="pt-BR" sz="1600" b="0" i="0" dirty="0" err="1">
                <a:effectLst/>
                <a:latin typeface="Roboto" panose="02000000000000000000" pitchFamily="2" charset="0"/>
              </a:rPr>
              <a:t>Enos</a:t>
            </a:r>
            <a:r>
              <a:rPr lang="pt-BR" sz="1600" b="0" i="0" dirty="0">
                <a:effectLst/>
                <a:latin typeface="Roboto" panose="02000000000000000000" pitchFamily="2" charset="0"/>
              </a:rPr>
              <a:t>. Depois que gerou </a:t>
            </a:r>
            <a:r>
              <a:rPr lang="pt-BR" sz="1600" b="0" i="0" dirty="0" err="1">
                <a:effectLst/>
                <a:latin typeface="Roboto" panose="02000000000000000000" pitchFamily="2" charset="0"/>
              </a:rPr>
              <a:t>Enos</a:t>
            </a:r>
            <a:r>
              <a:rPr lang="pt-BR" sz="1600" b="0" i="0" dirty="0">
                <a:effectLst/>
                <a:latin typeface="Roboto" panose="02000000000000000000" pitchFamily="2" charset="0"/>
              </a:rPr>
              <a:t>, Sete viveu 807 anos e gerou outros filhos e filhas. Viveu ao todo 912 anos e morreu. Aos 90 anos, </a:t>
            </a:r>
            <a:r>
              <a:rPr lang="pt-BR" sz="1600" b="0" i="0" dirty="0" err="1">
                <a:effectLst/>
                <a:latin typeface="Roboto" panose="02000000000000000000" pitchFamily="2" charset="0"/>
              </a:rPr>
              <a:t>Enos</a:t>
            </a:r>
            <a:r>
              <a:rPr lang="pt-BR" sz="1600" b="0" i="0" dirty="0">
                <a:effectLst/>
                <a:latin typeface="Roboto" panose="02000000000000000000" pitchFamily="2" charset="0"/>
              </a:rPr>
              <a:t> gerou </a:t>
            </a:r>
            <a:r>
              <a:rPr lang="pt-BR" sz="1600" b="0" i="0" dirty="0" err="1">
                <a:effectLst/>
                <a:latin typeface="Roboto" panose="02000000000000000000" pitchFamily="2" charset="0"/>
              </a:rPr>
              <a:t>Cainã</a:t>
            </a:r>
            <a:r>
              <a:rPr lang="pt-BR" sz="1600" b="0" i="0" dirty="0">
                <a:effectLst/>
                <a:latin typeface="Roboto" panose="02000000000000000000" pitchFamily="2" charset="0"/>
              </a:rPr>
              <a:t>. Depois que gerou </a:t>
            </a:r>
            <a:r>
              <a:rPr lang="pt-BR" sz="1600" b="0" i="0" dirty="0" err="1">
                <a:effectLst/>
                <a:latin typeface="Roboto" panose="02000000000000000000" pitchFamily="2" charset="0"/>
              </a:rPr>
              <a:t>Cainã</a:t>
            </a:r>
            <a:r>
              <a:rPr lang="pt-BR" sz="1600" b="0" i="0" dirty="0">
                <a:effectLst/>
                <a:latin typeface="Roboto" panose="02000000000000000000" pitchFamily="2" charset="0"/>
              </a:rPr>
              <a:t>, </a:t>
            </a:r>
            <a:r>
              <a:rPr lang="pt-BR" sz="1600" b="0" i="0" dirty="0" err="1">
                <a:effectLst/>
                <a:latin typeface="Roboto" panose="02000000000000000000" pitchFamily="2" charset="0"/>
              </a:rPr>
              <a:t>Enos</a:t>
            </a:r>
            <a:r>
              <a:rPr lang="pt-BR" sz="1600" b="0" i="0" dirty="0">
                <a:effectLst/>
                <a:latin typeface="Roboto" panose="02000000000000000000" pitchFamily="2" charset="0"/>
              </a:rPr>
              <a:t> viveu 815 anos e gerou outros filhos e filhas. Viveu ao todo 905 anos e morreu. Aos 70 anos, </a:t>
            </a:r>
            <a:r>
              <a:rPr lang="pt-BR" sz="1600" b="0" i="0" dirty="0" err="1">
                <a:effectLst/>
                <a:latin typeface="Roboto" panose="02000000000000000000" pitchFamily="2" charset="0"/>
              </a:rPr>
              <a:t>Cainã</a:t>
            </a:r>
            <a:r>
              <a:rPr lang="pt-BR" sz="1600" b="0" i="0" dirty="0">
                <a:effectLst/>
                <a:latin typeface="Roboto" panose="02000000000000000000" pitchFamily="2" charset="0"/>
              </a:rPr>
              <a:t> gerou </a:t>
            </a:r>
            <a:r>
              <a:rPr lang="pt-BR" sz="1600" b="0" i="0" dirty="0" err="1">
                <a:effectLst/>
                <a:latin typeface="Roboto" panose="02000000000000000000" pitchFamily="2" charset="0"/>
              </a:rPr>
              <a:t>Maalaleel</a:t>
            </a:r>
            <a:r>
              <a:rPr lang="pt-BR" sz="1600" b="0" i="0" dirty="0">
                <a:effectLst/>
                <a:latin typeface="Roboto" panose="02000000000000000000" pitchFamily="2" charset="0"/>
              </a:rPr>
              <a:t>. Depois que gerou </a:t>
            </a:r>
            <a:r>
              <a:rPr lang="pt-BR" sz="1600" b="0" i="0" dirty="0" err="1">
                <a:effectLst/>
                <a:latin typeface="Roboto" panose="02000000000000000000" pitchFamily="2" charset="0"/>
              </a:rPr>
              <a:t>Maalaleel</a:t>
            </a:r>
            <a:r>
              <a:rPr lang="pt-BR" sz="1600" b="0" i="0" dirty="0">
                <a:effectLst/>
                <a:latin typeface="Roboto" panose="02000000000000000000" pitchFamily="2" charset="0"/>
              </a:rPr>
              <a:t>, </a:t>
            </a:r>
            <a:r>
              <a:rPr lang="pt-BR" sz="1600" b="0" i="0" dirty="0" err="1">
                <a:effectLst/>
                <a:latin typeface="Roboto" panose="02000000000000000000" pitchFamily="2" charset="0"/>
              </a:rPr>
              <a:t>Cainã</a:t>
            </a:r>
            <a:r>
              <a:rPr lang="pt-BR" sz="1600" b="0" i="0" dirty="0">
                <a:effectLst/>
                <a:latin typeface="Roboto" panose="02000000000000000000" pitchFamily="2" charset="0"/>
              </a:rPr>
              <a:t> viveu 840 anos e gerou outros filhos e filhas. Viveu ao todo 910 anos e morreu. Aos 65 anos, </a:t>
            </a:r>
            <a:r>
              <a:rPr lang="pt-BR" sz="1600" b="0" i="0" dirty="0" err="1">
                <a:effectLst/>
                <a:latin typeface="Roboto" panose="02000000000000000000" pitchFamily="2" charset="0"/>
              </a:rPr>
              <a:t>Maalaleel</a:t>
            </a:r>
            <a:r>
              <a:rPr lang="pt-BR" sz="1600" b="0" i="0" dirty="0">
                <a:effectLst/>
                <a:latin typeface="Roboto" panose="02000000000000000000" pitchFamily="2" charset="0"/>
              </a:rPr>
              <a:t> gerou </a:t>
            </a:r>
            <a:r>
              <a:rPr lang="pt-BR" sz="1600" b="0" i="0" dirty="0" err="1">
                <a:effectLst/>
                <a:latin typeface="Roboto" panose="02000000000000000000" pitchFamily="2" charset="0"/>
              </a:rPr>
              <a:t>Jarede</a:t>
            </a:r>
            <a:r>
              <a:rPr lang="pt-BR" sz="1600" b="0" i="0" dirty="0">
                <a:effectLst/>
                <a:latin typeface="Roboto" panose="02000000000000000000" pitchFamily="2" charset="0"/>
              </a:rPr>
              <a:t>. Depois que gerou </a:t>
            </a:r>
            <a:r>
              <a:rPr lang="pt-BR" sz="1600" b="0" i="0" dirty="0" err="1">
                <a:effectLst/>
                <a:latin typeface="Roboto" panose="02000000000000000000" pitchFamily="2" charset="0"/>
              </a:rPr>
              <a:t>Jarede</a:t>
            </a:r>
            <a:r>
              <a:rPr lang="pt-BR" sz="1600" b="0" i="0" dirty="0">
                <a:effectLst/>
                <a:latin typeface="Roboto" panose="02000000000000000000" pitchFamily="2" charset="0"/>
              </a:rPr>
              <a:t>, </a:t>
            </a:r>
            <a:r>
              <a:rPr lang="pt-BR" sz="1600" b="0" i="0" dirty="0" err="1">
                <a:effectLst/>
                <a:latin typeface="Roboto" panose="02000000000000000000" pitchFamily="2" charset="0"/>
              </a:rPr>
              <a:t>Maalaleel</a:t>
            </a:r>
            <a:r>
              <a:rPr lang="pt-BR" sz="1600" b="0" i="0" dirty="0">
                <a:effectLst/>
                <a:latin typeface="Roboto" panose="02000000000000000000" pitchFamily="2" charset="0"/>
              </a:rPr>
              <a:t> viveu 830 anos e gerou outros filhos e filhas. Viveu ao todo 895 anos e morreu. Aos 162 anos, </a:t>
            </a:r>
            <a:r>
              <a:rPr lang="pt-BR" sz="1600" b="0" i="0" dirty="0" err="1">
                <a:effectLst/>
                <a:latin typeface="Roboto" panose="02000000000000000000" pitchFamily="2" charset="0"/>
              </a:rPr>
              <a:t>Jarede</a:t>
            </a:r>
            <a:r>
              <a:rPr lang="pt-BR" sz="1600" b="0" i="0" dirty="0">
                <a:effectLst/>
                <a:latin typeface="Roboto" panose="02000000000000000000" pitchFamily="2" charset="0"/>
              </a:rPr>
              <a:t> gerou Enoque. Depois que gerou Enoque, </a:t>
            </a:r>
            <a:r>
              <a:rPr lang="pt-BR" sz="1600" b="0" i="0" dirty="0" err="1">
                <a:effectLst/>
                <a:latin typeface="Roboto" panose="02000000000000000000" pitchFamily="2" charset="0"/>
              </a:rPr>
              <a:t>Jarede</a:t>
            </a:r>
            <a:r>
              <a:rPr lang="pt-BR" sz="1600" b="0" i="0" dirty="0">
                <a:effectLst/>
                <a:latin typeface="Roboto" panose="02000000000000000000" pitchFamily="2" charset="0"/>
              </a:rPr>
              <a:t> viveu 800 anos e gerou outros filhos e filhas. Viveu ao todo 962 anos e morreu. Aos 65 anos, Enoque gerou Matusalém. Depois que gerou Matusalém, Enoque andou com Deus 300 anos e gerou outros filhos e filhas. Viveu ao todo 365 anos. (...) Aos 187 anos, Matusalém gerou </a:t>
            </a:r>
            <a:r>
              <a:rPr lang="pt-BR" sz="1600" b="0" i="0" dirty="0" err="1">
                <a:effectLst/>
                <a:latin typeface="Roboto" panose="02000000000000000000" pitchFamily="2" charset="0"/>
              </a:rPr>
              <a:t>Lameque</a:t>
            </a:r>
            <a:r>
              <a:rPr lang="pt-BR" sz="1600" b="0" i="0" dirty="0">
                <a:effectLst/>
                <a:latin typeface="Roboto" panose="02000000000000000000" pitchFamily="2" charset="0"/>
              </a:rPr>
              <a:t>. Depois que gerou </a:t>
            </a:r>
            <a:r>
              <a:rPr lang="pt-BR" sz="1600" b="0" i="0" dirty="0" err="1">
                <a:effectLst/>
                <a:latin typeface="Roboto" panose="02000000000000000000" pitchFamily="2" charset="0"/>
              </a:rPr>
              <a:t>Lameque</a:t>
            </a:r>
            <a:r>
              <a:rPr lang="pt-BR" sz="1600" b="0" i="0" dirty="0">
                <a:effectLst/>
                <a:latin typeface="Roboto" panose="02000000000000000000" pitchFamily="2" charset="0"/>
              </a:rPr>
              <a:t>, Matusalém viveu 782 anos e gerou outros filhos e filhas. Viveu ao todo 969 anos e morreu. Aos 182 anos, </a:t>
            </a:r>
            <a:r>
              <a:rPr lang="pt-BR" sz="1600" b="0" i="0" dirty="0" err="1">
                <a:effectLst/>
                <a:latin typeface="Roboto" panose="02000000000000000000" pitchFamily="2" charset="0"/>
              </a:rPr>
              <a:t>Lameque</a:t>
            </a:r>
            <a:r>
              <a:rPr lang="pt-BR" sz="1600" b="0" i="0" dirty="0">
                <a:effectLst/>
                <a:latin typeface="Roboto" panose="02000000000000000000" pitchFamily="2" charset="0"/>
              </a:rPr>
              <a:t> gerou um filho. </a:t>
            </a:r>
            <a:r>
              <a:rPr lang="pt-BR" sz="1600" dirty="0"/>
              <a:t>(...)</a:t>
            </a:r>
            <a:r>
              <a:rPr lang="pt-BR" sz="1600" b="0" i="0" dirty="0">
                <a:effectLst/>
                <a:latin typeface="Roboto" panose="02000000000000000000" pitchFamily="2" charset="0"/>
              </a:rPr>
              <a:t> Depois que Noé nasceu, </a:t>
            </a:r>
            <a:r>
              <a:rPr lang="pt-BR" sz="1600" b="0" i="0" dirty="0" err="1">
                <a:effectLst/>
                <a:latin typeface="Roboto" panose="02000000000000000000" pitchFamily="2" charset="0"/>
              </a:rPr>
              <a:t>Lameque</a:t>
            </a:r>
            <a:r>
              <a:rPr lang="pt-BR" sz="1600" b="0" i="0" dirty="0">
                <a:effectLst/>
                <a:latin typeface="Roboto" panose="02000000000000000000" pitchFamily="2" charset="0"/>
              </a:rPr>
              <a:t> viveu 595 anos e gerou outros filhos e filhas. Viveu ao todo 777 anos e morreu. Aos 500 anos, Noé tinha gerado Sem, </a:t>
            </a:r>
            <a:r>
              <a:rPr lang="pt-BR" sz="1600" b="0" i="0" dirty="0" err="1">
                <a:effectLst/>
                <a:latin typeface="Roboto" panose="02000000000000000000" pitchFamily="2" charset="0"/>
              </a:rPr>
              <a:t>Cam</a:t>
            </a:r>
            <a:r>
              <a:rPr lang="pt-BR" sz="1600" b="0" i="0" dirty="0">
                <a:effectLst/>
                <a:latin typeface="Roboto" panose="02000000000000000000" pitchFamily="2" charset="0"/>
              </a:rPr>
              <a:t> e </a:t>
            </a:r>
            <a:r>
              <a:rPr lang="pt-BR" sz="1600" b="0" i="0" dirty="0" err="1">
                <a:effectLst/>
                <a:latin typeface="Roboto" panose="02000000000000000000" pitchFamily="2" charset="0"/>
              </a:rPr>
              <a:t>Jafé</a:t>
            </a:r>
            <a:r>
              <a:rPr lang="pt-BR" sz="1600" b="0" i="0" dirty="0">
                <a:effectLst/>
                <a:latin typeface="Roboto" panose="02000000000000000000" pitchFamily="2" charset="0"/>
              </a:rPr>
              <a:t>. </a:t>
            </a:r>
            <a:r>
              <a:rPr lang="pt-BR" sz="1600" b="0" i="0" dirty="0">
                <a:effectLst/>
                <a:latin typeface="Roboto" panose="02000000000000000000" pitchFamily="2" charset="0"/>
                <a:hlinkClick r:id="rId3"/>
              </a:rPr>
              <a:t>Gênesis 5:3-32</a:t>
            </a:r>
            <a:endParaRPr lang="en-US" sz="1600" dirty="0"/>
          </a:p>
        </p:txBody>
      </p:sp>
    </p:spTree>
    <p:extLst>
      <p:ext uri="{BB962C8B-B14F-4D97-AF65-F5344CB8AC3E}">
        <p14:creationId xmlns:p14="http://schemas.microsoft.com/office/powerpoint/2010/main" val="93196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Aprendendo a contar os dias</a:t>
            </a:r>
          </a:p>
        </p:txBody>
      </p:sp>
      <p:sp>
        <p:nvSpPr>
          <p:cNvPr id="3" name="Espaço Reservado para Conteúdo 2"/>
          <p:cNvSpPr>
            <a:spLocks noGrp="1"/>
          </p:cNvSpPr>
          <p:nvPr>
            <p:ph idx="1"/>
          </p:nvPr>
        </p:nvSpPr>
        <p:spPr>
          <a:xfrm>
            <a:off x="838201" y="1690688"/>
            <a:ext cx="4632158" cy="4486275"/>
          </a:xfrm>
        </p:spPr>
        <p:txBody>
          <a:bodyPr>
            <a:normAutofit fontScale="92500" lnSpcReduction="20000"/>
          </a:bodyPr>
          <a:lstStyle/>
          <a:p>
            <a:pPr marL="0" indent="0">
              <a:lnSpc>
                <a:spcPct val="120000"/>
              </a:lnSpc>
              <a:buNone/>
            </a:pPr>
            <a:r>
              <a:rPr lang="pt-BR" dirty="0"/>
              <a:t>Ensina-nos a contar os nossos dias para que o nosso coração alcance sabedoria. </a:t>
            </a:r>
            <a:r>
              <a:rPr lang="pt-BR" i="1" dirty="0"/>
              <a:t>Salmos 90:12</a:t>
            </a:r>
          </a:p>
          <a:p>
            <a:pPr marL="0" indent="0">
              <a:lnSpc>
                <a:spcPct val="120000"/>
              </a:lnSpc>
              <a:buNone/>
            </a:pPr>
            <a:endParaRPr lang="pt-BR" dirty="0"/>
          </a:p>
          <a:p>
            <a:pPr marL="0" indent="0">
              <a:lnSpc>
                <a:spcPct val="120000"/>
              </a:lnSpc>
              <a:buNone/>
            </a:pPr>
            <a:r>
              <a:rPr lang="pt-BR" dirty="0"/>
              <a:t>Qual a sua idade diante de Deus?</a:t>
            </a:r>
          </a:p>
          <a:p>
            <a:pPr>
              <a:lnSpc>
                <a:spcPct val="120000"/>
              </a:lnSpc>
            </a:pPr>
            <a:r>
              <a:rPr lang="pt-BR" dirty="0"/>
              <a:t>Deus contou 2021?</a:t>
            </a:r>
          </a:p>
          <a:p>
            <a:pPr>
              <a:lnSpc>
                <a:spcPct val="120000"/>
              </a:lnSpc>
            </a:pPr>
            <a:r>
              <a:rPr lang="pt-BR" dirty="0"/>
              <a:t>Deus vai contar 2022?</a:t>
            </a:r>
          </a:p>
        </p:txBody>
      </p:sp>
      <p:pic>
        <p:nvPicPr>
          <p:cNvPr id="4098" name="Picture 2">
            <a:extLst>
              <a:ext uri="{FF2B5EF4-FFF2-40B4-BE49-F238E27FC236}">
                <a16:creationId xmlns:a16="http://schemas.microsoft.com/office/drawing/2014/main" id="{AE7188C8-A8C1-411A-9F34-C17A709AC7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8048" y="1690688"/>
            <a:ext cx="5638184" cy="375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783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a:t>Ciência e Bíblia</a:t>
            </a:r>
          </a:p>
        </p:txBody>
      </p:sp>
      <p:sp>
        <p:nvSpPr>
          <p:cNvPr id="3" name="Subtítulo 2"/>
          <p:cNvSpPr>
            <a:spLocks noGrp="1"/>
          </p:cNvSpPr>
          <p:nvPr>
            <p:ph type="subTitle" idx="1"/>
          </p:nvPr>
        </p:nvSpPr>
        <p:spPr>
          <a:xfrm>
            <a:off x="1524000" y="4945066"/>
            <a:ext cx="9144000" cy="503234"/>
          </a:xfrm>
        </p:spPr>
        <p:txBody>
          <a:bodyPr/>
          <a:lstStyle/>
          <a:p>
            <a:r>
              <a:rPr lang="pt-BR" dirty="0"/>
              <a:t>Aula 5 – Os números na Bíblia</a:t>
            </a:r>
          </a:p>
        </p:txBody>
      </p:sp>
    </p:spTree>
    <p:extLst>
      <p:ext uri="{BB962C8B-B14F-4D97-AF65-F5344CB8AC3E}">
        <p14:creationId xmlns:p14="http://schemas.microsoft.com/office/powerpoint/2010/main" val="57472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Revisão - Absolutos</a:t>
            </a:r>
          </a:p>
        </p:txBody>
      </p:sp>
      <p:sp>
        <p:nvSpPr>
          <p:cNvPr id="3" name="Espaço Reservado para Conteúdo 2"/>
          <p:cNvSpPr>
            <a:spLocks noGrp="1"/>
          </p:cNvSpPr>
          <p:nvPr>
            <p:ph idx="1"/>
          </p:nvPr>
        </p:nvSpPr>
        <p:spPr/>
        <p:txBody>
          <a:bodyPr/>
          <a:lstStyle/>
          <a:p>
            <a:pPr lvl="0"/>
            <a:r>
              <a:rPr lang="pt-BR" dirty="0"/>
              <a:t>Deus é o Criador</a:t>
            </a:r>
          </a:p>
          <a:p>
            <a:pPr lvl="0"/>
            <a:r>
              <a:rPr lang="pt-BR" dirty="0"/>
              <a:t>Deus é intencional</a:t>
            </a:r>
          </a:p>
          <a:p>
            <a:pPr lvl="0"/>
            <a:r>
              <a:rPr lang="pt-BR" dirty="0"/>
              <a:t>Deus é pessoal</a:t>
            </a:r>
          </a:p>
          <a:p>
            <a:pPr lvl="0"/>
            <a:r>
              <a:rPr lang="pt-BR" dirty="0"/>
              <a:t>Deus é o autor da Bíblia</a:t>
            </a:r>
          </a:p>
          <a:p>
            <a:pPr lvl="1"/>
            <a:endParaRPr lang="pt-BR" dirty="0"/>
          </a:p>
          <a:p>
            <a:endParaRPr lang="pt-BR" dirty="0"/>
          </a:p>
        </p:txBody>
      </p:sp>
    </p:spTree>
    <p:extLst>
      <p:ext uri="{BB962C8B-B14F-4D97-AF65-F5344CB8AC3E}">
        <p14:creationId xmlns:p14="http://schemas.microsoft.com/office/powerpoint/2010/main" val="253216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Dia do Pi - comemoração</a:t>
            </a:r>
          </a:p>
        </p:txBody>
      </p:sp>
      <p:pic>
        <p:nvPicPr>
          <p:cNvPr id="7" name="Gráfico 6">
            <a:extLst>
              <a:ext uri="{FF2B5EF4-FFF2-40B4-BE49-F238E27FC236}">
                <a16:creationId xmlns:a16="http://schemas.microsoft.com/office/drawing/2014/main" id="{5EBEC1CD-8CB6-4B7F-83F2-C6D411F317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303" y="2392729"/>
            <a:ext cx="2533747" cy="2453054"/>
          </a:xfrm>
          <a:prstGeom prst="rect">
            <a:avLst/>
          </a:prstGeom>
        </p:spPr>
      </p:pic>
      <p:sp>
        <p:nvSpPr>
          <p:cNvPr id="10" name="CaixaDeTexto 9">
            <a:extLst>
              <a:ext uri="{FF2B5EF4-FFF2-40B4-BE49-F238E27FC236}">
                <a16:creationId xmlns:a16="http://schemas.microsoft.com/office/drawing/2014/main" id="{BC4EB3E7-1804-4FED-9CBE-261BA7F9D3FE}"/>
              </a:ext>
            </a:extLst>
          </p:cNvPr>
          <p:cNvSpPr txBox="1"/>
          <p:nvPr/>
        </p:nvSpPr>
        <p:spPr>
          <a:xfrm>
            <a:off x="652959" y="5363158"/>
            <a:ext cx="6093068" cy="369332"/>
          </a:xfrm>
          <a:prstGeom prst="rect">
            <a:avLst/>
          </a:prstGeom>
          <a:noFill/>
        </p:spPr>
        <p:txBody>
          <a:bodyPr wrap="square">
            <a:spAutoFit/>
          </a:bodyPr>
          <a:lstStyle/>
          <a:p>
            <a:r>
              <a:rPr lang="en-US" dirty="0"/>
              <a:t>3,1415926535897932384626433...</a:t>
            </a:r>
          </a:p>
        </p:txBody>
      </p:sp>
      <p:pic>
        <p:nvPicPr>
          <p:cNvPr id="1028" name="Picture 4">
            <a:extLst>
              <a:ext uri="{FF2B5EF4-FFF2-40B4-BE49-F238E27FC236}">
                <a16:creationId xmlns:a16="http://schemas.microsoft.com/office/drawing/2014/main" id="{7062DC5A-A654-4951-9E1A-96EF7841FBF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32066" y="2554109"/>
            <a:ext cx="7276161" cy="276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262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Identidade de Euler</a:t>
            </a:r>
          </a:p>
        </p:txBody>
      </p:sp>
      <p:pic>
        <p:nvPicPr>
          <p:cNvPr id="2052" name="Picture 4" descr="Euler's Identity. The Most Beautiful Mathematical Formula | by Jdennysmess  | Medium">
            <a:extLst>
              <a:ext uri="{FF2B5EF4-FFF2-40B4-BE49-F238E27FC236}">
                <a16:creationId xmlns:a16="http://schemas.microsoft.com/office/drawing/2014/main" id="{A4F55A6E-CA72-4A08-8DF9-19E15C077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690688"/>
            <a:ext cx="7086600" cy="438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número Pi na Bíblia</a:t>
            </a:r>
          </a:p>
        </p:txBody>
      </p:sp>
      <p:sp>
        <p:nvSpPr>
          <p:cNvPr id="3" name="Espaço Reservado para Conteúdo 2"/>
          <p:cNvSpPr>
            <a:spLocks noGrp="1"/>
          </p:cNvSpPr>
          <p:nvPr>
            <p:ph idx="1"/>
          </p:nvPr>
        </p:nvSpPr>
        <p:spPr>
          <a:xfrm>
            <a:off x="838200" y="1507959"/>
            <a:ext cx="5001126" cy="3870865"/>
          </a:xfrm>
        </p:spPr>
        <p:txBody>
          <a:bodyPr>
            <a:normAutofit fontScale="70000" lnSpcReduction="20000"/>
          </a:bodyPr>
          <a:lstStyle/>
          <a:p>
            <a:pPr marL="0" indent="0">
              <a:lnSpc>
                <a:spcPct val="120000"/>
              </a:lnSpc>
              <a:buNone/>
            </a:pPr>
            <a:r>
              <a:rPr lang="pt-BR" dirty="0"/>
              <a:t>Fez mais o mar de fundição, </a:t>
            </a:r>
            <a:r>
              <a:rPr lang="pt-BR" b="1" dirty="0"/>
              <a:t>de dez côvados de uma borda até à outra borda</a:t>
            </a:r>
            <a:r>
              <a:rPr lang="pt-BR" dirty="0"/>
              <a:t>, redondo ao redor, e de cinco côvados de alto; e um </a:t>
            </a:r>
            <a:r>
              <a:rPr lang="pt-BR" b="1" dirty="0"/>
              <a:t>cordão de trinta côvados o cingia ao redor</a:t>
            </a:r>
            <a:r>
              <a:rPr lang="pt-BR" dirty="0"/>
              <a:t>.</a:t>
            </a:r>
          </a:p>
          <a:p>
            <a:pPr marL="0" indent="0">
              <a:lnSpc>
                <a:spcPct val="120000"/>
              </a:lnSpc>
              <a:buNone/>
            </a:pPr>
            <a:r>
              <a:rPr lang="pt-BR" dirty="0"/>
              <a:t>E, por baixo da sua borda, ao redor, havia botões que o cingiam; por dez côvados cercavam aquele mar ao redor; duas ordens desses botões foram fundidas na sua fundição.</a:t>
            </a:r>
          </a:p>
          <a:p>
            <a:pPr marL="0" indent="0">
              <a:lnSpc>
                <a:spcPct val="120000"/>
              </a:lnSpc>
              <a:buNone/>
            </a:pPr>
            <a:r>
              <a:rPr lang="pt-BR" dirty="0"/>
              <a:t>1 Reis 7:23-24</a:t>
            </a:r>
          </a:p>
        </p:txBody>
      </p:sp>
      <p:pic>
        <p:nvPicPr>
          <p:cNvPr id="3074" name="Picture 2">
            <a:extLst>
              <a:ext uri="{FF2B5EF4-FFF2-40B4-BE49-F238E27FC236}">
                <a16:creationId xmlns:a16="http://schemas.microsoft.com/office/drawing/2014/main" id="{3FCAA64A-4411-4F95-9B0E-41263430D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108" y="1646241"/>
            <a:ext cx="4161830" cy="373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61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número Pi na Bíblia</a:t>
            </a:r>
          </a:p>
        </p:txBody>
      </p:sp>
      <p:sp>
        <p:nvSpPr>
          <p:cNvPr id="3" name="Espaço Reservado para Conteúdo 2"/>
          <p:cNvSpPr>
            <a:spLocks noGrp="1"/>
          </p:cNvSpPr>
          <p:nvPr>
            <p:ph idx="1"/>
          </p:nvPr>
        </p:nvSpPr>
        <p:spPr>
          <a:xfrm>
            <a:off x="838200" y="1507959"/>
            <a:ext cx="5001126" cy="3870865"/>
          </a:xfrm>
        </p:spPr>
        <p:txBody>
          <a:bodyPr>
            <a:normAutofit fontScale="70000" lnSpcReduction="20000"/>
          </a:bodyPr>
          <a:lstStyle/>
          <a:p>
            <a:pPr marL="0" indent="0">
              <a:lnSpc>
                <a:spcPct val="120000"/>
              </a:lnSpc>
              <a:buNone/>
            </a:pPr>
            <a:r>
              <a:rPr lang="pt-BR" dirty="0"/>
              <a:t>Fez mais o mar de fundição, </a:t>
            </a:r>
            <a:r>
              <a:rPr lang="pt-BR" b="1" dirty="0"/>
              <a:t>de dez côvados de uma borda até à outra borda</a:t>
            </a:r>
            <a:r>
              <a:rPr lang="pt-BR" dirty="0"/>
              <a:t>, redondo ao redor, e de cinco côvados de alto; e um </a:t>
            </a:r>
            <a:r>
              <a:rPr lang="pt-BR" b="1" dirty="0"/>
              <a:t>cordão de trinta côvados o cingia ao redor</a:t>
            </a:r>
            <a:r>
              <a:rPr lang="pt-BR" dirty="0"/>
              <a:t>.</a:t>
            </a:r>
          </a:p>
          <a:p>
            <a:pPr marL="0" indent="0">
              <a:lnSpc>
                <a:spcPct val="120000"/>
              </a:lnSpc>
              <a:buNone/>
            </a:pPr>
            <a:r>
              <a:rPr lang="pt-BR" dirty="0"/>
              <a:t>E, por baixo da sua borda, ao redor, havia botões que o cingiam; por dez côvados cercavam aquele mar ao redor; duas ordens desses botões foram fundidas na sua fundição.</a:t>
            </a:r>
          </a:p>
          <a:p>
            <a:pPr marL="0" indent="0">
              <a:lnSpc>
                <a:spcPct val="120000"/>
              </a:lnSpc>
              <a:buNone/>
            </a:pPr>
            <a:r>
              <a:rPr lang="pt-BR" dirty="0"/>
              <a:t>1 Reis 7:23-24</a:t>
            </a:r>
          </a:p>
        </p:txBody>
      </p:sp>
      <p:sp>
        <p:nvSpPr>
          <p:cNvPr id="7" name="Elipse 6">
            <a:extLst>
              <a:ext uri="{FF2B5EF4-FFF2-40B4-BE49-F238E27FC236}">
                <a16:creationId xmlns:a16="http://schemas.microsoft.com/office/drawing/2014/main" id="{5484F7B3-0D21-4381-B35D-D30288483085}"/>
              </a:ext>
            </a:extLst>
          </p:cNvPr>
          <p:cNvSpPr/>
          <p:nvPr/>
        </p:nvSpPr>
        <p:spPr>
          <a:xfrm>
            <a:off x="7853082" y="1690688"/>
            <a:ext cx="2568388" cy="25683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9" name="Conector de Seta Reta 8">
            <a:extLst>
              <a:ext uri="{FF2B5EF4-FFF2-40B4-BE49-F238E27FC236}">
                <a16:creationId xmlns:a16="http://schemas.microsoft.com/office/drawing/2014/main" id="{B1468D24-D191-45C7-8655-E374F57F43F5}"/>
              </a:ext>
            </a:extLst>
          </p:cNvPr>
          <p:cNvCxnSpPr>
            <a:cxnSpLocks/>
            <a:endCxn id="7" idx="1"/>
          </p:cNvCxnSpPr>
          <p:nvPr/>
        </p:nvCxnSpPr>
        <p:spPr>
          <a:xfrm flipH="1" flipV="1">
            <a:off x="8229214" y="2066820"/>
            <a:ext cx="908062" cy="908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5C2B3852-CAF9-497E-9A28-9079C01B9949}"/>
              </a:ext>
            </a:extLst>
          </p:cNvPr>
          <p:cNvSpPr txBox="1"/>
          <p:nvPr/>
        </p:nvSpPr>
        <p:spPr>
          <a:xfrm>
            <a:off x="10051676" y="1775534"/>
            <a:ext cx="1944763" cy="369332"/>
          </a:xfrm>
          <a:prstGeom prst="rect">
            <a:avLst/>
          </a:prstGeom>
          <a:noFill/>
        </p:spPr>
        <p:txBody>
          <a:bodyPr wrap="none" rtlCol="0">
            <a:spAutoFit/>
          </a:bodyPr>
          <a:lstStyle/>
          <a:p>
            <a:r>
              <a:rPr lang="pt-BR" dirty="0"/>
              <a:t>C = 30 côvados</a:t>
            </a:r>
            <a:endParaRPr lang="en-US" dirty="0"/>
          </a:p>
        </p:txBody>
      </p:sp>
      <p:sp>
        <p:nvSpPr>
          <p:cNvPr id="13" name="CaixaDeTexto 12">
            <a:extLst>
              <a:ext uri="{FF2B5EF4-FFF2-40B4-BE49-F238E27FC236}">
                <a16:creationId xmlns:a16="http://schemas.microsoft.com/office/drawing/2014/main" id="{28AC8CAD-2407-4172-A96C-A2F7FF99CD9F}"/>
              </a:ext>
            </a:extLst>
          </p:cNvPr>
          <p:cNvSpPr txBox="1"/>
          <p:nvPr/>
        </p:nvSpPr>
        <p:spPr>
          <a:xfrm>
            <a:off x="6215458" y="1637034"/>
            <a:ext cx="1928733" cy="646331"/>
          </a:xfrm>
          <a:prstGeom prst="rect">
            <a:avLst/>
          </a:prstGeom>
          <a:noFill/>
        </p:spPr>
        <p:txBody>
          <a:bodyPr wrap="none" rtlCol="0">
            <a:spAutoFit/>
          </a:bodyPr>
          <a:lstStyle/>
          <a:p>
            <a:r>
              <a:rPr lang="pt-BR" dirty="0"/>
              <a:t>D = 10 côvados</a:t>
            </a:r>
          </a:p>
          <a:p>
            <a:r>
              <a:rPr lang="pt-BR" dirty="0"/>
              <a:t>R = 5 côvados</a:t>
            </a:r>
            <a:endParaRPr lang="en-US" dirty="0"/>
          </a:p>
        </p:txBody>
      </p:sp>
      <p:sp>
        <p:nvSpPr>
          <p:cNvPr id="17" name="CaixaDeTexto 16">
            <a:extLst>
              <a:ext uri="{FF2B5EF4-FFF2-40B4-BE49-F238E27FC236}">
                <a16:creationId xmlns:a16="http://schemas.microsoft.com/office/drawing/2014/main" id="{91EC50D1-AA68-4410-AC61-E46E0A5B5D58}"/>
              </a:ext>
            </a:extLst>
          </p:cNvPr>
          <p:cNvSpPr txBox="1"/>
          <p:nvPr/>
        </p:nvSpPr>
        <p:spPr>
          <a:xfrm>
            <a:off x="6871316" y="4635208"/>
            <a:ext cx="3026791" cy="1200329"/>
          </a:xfrm>
          <a:prstGeom prst="rect">
            <a:avLst/>
          </a:prstGeom>
          <a:noFill/>
        </p:spPr>
        <p:txBody>
          <a:bodyPr wrap="none" rtlCol="0">
            <a:spAutoFit/>
          </a:bodyPr>
          <a:lstStyle/>
          <a:p>
            <a:r>
              <a:rPr lang="pt-BR" dirty="0"/>
              <a:t>C = 2*</a:t>
            </a:r>
            <a:r>
              <a:rPr lang="el-GR" dirty="0"/>
              <a:t>π</a:t>
            </a:r>
            <a:r>
              <a:rPr lang="pt-BR" dirty="0"/>
              <a:t>*R = 31,4 côvados</a:t>
            </a:r>
          </a:p>
          <a:p>
            <a:r>
              <a:rPr lang="pt-BR" dirty="0"/>
              <a:t>ou</a:t>
            </a:r>
          </a:p>
          <a:p>
            <a:r>
              <a:rPr lang="en-US" dirty="0"/>
              <a:t>R = C/2*</a:t>
            </a:r>
            <a:r>
              <a:rPr lang="el-GR" dirty="0"/>
              <a:t>π</a:t>
            </a:r>
            <a:r>
              <a:rPr lang="pt-BR" dirty="0"/>
              <a:t> = 4,66 côvados</a:t>
            </a:r>
          </a:p>
          <a:p>
            <a:r>
              <a:rPr lang="pt-BR" dirty="0"/>
              <a:t>D = 9,55 côvados</a:t>
            </a:r>
            <a:endParaRPr lang="en-US" dirty="0"/>
          </a:p>
        </p:txBody>
      </p:sp>
      <p:sp>
        <p:nvSpPr>
          <p:cNvPr id="18" name="CaixaDeTexto 17">
            <a:extLst>
              <a:ext uri="{FF2B5EF4-FFF2-40B4-BE49-F238E27FC236}">
                <a16:creationId xmlns:a16="http://schemas.microsoft.com/office/drawing/2014/main" id="{9EFBF3B1-2D0D-42F8-A860-A11238360046}"/>
              </a:ext>
            </a:extLst>
          </p:cNvPr>
          <p:cNvSpPr txBox="1"/>
          <p:nvPr/>
        </p:nvSpPr>
        <p:spPr>
          <a:xfrm>
            <a:off x="8802356" y="3429000"/>
            <a:ext cx="936475" cy="369332"/>
          </a:xfrm>
          <a:prstGeom prst="rect">
            <a:avLst/>
          </a:prstGeom>
          <a:noFill/>
        </p:spPr>
        <p:txBody>
          <a:bodyPr wrap="none" rtlCol="0">
            <a:spAutoFit/>
          </a:bodyPr>
          <a:lstStyle/>
          <a:p>
            <a:r>
              <a:rPr lang="el-GR" b="1" dirty="0"/>
              <a:t>π</a:t>
            </a:r>
            <a:r>
              <a:rPr lang="pt-BR" b="1" dirty="0"/>
              <a:t> = 3 ?</a:t>
            </a:r>
            <a:endParaRPr lang="en-US" b="1" dirty="0"/>
          </a:p>
        </p:txBody>
      </p:sp>
    </p:spTree>
    <p:extLst>
      <p:ext uri="{BB962C8B-B14F-4D97-AF65-F5344CB8AC3E}">
        <p14:creationId xmlns:p14="http://schemas.microsoft.com/office/powerpoint/2010/main" val="366141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número Pi na Bíblia</a:t>
            </a:r>
          </a:p>
        </p:txBody>
      </p:sp>
      <p:sp>
        <p:nvSpPr>
          <p:cNvPr id="3" name="Espaço Reservado para Conteúdo 2"/>
          <p:cNvSpPr>
            <a:spLocks noGrp="1"/>
          </p:cNvSpPr>
          <p:nvPr>
            <p:ph idx="1"/>
          </p:nvPr>
        </p:nvSpPr>
        <p:spPr>
          <a:xfrm>
            <a:off x="838200" y="1507959"/>
            <a:ext cx="5001126" cy="3870865"/>
          </a:xfrm>
        </p:spPr>
        <p:txBody>
          <a:bodyPr>
            <a:normAutofit fontScale="70000" lnSpcReduction="20000"/>
          </a:bodyPr>
          <a:lstStyle/>
          <a:p>
            <a:pPr marL="0" indent="0">
              <a:lnSpc>
                <a:spcPct val="120000"/>
              </a:lnSpc>
              <a:buNone/>
            </a:pPr>
            <a:r>
              <a:rPr lang="pt-BR" dirty="0"/>
              <a:t>Fez mais o mar de fundição, </a:t>
            </a:r>
            <a:r>
              <a:rPr lang="pt-BR" b="1" dirty="0"/>
              <a:t>de dez côvados de uma borda até à outra borda</a:t>
            </a:r>
            <a:r>
              <a:rPr lang="pt-BR" dirty="0"/>
              <a:t>, redondo ao redor, e de cinco côvados de alto; e um </a:t>
            </a:r>
            <a:r>
              <a:rPr lang="pt-BR" b="1" dirty="0"/>
              <a:t>cordão de trinta côvados o cingia ao redor</a:t>
            </a:r>
            <a:r>
              <a:rPr lang="pt-BR" dirty="0"/>
              <a:t>.</a:t>
            </a:r>
          </a:p>
          <a:p>
            <a:pPr marL="0" indent="0">
              <a:lnSpc>
                <a:spcPct val="120000"/>
              </a:lnSpc>
              <a:buNone/>
            </a:pPr>
            <a:r>
              <a:rPr lang="pt-BR" dirty="0"/>
              <a:t>E, por baixo da sua borda, ao redor, havia botões que o cingiam; por dez côvados cercavam aquele mar ao redor; duas ordens desses botões foram fundidas na sua fundição.</a:t>
            </a:r>
          </a:p>
        </p:txBody>
      </p:sp>
      <p:sp>
        <p:nvSpPr>
          <p:cNvPr id="12" name="Espaço Reservado para Conteúdo 2">
            <a:extLst>
              <a:ext uri="{FF2B5EF4-FFF2-40B4-BE49-F238E27FC236}">
                <a16:creationId xmlns:a16="http://schemas.microsoft.com/office/drawing/2014/main" id="{B3933017-237B-4AC1-B8A3-58A90D499812}"/>
              </a:ext>
            </a:extLst>
          </p:cNvPr>
          <p:cNvSpPr txBox="1">
            <a:spLocks/>
          </p:cNvSpPr>
          <p:nvPr/>
        </p:nvSpPr>
        <p:spPr>
          <a:xfrm>
            <a:off x="6096000" y="1507959"/>
            <a:ext cx="5257800" cy="3789598"/>
          </a:xfrm>
          <a:prstGeom prst="rect">
            <a:avLst/>
          </a:prstGeom>
        </p:spPr>
        <p:txBody>
          <a:bodyPr vert="horz" lIns="91440" tIns="45720" rIns="91440" bIns="45720" rtlCol="0">
            <a:noAutofit/>
          </a:bodyPr>
          <a:lstStyle>
            <a:lvl1pPr indent="0">
              <a:lnSpc>
                <a:spcPct val="120000"/>
              </a:lnSpc>
              <a:spcBef>
                <a:spcPts val="100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pt-BR" sz="2000" dirty="0"/>
              <a:t>E firmava-se sobre doze bois, três que olhavam para o norte, e três que olhavam para o ocidente, e três que olhavam para o sul, e três que olhavam para o oriente; e o mar estava em cima deles, e todas as suas partes posteriores para o lado de dentro.</a:t>
            </a:r>
          </a:p>
          <a:p>
            <a:pPr>
              <a:lnSpc>
                <a:spcPct val="100000"/>
              </a:lnSpc>
            </a:pPr>
            <a:r>
              <a:rPr lang="pt-BR" sz="2000" b="1" dirty="0"/>
              <a:t>E a grossura era de um palmo</a:t>
            </a:r>
            <a:r>
              <a:rPr lang="pt-BR" sz="2000" dirty="0"/>
              <a:t>, e a sua borda era como a de um copo, como de flor de lírios; ele levava dois mil batos.</a:t>
            </a:r>
          </a:p>
          <a:p>
            <a:pPr>
              <a:lnSpc>
                <a:spcPct val="100000"/>
              </a:lnSpc>
            </a:pPr>
            <a:r>
              <a:rPr lang="pt-BR" sz="2000" dirty="0"/>
              <a:t>1 Reis 7:23-26</a:t>
            </a:r>
          </a:p>
        </p:txBody>
      </p:sp>
      <p:sp>
        <p:nvSpPr>
          <p:cNvPr id="4" name="Seta: para Baixo 3">
            <a:extLst>
              <a:ext uri="{FF2B5EF4-FFF2-40B4-BE49-F238E27FC236}">
                <a16:creationId xmlns:a16="http://schemas.microsoft.com/office/drawing/2014/main" id="{9D4AF9F6-603A-4166-95B7-A5A89CDC476B}"/>
              </a:ext>
            </a:extLst>
          </p:cNvPr>
          <p:cNvSpPr/>
          <p:nvPr/>
        </p:nvSpPr>
        <p:spPr>
          <a:xfrm rot="14635963">
            <a:off x="5373703" y="3866321"/>
            <a:ext cx="659296" cy="695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ta: para Baixo 5">
            <a:extLst>
              <a:ext uri="{FF2B5EF4-FFF2-40B4-BE49-F238E27FC236}">
                <a16:creationId xmlns:a16="http://schemas.microsoft.com/office/drawing/2014/main" id="{E2E7A5DC-8B3C-4075-9F8D-0DC15F136094}"/>
              </a:ext>
            </a:extLst>
          </p:cNvPr>
          <p:cNvSpPr/>
          <p:nvPr/>
        </p:nvSpPr>
        <p:spPr>
          <a:xfrm rot="14635963">
            <a:off x="142688" y="2036673"/>
            <a:ext cx="659296" cy="695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629056"/>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3216</TotalTime>
  <Words>2423</Words>
  <Application>Microsoft Office PowerPoint</Application>
  <PresentationFormat>Widescreen</PresentationFormat>
  <Paragraphs>250</Paragraphs>
  <Slides>35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35</vt:i4>
      </vt:variant>
    </vt:vector>
  </HeadingPairs>
  <TitlesOfParts>
    <vt:vector size="40" baseType="lpstr">
      <vt:lpstr>Arial</vt:lpstr>
      <vt:lpstr>Arial Black</vt:lpstr>
      <vt:lpstr>Century Gothic</vt:lpstr>
      <vt:lpstr>Roboto</vt:lpstr>
      <vt:lpstr>Tema do Office</vt:lpstr>
      <vt:lpstr>Ciência e Bíblia</vt:lpstr>
      <vt:lpstr>Ciência e Bíblia</vt:lpstr>
      <vt:lpstr>Revisão: Convergência Ciência e Bíblia </vt:lpstr>
      <vt:lpstr>Revisão - Absolutos</vt:lpstr>
      <vt:lpstr>Dia do Pi - comemoração</vt:lpstr>
      <vt:lpstr>Identidade de Euler</vt:lpstr>
      <vt:lpstr>O número Pi na Bíblia</vt:lpstr>
      <vt:lpstr>O número Pi na Bíblia</vt:lpstr>
      <vt:lpstr>O número Pi na Bíblia</vt:lpstr>
      <vt:lpstr>O número Pi na Bíblia</vt:lpstr>
      <vt:lpstr>O número Pi na Bíblia</vt:lpstr>
      <vt:lpstr>O número Pi na Bíblia</vt:lpstr>
      <vt:lpstr>Quanto é um côvado e um palmo?</vt:lpstr>
      <vt:lpstr>O número Pi na Bíblia</vt:lpstr>
      <vt:lpstr>“Os números na Bíblia”</vt:lpstr>
      <vt:lpstr>‘Easter Egg’ de Deus na Bíblia</vt:lpstr>
      <vt:lpstr>‘Easter Egg’ de Deus na Bíblia</vt:lpstr>
      <vt:lpstr>‘Easter Egg’ de Deus na Bíblia</vt:lpstr>
      <vt:lpstr>‘Easter Egg’ de Deus na Bíblia</vt:lpstr>
      <vt:lpstr>Genesis 1</vt:lpstr>
      <vt:lpstr>Genesis 1</vt:lpstr>
      <vt:lpstr>Genesis 1</vt:lpstr>
      <vt:lpstr>Aprendendo a contar os dias</vt:lpstr>
      <vt:lpstr>Aprendendo a contar os dias</vt:lpstr>
      <vt:lpstr>Aprendendo a contar os dias</vt:lpstr>
      <vt:lpstr>Aprendendo a contar os dias</vt:lpstr>
      <vt:lpstr>Aprendendo a contar os dias</vt:lpstr>
      <vt:lpstr>Aprendendo a contar os dias</vt:lpstr>
      <vt:lpstr>Aprendendo a contar os dias</vt:lpstr>
      <vt:lpstr>Aprendendo a contar os dias</vt:lpstr>
      <vt:lpstr>Aprendendo a contar os dias</vt:lpstr>
      <vt:lpstr>Aprendendo a contar os dias</vt:lpstr>
      <vt:lpstr>Aprendendo a contar os dias</vt:lpstr>
      <vt:lpstr>Aprendendo a contar os dias</vt:lpstr>
      <vt:lpstr>Ciência e Bíblia</vt:lpstr>
    </vt:vector>
  </TitlesOfParts>
  <Company>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Ciência e Fé</dc:title>
  <dc:creator>David Pfannemuller Guimaraes</dc:creator>
  <cp:lastModifiedBy>David Guimaraes</cp:lastModifiedBy>
  <cp:revision>82</cp:revision>
  <dcterms:created xsi:type="dcterms:W3CDTF">2022-02-03T00:13:31Z</dcterms:created>
  <dcterms:modified xsi:type="dcterms:W3CDTF">2022-03-14T22:59:46Z</dcterms:modified>
</cp:coreProperties>
</file>