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270" r:id="rId4"/>
    <p:sldId id="272" r:id="rId5"/>
    <p:sldId id="305" r:id="rId6"/>
    <p:sldId id="362" r:id="rId7"/>
    <p:sldId id="363" r:id="rId8"/>
    <p:sldId id="364" r:id="rId9"/>
    <p:sldId id="365" r:id="rId10"/>
    <p:sldId id="366" r:id="rId11"/>
    <p:sldId id="3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31" autoAdjust="0"/>
    <p:restoredTop sz="95652" autoAdjust="0"/>
  </p:normalViewPr>
  <p:slideViewPr>
    <p:cSldViewPr snapToGrid="0">
      <p:cViewPr varScale="1">
        <p:scale>
          <a:sx n="71" d="100"/>
          <a:sy n="71" d="100"/>
        </p:scale>
        <p:origin x="78" y="318"/>
      </p:cViewPr>
      <p:guideLst/>
    </p:cSldViewPr>
  </p:slideViewPr>
  <p:outlineViewPr>
    <p:cViewPr>
      <p:scale>
        <a:sx n="33" d="100"/>
        <a:sy n="33" d="100"/>
      </p:scale>
      <p:origin x="0" y="-8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1175"/>
            <a:ext cx="9144000" cy="839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1666"/>
            <a:ext cx="9144000" cy="5032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/>
          <p:cNvGrpSpPr/>
          <p:nvPr userDrawn="1"/>
        </p:nvGrpSpPr>
        <p:grpSpPr>
          <a:xfrm>
            <a:off x="4391026" y="2706691"/>
            <a:ext cx="3409948" cy="1704975"/>
            <a:chOff x="3876678" y="2963863"/>
            <a:chExt cx="3409948" cy="1704975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678" y="2963863"/>
              <a:ext cx="1704975" cy="1704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653" y="2963865"/>
              <a:ext cx="1704973" cy="1704973"/>
            </a:xfrm>
            <a:prstGeom prst="rect">
              <a:avLst/>
            </a:prstGeom>
          </p:spPr>
        </p:pic>
      </p:grpSp>
      <p:sp>
        <p:nvSpPr>
          <p:cNvPr id="10" name="Retângulo 9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10325100" y="5429250"/>
            <a:ext cx="1657350" cy="946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0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6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579" y="1143000"/>
            <a:ext cx="8366545" cy="375285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4850" y="495300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>
                <a:latin typeface="Arial Black" panose="020B0A04020102020204" pitchFamily="34" charset="0"/>
              </a:rPr>
              <a:t>“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7580" y="4895850"/>
            <a:ext cx="8366545" cy="11938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2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1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5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6F40-74E1-4C10-B403-A6DACF1E7C9F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67" y="5582275"/>
            <a:ext cx="778321" cy="77832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795" y="5582276"/>
            <a:ext cx="778320" cy="778320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0385567" y="6409938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CIÊNCIA e BÍBLIA</a:t>
            </a: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0440" y="6434452"/>
            <a:ext cx="638324" cy="2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nvi/gn/7/2+" TargetMode="External"/><Relationship Id="rId2" Type="http://schemas.openxmlformats.org/officeDocument/2006/relationships/hyperlink" Target="https://www.bibliaonline.com.br/nvi/gn/6/19+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81912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Aula 6 – Dilúvio</a:t>
            </a:r>
          </a:p>
          <a:p>
            <a:r>
              <a:rPr lang="pt-BR" dirty="0"/>
              <a:t>Iniciaremos às 20h00, aproveite a música</a:t>
            </a:r>
          </a:p>
        </p:txBody>
      </p:sp>
    </p:spTree>
    <p:extLst>
      <p:ext uri="{BB962C8B-B14F-4D97-AF65-F5344CB8AC3E}">
        <p14:creationId xmlns:p14="http://schemas.microsoft.com/office/powerpoint/2010/main" val="49659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2DD2-3866-4CA8-B38B-9149148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Arca</a:t>
            </a:r>
            <a:r>
              <a:rPr lang="pt-BR" baseline="0" dirty="0"/>
              <a:t> de Noé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802FA3-4A3A-4B77-97A6-49C5DA33F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Cabem todos os animais na Arca?</a:t>
            </a:r>
          </a:p>
          <a:p>
            <a:pPr lvl="1"/>
            <a:r>
              <a:rPr lang="pt-BR" dirty="0"/>
              <a:t>Faça entrar na arca um casal de cada um dos seres vivos, macho e fêmea, para conservá-los vivos com você. </a:t>
            </a:r>
            <a:r>
              <a:rPr lang="pt-BR" dirty="0">
                <a:hlinkClick r:id="rId2"/>
              </a:rPr>
              <a:t>Gênesis 6:19</a:t>
            </a:r>
            <a:endParaRPr lang="pt-BR" dirty="0"/>
          </a:p>
          <a:p>
            <a:pPr lvl="1"/>
            <a:r>
              <a:rPr lang="pt-BR" dirty="0"/>
              <a:t>Leve com você sete casais de cada espécie de animal puro, macho e fêmea, e um casal de cada espécie de animal impuro, macho e fêmea, </a:t>
            </a:r>
            <a:r>
              <a:rPr lang="pt-BR" dirty="0">
                <a:hlinkClick r:id="rId3"/>
              </a:rPr>
              <a:t>Gênesis 7:2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4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2DD2-3866-4CA8-B38B-9149148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Dilúvio Global x Dilúvio Local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A0968E-D9BA-490C-B77D-6AD9AA1DD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082" y="1825625"/>
            <a:ext cx="5570483" cy="424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40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503234"/>
          </a:xfrm>
        </p:spPr>
        <p:txBody>
          <a:bodyPr/>
          <a:lstStyle/>
          <a:p>
            <a:r>
              <a:rPr lang="pt-BR" dirty="0"/>
              <a:t>Aula 6 – O Dilúvio</a:t>
            </a:r>
          </a:p>
        </p:txBody>
      </p:sp>
    </p:spTree>
    <p:extLst>
      <p:ext uri="{BB962C8B-B14F-4D97-AF65-F5344CB8AC3E}">
        <p14:creationId xmlns:p14="http://schemas.microsoft.com/office/powerpoint/2010/main" val="252388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</a:t>
            </a:r>
            <a:br>
              <a:rPr lang="pt-BR" dirty="0"/>
            </a:br>
            <a:r>
              <a:rPr lang="pt-BR" dirty="0"/>
              <a:t>Convergência Ciência e Bíblia 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3876172" y="1690688"/>
            <a:ext cx="4439655" cy="4276483"/>
            <a:chOff x="7055851" y="869325"/>
            <a:chExt cx="4439655" cy="427648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423" y="869325"/>
              <a:ext cx="905300" cy="905302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851" y="2165976"/>
              <a:ext cx="905422" cy="905422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648" y="2104668"/>
              <a:ext cx="885858" cy="885858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415" y="4240506"/>
              <a:ext cx="885858" cy="885858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5360" y="4240506"/>
              <a:ext cx="905300" cy="905302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615" y="3071398"/>
              <a:ext cx="1020386" cy="1020388"/>
            </a:xfrm>
            <a:prstGeom prst="rect">
              <a:avLst/>
            </a:prstGeom>
          </p:spPr>
        </p:pic>
        <p:cxnSp>
          <p:nvCxnSpPr>
            <p:cNvPr id="10" name="Conector de Seta Reta 9"/>
            <p:cNvCxnSpPr/>
            <p:nvPr/>
          </p:nvCxnSpPr>
          <p:spPr>
            <a:xfrm flipH="1">
              <a:off x="8124825" y="1849117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10019699" y="1849116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H="1">
              <a:off x="8144191" y="3923290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0039065" y="3923289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H="1" flipV="1">
              <a:off x="8171335" y="2886202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10066209" y="2886201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>
              <a:off x="8264132" y="4724400"/>
              <a:ext cx="1937143" cy="9525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1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- Absolutos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Deus é o Criador</a:t>
            </a:r>
          </a:p>
          <a:p>
            <a:pPr lvl="0"/>
            <a:r>
              <a:rPr lang="pt-BR" dirty="0"/>
              <a:t>Deus é intencional</a:t>
            </a:r>
          </a:p>
          <a:p>
            <a:pPr lvl="0"/>
            <a:r>
              <a:rPr lang="pt-BR" dirty="0"/>
              <a:t>Deus é pessoal</a:t>
            </a:r>
          </a:p>
          <a:p>
            <a:pPr lvl="0"/>
            <a:r>
              <a:rPr lang="pt-BR" dirty="0"/>
              <a:t>Deus é o autor da Bíblia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216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Dilúvio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B583-5EA4-4EFF-8C3C-794CB388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Gênesis capítulos 6 a 8</a:t>
            </a:r>
          </a:p>
          <a:p>
            <a:pPr marL="0" indent="0">
              <a:buNone/>
            </a:pPr>
            <a:r>
              <a:rPr lang="pt-BR" dirty="0"/>
              <a:t>1 Pedro 3:20</a:t>
            </a:r>
          </a:p>
          <a:p>
            <a:pPr marL="457200" lvl="1" indent="0">
              <a:buNone/>
            </a:pPr>
            <a:r>
              <a:rPr lang="pt-BR" dirty="0"/>
              <a:t>que há muito tempo </a:t>
            </a:r>
            <a:r>
              <a:rPr lang="pt-BR" dirty="0" err="1"/>
              <a:t>desobeceram</a:t>
            </a:r>
            <a:r>
              <a:rPr lang="pt-BR" dirty="0"/>
              <a:t>, quando Deus esperava pacientemente nos dias de Noé, enquanto a arca era construída. Nela apenas algumas pessoas, a saber, oito, foram salvas por meio da água,</a:t>
            </a:r>
          </a:p>
          <a:p>
            <a:pPr marL="0" indent="0">
              <a:buNone/>
            </a:pPr>
            <a:r>
              <a:rPr lang="pt-BR" dirty="0"/>
              <a:t>2 Pedro 2:4-5</a:t>
            </a:r>
          </a:p>
          <a:p>
            <a:pPr marL="457200" lvl="1" indent="0">
              <a:buNone/>
            </a:pPr>
            <a:r>
              <a:rPr lang="pt-BR" dirty="0"/>
              <a:t>Pois Deus não poupou os anjos que pecaram, mas os lançou no inferno, prendendo-os em abismos tenebrosos a fim de serem reservados para o juízo.</a:t>
            </a:r>
          </a:p>
          <a:p>
            <a:pPr marL="457200" lvl="1" indent="0">
              <a:buNone/>
            </a:pPr>
            <a:r>
              <a:rPr lang="pt-BR" dirty="0"/>
              <a:t>Ele não poupou o mundo antigo quando trouxe o dilúvio sobre aquele povo ímpio, mas preservou Noé, pregador da justiça, e mais sete pessoas.</a:t>
            </a:r>
          </a:p>
        </p:txBody>
      </p:sp>
    </p:spTree>
    <p:extLst>
      <p:ext uri="{BB962C8B-B14F-4D97-AF65-F5344CB8AC3E}">
        <p14:creationId xmlns:p14="http://schemas.microsoft.com/office/powerpoint/2010/main" val="219426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Dilúvio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B583-5EA4-4EFF-8C3C-794CB388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Alegórico?</a:t>
            </a:r>
          </a:p>
          <a:p>
            <a:pPr marL="457200" lvl="1" indent="0">
              <a:buNone/>
            </a:pPr>
            <a:r>
              <a:rPr lang="pt-BR" dirty="0"/>
              <a:t>Citado por Pedro</a:t>
            </a:r>
          </a:p>
          <a:p>
            <a:pPr marL="457200" lvl="1" indent="0">
              <a:buNone/>
            </a:pPr>
            <a:r>
              <a:rPr lang="pt-BR" dirty="0"/>
              <a:t>Presente em várias culturas:</a:t>
            </a:r>
          </a:p>
          <a:p>
            <a:pPr marL="914400" lvl="2" indent="0">
              <a:buNone/>
            </a:pPr>
            <a:r>
              <a:rPr lang="pt-BR" dirty="0"/>
              <a:t>Bíblia, Islamismo, Mitologia grega, Mitologia Hindu, Sumérios, Babilônios, Chineses, Indonésia, Mitologia alemã, Mitologia irlandesa, Astecas, Incas, Maias, </a:t>
            </a:r>
            <a:r>
              <a:rPr lang="pt-BR" dirty="0" err="1"/>
              <a:t>Hopi</a:t>
            </a:r>
            <a:r>
              <a:rPr lang="pt-BR" dirty="0"/>
              <a:t>, </a:t>
            </a:r>
            <a:r>
              <a:rPr lang="pt-BR" dirty="0" err="1"/>
              <a:t>Caddo</a:t>
            </a:r>
            <a:r>
              <a:rPr lang="pt-BR" dirty="0"/>
              <a:t>, </a:t>
            </a:r>
            <a:r>
              <a:rPr lang="pt-BR" dirty="0" err="1"/>
              <a:t>Mi'kmaq</a:t>
            </a:r>
            <a:r>
              <a:rPr lang="pt-BR" dirty="0"/>
              <a:t>, Polinésia (várias ilhas)</a:t>
            </a:r>
          </a:p>
          <a:p>
            <a:pPr marL="914400" lvl="2" indent="0">
              <a:buNone/>
            </a:pPr>
            <a:r>
              <a:rPr lang="pt-BR" dirty="0"/>
              <a:t>Todas as histórias são muito parecidas, com uma grande enchente destruindo a todos enquanto poucas pessoas são salvas em um barco, junto com animais.</a:t>
            </a:r>
          </a:p>
        </p:txBody>
      </p:sp>
    </p:spTree>
    <p:extLst>
      <p:ext uri="{BB962C8B-B14F-4D97-AF65-F5344CB8AC3E}">
        <p14:creationId xmlns:p14="http://schemas.microsoft.com/office/powerpoint/2010/main" val="370330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40CCB-B8AB-4C48-A72F-353B1774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Arca de Noé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7F4AAA-4078-449F-99A9-B64442746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 acordo com o texto bíblico (Gênesis 6:15) a arca tinha</a:t>
            </a:r>
          </a:p>
          <a:p>
            <a:pPr lvl="1"/>
            <a:r>
              <a:rPr lang="pt-BR" dirty="0"/>
              <a:t>300 côvados de comprimento,</a:t>
            </a:r>
          </a:p>
          <a:p>
            <a:pPr lvl="1"/>
            <a:r>
              <a:rPr lang="pt-BR" dirty="0"/>
              <a:t>50 côvados de largura e </a:t>
            </a:r>
          </a:p>
          <a:p>
            <a:pPr lvl="1"/>
            <a:r>
              <a:rPr lang="pt-BR" dirty="0"/>
              <a:t>30 côvados de altura, </a:t>
            </a:r>
          </a:p>
          <a:p>
            <a:pPr lvl="1"/>
            <a:r>
              <a:rPr lang="pt-BR" dirty="0"/>
              <a:t>o que dá 135m x 22,5m x 13,5m (C-L-A).</a:t>
            </a:r>
          </a:p>
        </p:txBody>
      </p:sp>
    </p:spTree>
    <p:extLst>
      <p:ext uri="{BB962C8B-B14F-4D97-AF65-F5344CB8AC3E}">
        <p14:creationId xmlns:p14="http://schemas.microsoft.com/office/powerpoint/2010/main" val="416343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7388C-8ADC-463B-8769-CAFD745A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arca de Noé</a:t>
            </a:r>
            <a:endParaRPr lang="en-US" dirty="0"/>
          </a:p>
        </p:txBody>
      </p:sp>
      <p:pic>
        <p:nvPicPr>
          <p:cNvPr id="4" name="Picture 2" descr="What infrastructure of today can you compare the size of Noah's ark to? -  Quora">
            <a:extLst>
              <a:ext uri="{FF2B5EF4-FFF2-40B4-BE49-F238E27FC236}">
                <a16:creationId xmlns:a16="http://schemas.microsoft.com/office/drawing/2014/main" id="{D41D7119-7158-4486-8C38-37A8997C7D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055019"/>
            <a:ext cx="95250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6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47AAD-9D30-46C3-92EC-B9E73DF24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arca era do tamanho de um transatlântico atual, com três andares (</a:t>
            </a:r>
            <a:r>
              <a:rPr lang="pt-BR" dirty="0" err="1"/>
              <a:t>Gn</a:t>
            </a:r>
            <a:r>
              <a:rPr lang="pt-BR" dirty="0"/>
              <a:t> 6:13). Teria o equivalente em volume a 569 containers. Testes modernos indicam que o seu formato é perfeito. Suporta ondas de até 70m de altura, e pode inclinar até 90 graus e retornar ao normal.</a:t>
            </a:r>
          </a:p>
          <a:p>
            <a:r>
              <a:rPr lang="pt-BR" dirty="0"/>
              <a:t>É mais estável do que os grandes navios atuais. A maioria dos grandes barcos atuais mantém a relação de medidas da arca, apenas com algumas alterações para permitir que possam se mover rapidamente.</a:t>
            </a:r>
          </a:p>
        </p:txBody>
      </p:sp>
    </p:spTree>
    <p:extLst>
      <p:ext uri="{BB962C8B-B14F-4D97-AF65-F5344CB8AC3E}">
        <p14:creationId xmlns:p14="http://schemas.microsoft.com/office/powerpoint/2010/main" val="3675255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446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Century Gothic</vt:lpstr>
      <vt:lpstr>Tema do Office</vt:lpstr>
      <vt:lpstr>Ciência e Bíblia</vt:lpstr>
      <vt:lpstr>Ciência e Bíblia</vt:lpstr>
      <vt:lpstr>Revisão: Convergência Ciência e Bíblia </vt:lpstr>
      <vt:lpstr>Revisão - Absolutos</vt:lpstr>
      <vt:lpstr>O Dilúvio</vt:lpstr>
      <vt:lpstr>O Dilúvio</vt:lpstr>
      <vt:lpstr>A Arca de Noé</vt:lpstr>
      <vt:lpstr>A arca de Noé</vt:lpstr>
      <vt:lpstr>Apresentação do PowerPoint</vt:lpstr>
      <vt:lpstr>A Arca de Noé</vt:lpstr>
      <vt:lpstr>Dilúvio Global x Dilúvio Local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creator>David Pfannemuller Guimaraes</dc:creator>
  <cp:lastModifiedBy>David Guimaraes</cp:lastModifiedBy>
  <cp:revision>91</cp:revision>
  <dcterms:created xsi:type="dcterms:W3CDTF">2022-02-03T00:13:31Z</dcterms:created>
  <dcterms:modified xsi:type="dcterms:W3CDTF">2022-03-22T00:30:11Z</dcterms:modified>
</cp:coreProperties>
</file>