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0" r:id="rId3"/>
    <p:sldId id="270" r:id="rId4"/>
    <p:sldId id="272" r:id="rId5"/>
    <p:sldId id="302" r:id="rId6"/>
    <p:sldId id="305" r:id="rId7"/>
    <p:sldId id="369" r:id="rId8"/>
    <p:sldId id="370" r:id="rId9"/>
    <p:sldId id="368" r:id="rId10"/>
    <p:sldId id="371" r:id="rId11"/>
    <p:sldId id="372" r:id="rId12"/>
    <p:sldId id="373" r:id="rId13"/>
    <p:sldId id="374" r:id="rId14"/>
    <p:sldId id="375" r:id="rId15"/>
    <p:sldId id="376" r:id="rId16"/>
    <p:sldId id="377" r:id="rId17"/>
    <p:sldId id="378" r:id="rId18"/>
    <p:sldId id="387" r:id="rId19"/>
    <p:sldId id="381" r:id="rId20"/>
    <p:sldId id="382" r:id="rId21"/>
    <p:sldId id="392" r:id="rId22"/>
    <p:sldId id="384" r:id="rId23"/>
    <p:sldId id="385" r:id="rId24"/>
    <p:sldId id="386" r:id="rId25"/>
    <p:sldId id="389" r:id="rId26"/>
    <p:sldId id="390" r:id="rId27"/>
    <p:sldId id="388" r:id="rId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6" autoAdjust="0"/>
    <p:restoredTop sz="95238" autoAdjust="0"/>
  </p:normalViewPr>
  <p:slideViewPr>
    <p:cSldViewPr snapToGrid="0">
      <p:cViewPr varScale="1">
        <p:scale>
          <a:sx n="71" d="100"/>
          <a:sy n="71" d="100"/>
        </p:scale>
        <p:origin x="84" y="342"/>
      </p:cViewPr>
      <p:guideLst/>
    </p:cSldViewPr>
  </p:slideViewPr>
  <p:outlineViewPr>
    <p:cViewPr>
      <p:scale>
        <a:sx n="33" d="100"/>
        <a:sy n="33" d="100"/>
      </p:scale>
      <p:origin x="0" y="-15894"/>
    </p:cViewPr>
  </p:outlineViewPr>
  <p:notesTextViewPr>
    <p:cViewPr>
      <p:scale>
        <a:sx n="3" d="2"/>
        <a:sy n="3" d="2"/>
      </p:scale>
      <p:origin x="0" y="0"/>
    </p:cViewPr>
  </p:notesTextViewPr>
  <p:sorterViewPr>
    <p:cViewPr varScale="1">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781175"/>
            <a:ext cx="9144000" cy="839788"/>
          </a:xfrm>
        </p:spPr>
        <p:txBody>
          <a:bodyPr anchor="b"/>
          <a:lstStyle>
            <a:lvl1pPr algn="ctr">
              <a:defRPr sz="6000"/>
            </a:lvl1pPr>
          </a:lstStyle>
          <a:p>
            <a:r>
              <a:rPr lang="pt-BR" dirty="0"/>
              <a:t>Clique para editar o título mestre</a:t>
            </a:r>
          </a:p>
        </p:txBody>
      </p:sp>
      <p:sp>
        <p:nvSpPr>
          <p:cNvPr id="3" name="Subtítulo 2"/>
          <p:cNvSpPr>
            <a:spLocks noGrp="1"/>
          </p:cNvSpPr>
          <p:nvPr>
            <p:ph type="subTitle" idx="1"/>
          </p:nvPr>
        </p:nvSpPr>
        <p:spPr>
          <a:xfrm>
            <a:off x="1524000" y="4411666"/>
            <a:ext cx="9144000" cy="50323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A8EB80-F435-4610-B23D-83781A35AC51}" type="slidenum">
              <a:rPr lang="pt-BR" smtClean="0"/>
              <a:t>‹nº›</a:t>
            </a:fld>
            <a:endParaRPr lang="pt-BR"/>
          </a:p>
        </p:txBody>
      </p:sp>
      <p:grpSp>
        <p:nvGrpSpPr>
          <p:cNvPr id="9" name="Agrupar 8"/>
          <p:cNvGrpSpPr/>
          <p:nvPr userDrawn="1"/>
        </p:nvGrpSpPr>
        <p:grpSpPr>
          <a:xfrm>
            <a:off x="4391026" y="2706691"/>
            <a:ext cx="3409948" cy="1704975"/>
            <a:chOff x="3876678" y="2963863"/>
            <a:chExt cx="3409948" cy="1704975"/>
          </a:xfrm>
        </p:grpSpPr>
        <p:pic>
          <p:nvPicPr>
            <p:cNvPr id="7" name="Image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76678" y="2963863"/>
              <a:ext cx="1704975" cy="1704975"/>
            </a:xfrm>
            <a:prstGeom prst="rect">
              <a:avLst/>
            </a:prstGeom>
          </p:spPr>
        </p:pic>
        <p:pic>
          <p:nvPicPr>
            <p:cNvPr id="8" name="Image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81653" y="2963865"/>
              <a:ext cx="1704973" cy="1704973"/>
            </a:xfrm>
            <a:prstGeom prst="rect">
              <a:avLst/>
            </a:prstGeom>
          </p:spPr>
        </p:pic>
      </p:grpSp>
      <p:sp>
        <p:nvSpPr>
          <p:cNvPr id="10" name="Retângulo 9"/>
          <p:cNvSpPr/>
          <p:nvPr userDrawn="1"/>
        </p:nvSpPr>
        <p:spPr>
          <a:xfrm>
            <a:off x="0" y="6400800"/>
            <a:ext cx="12192000" cy="282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userDrawn="1"/>
        </p:nvSpPr>
        <p:spPr>
          <a:xfrm>
            <a:off x="10325100" y="5429250"/>
            <a:ext cx="1657350" cy="946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7300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27806F40-74E1-4C10-B403-A6DACF1E7C9F}" type="datetimeFigureOut">
              <a:rPr lang="pt-BR" smtClean="0"/>
              <a:t>28/03/2022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95164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1606096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365626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777579" y="1143000"/>
            <a:ext cx="8366545" cy="3752850"/>
          </a:xfrm>
        </p:spPr>
        <p:txBody>
          <a:bodyPr/>
          <a:lstStyle>
            <a:lvl1pPr>
              <a:defRPr/>
            </a:lvl1pPr>
          </a:lstStyle>
          <a:p>
            <a:r>
              <a:rPr lang="pt-BR" dirty="0"/>
              <a:t>Clique para editar o título mestre</a:t>
            </a:r>
          </a:p>
        </p:txBody>
      </p:sp>
      <p:sp>
        <p:nvSpPr>
          <p:cNvPr id="4" name="Espaço Reservado para Data 3"/>
          <p:cNvSpPr>
            <a:spLocks noGrp="1"/>
          </p:cNvSpPr>
          <p:nvPr>
            <p:ph type="dt" sz="half" idx="10"/>
          </p:nvPr>
        </p:nvSpPr>
        <p:spPr/>
        <p:txBody>
          <a:body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A8EB80-F435-4610-B23D-83781A35AC51}" type="slidenum">
              <a:rPr lang="pt-BR" smtClean="0"/>
              <a:t>‹nº›</a:t>
            </a:fld>
            <a:endParaRPr lang="pt-BR"/>
          </a:p>
        </p:txBody>
      </p:sp>
      <p:sp>
        <p:nvSpPr>
          <p:cNvPr id="7" name="CaixaDeTexto 6"/>
          <p:cNvSpPr txBox="1"/>
          <p:nvPr userDrawn="1"/>
        </p:nvSpPr>
        <p:spPr>
          <a:xfrm>
            <a:off x="704850" y="495300"/>
            <a:ext cx="1072730" cy="2215991"/>
          </a:xfrm>
          <a:prstGeom prst="rect">
            <a:avLst/>
          </a:prstGeom>
          <a:noFill/>
        </p:spPr>
        <p:txBody>
          <a:bodyPr wrap="none" rtlCol="0">
            <a:spAutoFit/>
          </a:bodyPr>
          <a:lstStyle/>
          <a:p>
            <a:r>
              <a:rPr lang="pt-BR" sz="13800" dirty="0">
                <a:latin typeface="Arial Black" panose="020B0A04020102020204" pitchFamily="34" charset="0"/>
              </a:rPr>
              <a:t>“</a:t>
            </a:r>
          </a:p>
        </p:txBody>
      </p:sp>
      <p:sp>
        <p:nvSpPr>
          <p:cNvPr id="8" name="Espaço Reservado para Texto 2"/>
          <p:cNvSpPr>
            <a:spLocks noGrp="1"/>
          </p:cNvSpPr>
          <p:nvPr>
            <p:ph type="body" idx="1"/>
          </p:nvPr>
        </p:nvSpPr>
        <p:spPr>
          <a:xfrm>
            <a:off x="1777580" y="4895850"/>
            <a:ext cx="8366545" cy="1193800"/>
          </a:xfrm>
        </p:spPr>
        <p:txBody>
          <a:bodyPr/>
          <a:lstStyle>
            <a:lvl1pPr marL="0" indent="0">
              <a:lnSpc>
                <a:spcPct val="100000"/>
              </a:lnSpc>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dirty="0"/>
              <a:t>Editar estilos de texto Mestre</a:t>
            </a:r>
          </a:p>
        </p:txBody>
      </p:sp>
    </p:spTree>
    <p:extLst>
      <p:ext uri="{BB962C8B-B14F-4D97-AF65-F5344CB8AC3E}">
        <p14:creationId xmlns:p14="http://schemas.microsoft.com/office/powerpoint/2010/main" val="381221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251541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dirty="0"/>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dirty="0"/>
              <a:t>Editar estilos de texto Mestre</a:t>
            </a:r>
          </a:p>
        </p:txBody>
      </p:sp>
      <p:sp>
        <p:nvSpPr>
          <p:cNvPr id="4" name="Espaço Reservado para Data 3"/>
          <p:cNvSpPr>
            <a:spLocks noGrp="1"/>
          </p:cNvSpPr>
          <p:nvPr>
            <p:ph type="dt" sz="half" idx="10"/>
          </p:nvPr>
        </p:nvSpPr>
        <p:spPr/>
        <p:txBody>
          <a:body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217735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7806F40-74E1-4C10-B403-A6DACF1E7C9F}" type="datetimeFigureOut">
              <a:rPr lang="pt-BR" smtClean="0"/>
              <a:t>28/03/2022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408270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7806F40-74E1-4C10-B403-A6DACF1E7C9F}" type="datetimeFigureOut">
              <a:rPr lang="pt-BR" smtClean="0"/>
              <a:t>28/03/2022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12118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7806F40-74E1-4C10-B403-A6DACF1E7C9F}" type="datetimeFigureOut">
              <a:rPr lang="pt-BR" smtClean="0"/>
              <a:t>28/03/2022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147167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7806F40-74E1-4C10-B403-A6DACF1E7C9F}" type="datetimeFigureOut">
              <a:rPr lang="pt-BR" smtClean="0"/>
              <a:t>28/03/2022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330345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27806F40-74E1-4C10-B403-A6DACF1E7C9F}" type="datetimeFigureOut">
              <a:rPr lang="pt-BR" smtClean="0"/>
              <a:t>28/03/2022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FA8EB80-F435-4610-B23D-83781A35AC51}" type="slidenum">
              <a:rPr lang="pt-BR" smtClean="0"/>
              <a:t>‹nº›</a:t>
            </a:fld>
            <a:endParaRPr lang="pt-BR"/>
          </a:p>
        </p:txBody>
      </p:sp>
    </p:spTree>
    <p:extLst>
      <p:ext uri="{BB962C8B-B14F-4D97-AF65-F5344CB8AC3E}">
        <p14:creationId xmlns:p14="http://schemas.microsoft.com/office/powerpoint/2010/main" val="100448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tângulo 12"/>
          <p:cNvSpPr/>
          <p:nvPr userDrawn="1"/>
        </p:nvSpPr>
        <p:spPr>
          <a:xfrm>
            <a:off x="0" y="6400800"/>
            <a:ext cx="12192000" cy="282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06F40-74E1-4C10-B403-A6DACF1E7C9F}" type="datetimeFigureOut">
              <a:rPr lang="pt-BR" smtClean="0"/>
              <a:t>28/03/2022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8EB80-F435-4610-B23D-83781A35AC51}" type="slidenum">
              <a:rPr lang="pt-BR" smtClean="0"/>
              <a:t>‹nº›</a:t>
            </a:fld>
            <a:endParaRPr lang="pt-BR"/>
          </a:p>
        </p:txBody>
      </p:sp>
      <p:pic>
        <p:nvPicPr>
          <p:cNvPr id="7" name="Imagem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385567" y="5582275"/>
            <a:ext cx="778321" cy="778321"/>
          </a:xfrm>
          <a:prstGeom prst="rect">
            <a:avLst/>
          </a:prstGeom>
        </p:spPr>
      </p:pic>
      <p:pic>
        <p:nvPicPr>
          <p:cNvPr id="9" name="Imagem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39795" y="5582276"/>
            <a:ext cx="778320" cy="778320"/>
          </a:xfrm>
          <a:prstGeom prst="rect">
            <a:avLst/>
          </a:prstGeom>
        </p:spPr>
      </p:pic>
      <p:sp>
        <p:nvSpPr>
          <p:cNvPr id="10" name="CaixaDeTexto 9"/>
          <p:cNvSpPr txBox="1"/>
          <p:nvPr userDrawn="1"/>
        </p:nvSpPr>
        <p:spPr>
          <a:xfrm>
            <a:off x="10385567" y="6409938"/>
            <a:ext cx="1431802" cy="276999"/>
          </a:xfrm>
          <a:prstGeom prst="rect">
            <a:avLst/>
          </a:prstGeom>
          <a:noFill/>
        </p:spPr>
        <p:txBody>
          <a:bodyPr wrap="none" rtlCol="0">
            <a:spAutoFit/>
          </a:bodyPr>
          <a:lstStyle/>
          <a:p>
            <a:r>
              <a:rPr lang="pt-BR" sz="1200" dirty="0">
                <a:solidFill>
                  <a:schemeClr val="bg1"/>
                </a:solidFill>
              </a:rPr>
              <a:t>CIÊNCIA e BÍBLIA</a:t>
            </a:r>
          </a:p>
        </p:txBody>
      </p:sp>
      <p:pic>
        <p:nvPicPr>
          <p:cNvPr id="16" name="Imagem 15"/>
          <p:cNvPicPr>
            <a:picLocks noChangeAspect="1"/>
          </p:cNvPicPr>
          <p:nvPr userDrawn="1"/>
        </p:nvPicPr>
        <p:blipFill>
          <a:blip r:embed="rId16"/>
          <a:stretch>
            <a:fillRect/>
          </a:stretch>
        </p:blipFill>
        <p:spPr>
          <a:xfrm>
            <a:off x="220440" y="6434452"/>
            <a:ext cx="638324" cy="227972"/>
          </a:xfrm>
          <a:prstGeom prst="rect">
            <a:avLst/>
          </a:prstGeom>
        </p:spPr>
      </p:pic>
    </p:spTree>
    <p:extLst>
      <p:ext uri="{BB962C8B-B14F-4D97-AF65-F5344CB8AC3E}">
        <p14:creationId xmlns:p14="http://schemas.microsoft.com/office/powerpoint/2010/main" val="3967811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Ciência e Bíblia</a:t>
            </a:r>
          </a:p>
        </p:txBody>
      </p:sp>
      <p:sp>
        <p:nvSpPr>
          <p:cNvPr id="3" name="Subtítulo 2"/>
          <p:cNvSpPr>
            <a:spLocks noGrp="1"/>
          </p:cNvSpPr>
          <p:nvPr>
            <p:ph type="subTitle" idx="1"/>
          </p:nvPr>
        </p:nvSpPr>
        <p:spPr>
          <a:xfrm>
            <a:off x="1524000" y="4945066"/>
            <a:ext cx="9144000" cy="819126"/>
          </a:xfrm>
        </p:spPr>
        <p:txBody>
          <a:bodyPr>
            <a:normAutofit fontScale="92500" lnSpcReduction="10000"/>
          </a:bodyPr>
          <a:lstStyle/>
          <a:p>
            <a:r>
              <a:rPr lang="pt-BR" dirty="0"/>
              <a:t>Aula 7 – Evolução Teísta</a:t>
            </a:r>
          </a:p>
          <a:p>
            <a:r>
              <a:rPr lang="pt-BR" dirty="0"/>
              <a:t>Iniciaremos às 20h00, aproveite a música</a:t>
            </a:r>
          </a:p>
        </p:txBody>
      </p:sp>
    </p:spTree>
    <p:extLst>
      <p:ext uri="{BB962C8B-B14F-4D97-AF65-F5344CB8AC3E}">
        <p14:creationId xmlns:p14="http://schemas.microsoft.com/office/powerpoint/2010/main" val="49659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C84B4-04C6-4149-8220-4DEBAD305A68}"/>
              </a:ext>
            </a:extLst>
          </p:cNvPr>
          <p:cNvSpPr>
            <a:spLocks noGrp="1"/>
          </p:cNvSpPr>
          <p:nvPr>
            <p:ph type="title"/>
          </p:nvPr>
        </p:nvSpPr>
        <p:spPr/>
        <p:txBody>
          <a:bodyPr/>
          <a:lstStyle/>
          <a:p>
            <a:r>
              <a:rPr lang="pt-BR" dirty="0"/>
              <a:t>Sobre a Evolução</a:t>
            </a:r>
            <a:endParaRPr lang="en-US" dirty="0"/>
          </a:p>
        </p:txBody>
      </p:sp>
      <p:sp>
        <p:nvSpPr>
          <p:cNvPr id="3" name="Espaço Reservado para Conteúdo 2">
            <a:extLst>
              <a:ext uri="{FF2B5EF4-FFF2-40B4-BE49-F238E27FC236}">
                <a16:creationId xmlns:a16="http://schemas.microsoft.com/office/drawing/2014/main" id="{E76D28F1-7306-4CFA-9490-C85286C272DF}"/>
              </a:ext>
            </a:extLst>
          </p:cNvPr>
          <p:cNvSpPr>
            <a:spLocks noGrp="1"/>
          </p:cNvSpPr>
          <p:nvPr>
            <p:ph idx="1"/>
          </p:nvPr>
        </p:nvSpPr>
        <p:spPr/>
        <p:txBody>
          <a:bodyPr>
            <a:normAutofit/>
          </a:bodyPr>
          <a:lstStyle/>
          <a:p>
            <a:pPr marL="228600" indent="-228600"/>
            <a:r>
              <a:rPr lang="pt-BR" dirty="0"/>
              <a:t>Evolução Cósmica, origem do Universo</a:t>
            </a:r>
          </a:p>
          <a:p>
            <a:pPr marL="228600" indent="-228600"/>
            <a:r>
              <a:rPr lang="pt-BR" dirty="0"/>
              <a:t>Evolução Química, origem da vida</a:t>
            </a:r>
          </a:p>
          <a:p>
            <a:pPr marL="228600" indent="-228600"/>
            <a:r>
              <a:rPr lang="pt-BR" dirty="0"/>
              <a:t>Evolução Biológica, origem de novas formas de vida</a:t>
            </a:r>
          </a:p>
          <a:p>
            <a:pPr marL="228600" indent="-228600"/>
            <a:r>
              <a:rPr lang="pt-BR" dirty="0"/>
              <a:t>Seleção Natural</a:t>
            </a:r>
          </a:p>
          <a:p>
            <a:pPr marL="228600" indent="-228600"/>
            <a:r>
              <a:rPr lang="pt-BR" dirty="0"/>
              <a:t>Mutação Genética</a:t>
            </a:r>
          </a:p>
        </p:txBody>
      </p:sp>
    </p:spTree>
    <p:extLst>
      <p:ext uri="{BB962C8B-B14F-4D97-AF65-F5344CB8AC3E}">
        <p14:creationId xmlns:p14="http://schemas.microsoft.com/office/powerpoint/2010/main" val="260058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8E496-2098-49FB-A9C3-18C1C28E5BC5}"/>
              </a:ext>
            </a:extLst>
          </p:cNvPr>
          <p:cNvSpPr>
            <a:spLocks noGrp="1"/>
          </p:cNvSpPr>
          <p:nvPr>
            <p:ph type="title"/>
          </p:nvPr>
        </p:nvSpPr>
        <p:spPr/>
        <p:txBody>
          <a:bodyPr/>
          <a:lstStyle/>
          <a:p>
            <a:r>
              <a:rPr lang="pt-BR" dirty="0"/>
              <a:t>Sobre a Evolução</a:t>
            </a:r>
            <a:endParaRPr lang="en-US" dirty="0"/>
          </a:p>
        </p:txBody>
      </p:sp>
      <p:sp>
        <p:nvSpPr>
          <p:cNvPr id="3" name="Espaço Reservado para Conteúdo 2">
            <a:extLst>
              <a:ext uri="{FF2B5EF4-FFF2-40B4-BE49-F238E27FC236}">
                <a16:creationId xmlns:a16="http://schemas.microsoft.com/office/drawing/2014/main" id="{0185C50C-0AFD-45EB-B821-581A7EFB1CBC}"/>
              </a:ext>
            </a:extLst>
          </p:cNvPr>
          <p:cNvSpPr>
            <a:spLocks noGrp="1"/>
          </p:cNvSpPr>
          <p:nvPr>
            <p:ph idx="1"/>
          </p:nvPr>
        </p:nvSpPr>
        <p:spPr/>
        <p:txBody>
          <a:bodyPr>
            <a:normAutofit/>
          </a:bodyPr>
          <a:lstStyle/>
          <a:p>
            <a:pPr marL="0" lvl="0" indent="0">
              <a:buNone/>
            </a:pPr>
            <a:r>
              <a:rPr lang="pt-BR" dirty="0"/>
              <a:t>Micro Evolução e Macro Evolução</a:t>
            </a:r>
          </a:p>
          <a:p>
            <a:pPr marL="457200" lvl="1" indent="0">
              <a:buNone/>
            </a:pPr>
            <a:r>
              <a:rPr lang="pt-BR" dirty="0"/>
              <a:t>A microevolução é a ocorrência de mudanças de pequena escala na frequência genética de um população, ao longo de um número reduzido de gerações. Estas alterações ocorrem ao nível ou abaixo do nível taxonômico da espécie. Pode ocorrer devido a diversos fatores: seleção natural, deriva genética. Porque a microevolução pode ser observada diretamente, os criacionistas concordam que esta ocorre, apesar de tenderem a fazer uma distinção entre microevolução, </a:t>
            </a:r>
            <a:r>
              <a:rPr lang="pt-BR" dirty="0" err="1"/>
              <a:t>macroevolução</a:t>
            </a:r>
            <a:r>
              <a:rPr lang="pt-BR" dirty="0"/>
              <a:t> e especialização.</a:t>
            </a:r>
          </a:p>
          <a:p>
            <a:pPr marL="0" indent="0">
              <a:buNone/>
            </a:pPr>
            <a:r>
              <a:rPr lang="pt-BR" dirty="0"/>
              <a:t>Adaptação x Evolução</a:t>
            </a:r>
          </a:p>
        </p:txBody>
      </p:sp>
    </p:spTree>
    <p:extLst>
      <p:ext uri="{BB962C8B-B14F-4D97-AF65-F5344CB8AC3E}">
        <p14:creationId xmlns:p14="http://schemas.microsoft.com/office/powerpoint/2010/main" val="378954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1F86BC-96E1-4721-AD50-0FF5B0E3B516}"/>
              </a:ext>
            </a:extLst>
          </p:cNvPr>
          <p:cNvSpPr>
            <a:spLocks noGrp="1"/>
          </p:cNvSpPr>
          <p:nvPr>
            <p:ph type="title"/>
          </p:nvPr>
        </p:nvSpPr>
        <p:spPr/>
        <p:txBody>
          <a:bodyPr/>
          <a:lstStyle/>
          <a:p>
            <a:r>
              <a:rPr lang="pt-BR" dirty="0"/>
              <a:t>Críticas</a:t>
            </a:r>
            <a:r>
              <a:rPr lang="pt-BR" baseline="0" dirty="0"/>
              <a:t> à Evolução</a:t>
            </a:r>
            <a:endParaRPr lang="en-US" dirty="0"/>
          </a:p>
        </p:txBody>
      </p:sp>
      <p:sp>
        <p:nvSpPr>
          <p:cNvPr id="3" name="Espaço Reservado para Conteúdo 2">
            <a:extLst>
              <a:ext uri="{FF2B5EF4-FFF2-40B4-BE49-F238E27FC236}">
                <a16:creationId xmlns:a16="http://schemas.microsoft.com/office/drawing/2014/main" id="{ADCD464D-E3D1-4A69-9C02-72479F96152B}"/>
              </a:ext>
            </a:extLst>
          </p:cNvPr>
          <p:cNvSpPr>
            <a:spLocks noGrp="1"/>
          </p:cNvSpPr>
          <p:nvPr>
            <p:ph idx="1"/>
          </p:nvPr>
        </p:nvSpPr>
        <p:spPr/>
        <p:txBody>
          <a:bodyPr>
            <a:normAutofit/>
          </a:bodyPr>
          <a:lstStyle/>
          <a:p>
            <a:pPr marL="228600" indent="-228600"/>
            <a:r>
              <a:rPr lang="pt-BR" dirty="0"/>
              <a:t>é uma </a:t>
            </a:r>
            <a:r>
              <a:rPr lang="pt-BR" b="1" dirty="0"/>
              <a:t>ciência especulativa</a:t>
            </a:r>
            <a:r>
              <a:rPr lang="pt-BR" dirty="0"/>
              <a:t>, porque não há como provar que isso realmente aconteceu - ou seja, não é uma ciência operacional</a:t>
            </a:r>
          </a:p>
          <a:p>
            <a:pPr marL="228600" indent="-228600"/>
            <a:r>
              <a:rPr lang="pt-BR" dirty="0"/>
              <a:t>a </a:t>
            </a:r>
            <a:r>
              <a:rPr lang="pt-BR" b="1" dirty="0" err="1"/>
              <a:t>micro-evolução</a:t>
            </a:r>
            <a:r>
              <a:rPr lang="pt-BR" dirty="0"/>
              <a:t>, sim, pode ser observada na natureza, mas não a </a:t>
            </a:r>
            <a:r>
              <a:rPr lang="pt-BR" dirty="0" err="1"/>
              <a:t>macro-evolução</a:t>
            </a:r>
            <a:endParaRPr lang="pt-BR" dirty="0"/>
          </a:p>
          <a:p>
            <a:pPr marL="228600" indent="-228600"/>
            <a:r>
              <a:rPr lang="pt-BR" b="1" dirty="0"/>
              <a:t>registro fóssil </a:t>
            </a:r>
            <a:r>
              <a:rPr lang="pt-BR" dirty="0"/>
              <a:t>– é o maior, talvez único, argumento a favor da evolução, e também contra o maior contra.</a:t>
            </a:r>
          </a:p>
        </p:txBody>
      </p:sp>
    </p:spTree>
    <p:extLst>
      <p:ext uri="{BB962C8B-B14F-4D97-AF65-F5344CB8AC3E}">
        <p14:creationId xmlns:p14="http://schemas.microsoft.com/office/powerpoint/2010/main" val="151981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ADC3655-3CFC-4434-BE9C-B3D17C77CEEA}"/>
              </a:ext>
            </a:extLst>
          </p:cNvPr>
          <p:cNvSpPr>
            <a:spLocks noGrp="1"/>
          </p:cNvSpPr>
          <p:nvPr>
            <p:ph idx="1"/>
          </p:nvPr>
        </p:nvSpPr>
        <p:spPr/>
        <p:txBody>
          <a:bodyPr>
            <a:normAutofit/>
          </a:bodyPr>
          <a:lstStyle/>
          <a:p>
            <a:pPr marL="228600" indent="-228600"/>
            <a:r>
              <a:rPr lang="pt-BR" dirty="0"/>
              <a:t>Órgãos vestigiais, como o apêndice, existem no corpo humano órgãos aparentemente sem função, que seriam resquícios da evolução. Como estes órgãos não foram usados, eles atrofiaram até como os vemos hoje (apêndice, músculos da orelha, terceira pálpebra). Eles existem em vários animais, mas de formas diferentes, indicando ancestralidade comum.</a:t>
            </a:r>
          </a:p>
          <a:p>
            <a:pPr marL="457200" lvl="1" indent="0">
              <a:buNone/>
            </a:pPr>
            <a:r>
              <a:rPr lang="pt-BR" dirty="0"/>
              <a:t>Porém, talvez não conheçamos a verdadeira função de todos os órgãos, ou eles podem ter funções específicas em determinadas fases do crescimento humano, como as amígdalas.</a:t>
            </a:r>
          </a:p>
        </p:txBody>
      </p:sp>
    </p:spTree>
    <p:extLst>
      <p:ext uri="{BB962C8B-B14F-4D97-AF65-F5344CB8AC3E}">
        <p14:creationId xmlns:p14="http://schemas.microsoft.com/office/powerpoint/2010/main" val="1397827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A7D3F5C-D327-492D-A0A9-A54E269CA3B2}"/>
              </a:ext>
            </a:extLst>
          </p:cNvPr>
          <p:cNvSpPr>
            <a:spLocks noGrp="1"/>
          </p:cNvSpPr>
          <p:nvPr>
            <p:ph idx="1"/>
          </p:nvPr>
        </p:nvSpPr>
        <p:spPr/>
        <p:txBody>
          <a:bodyPr>
            <a:normAutofit/>
          </a:bodyPr>
          <a:lstStyle/>
          <a:p>
            <a:pPr marL="0" indent="0">
              <a:buNone/>
            </a:pPr>
            <a:r>
              <a:rPr lang="pt-BR" b="1" dirty="0"/>
              <a:t>Código genético </a:t>
            </a:r>
            <a:r>
              <a:rPr lang="pt-BR" dirty="0"/>
              <a:t>– é difícil para a evolução explicar códigos genéticos tão complexos. Veremos isso em Design Inteligente.</a:t>
            </a:r>
          </a:p>
          <a:p>
            <a:pPr marL="457200" lvl="1" indent="0">
              <a:buNone/>
            </a:pPr>
            <a:r>
              <a:rPr lang="pt-BR" dirty="0"/>
              <a:t>A quantidade de informação crescente não pode ser explicada pela evolução. Uma coisa simples não pode evoluir para algo mais complexo. Se você deixar o seu quarto desarrumado, ele não vai ficar melhor. Não importa quanto tempo leve. Tudo tende a ficar mais bagunçado e caótico, não organizado. A organização é resultado de inteligência, e não de acaso.</a:t>
            </a:r>
          </a:p>
        </p:txBody>
      </p:sp>
    </p:spTree>
    <p:extLst>
      <p:ext uri="{BB962C8B-B14F-4D97-AF65-F5344CB8AC3E}">
        <p14:creationId xmlns:p14="http://schemas.microsoft.com/office/powerpoint/2010/main" val="3512365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377FC9B-C1C7-4C31-8549-1491A4E1E07F}"/>
              </a:ext>
            </a:extLst>
          </p:cNvPr>
          <p:cNvSpPr>
            <a:spLocks noGrp="1"/>
          </p:cNvSpPr>
          <p:nvPr>
            <p:ph idx="1"/>
          </p:nvPr>
        </p:nvSpPr>
        <p:spPr/>
        <p:txBody>
          <a:bodyPr/>
          <a:lstStyle/>
          <a:p>
            <a:pPr marL="0" indent="0">
              <a:buNone/>
            </a:pPr>
            <a:r>
              <a:rPr lang="pt-BR" b="1" dirty="0"/>
              <a:t>A Explosão Cambriana </a:t>
            </a:r>
            <a:r>
              <a:rPr lang="pt-BR" dirty="0"/>
              <a:t>– na qual os principais filos animais surgiram dentro de um período muito curto de tempo (5 milhões de anos), permanece hoje como um dos maiores mistérios para a pesquisa que trata das origens.</a:t>
            </a:r>
          </a:p>
          <a:p>
            <a:pPr marL="457200" lvl="1" indent="0">
              <a:buNone/>
            </a:pPr>
            <a:r>
              <a:rPr lang="pt-BR" dirty="0"/>
              <a:t>Ler Criação e Evolução, </a:t>
            </a:r>
            <a:r>
              <a:rPr lang="pt-BR" dirty="0" err="1"/>
              <a:t>pg</a:t>
            </a:r>
            <a:r>
              <a:rPr lang="pt-BR" dirty="0"/>
              <a:t> 256, 257</a:t>
            </a:r>
          </a:p>
        </p:txBody>
      </p:sp>
    </p:spTree>
    <p:extLst>
      <p:ext uri="{BB962C8B-B14F-4D97-AF65-F5344CB8AC3E}">
        <p14:creationId xmlns:p14="http://schemas.microsoft.com/office/powerpoint/2010/main" val="3022316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A2E8A-F090-4C86-87BE-5738470735CC}"/>
              </a:ext>
            </a:extLst>
          </p:cNvPr>
          <p:cNvSpPr>
            <a:spLocks noGrp="1"/>
          </p:cNvSpPr>
          <p:nvPr>
            <p:ph type="title"/>
          </p:nvPr>
        </p:nvSpPr>
        <p:spPr/>
        <p:txBody>
          <a:bodyPr/>
          <a:lstStyle/>
          <a:p>
            <a:r>
              <a:rPr lang="pt-BR" dirty="0"/>
              <a:t>Embora o ateísmo possa ter sido logicamente sustentável antes de Darwin, este possibilitou a um ateu ser intelectualmente realizado.</a:t>
            </a:r>
          </a:p>
        </p:txBody>
      </p:sp>
      <p:sp>
        <p:nvSpPr>
          <p:cNvPr id="3" name="Espaço Reservado para Conteúdo 2">
            <a:extLst>
              <a:ext uri="{FF2B5EF4-FFF2-40B4-BE49-F238E27FC236}">
                <a16:creationId xmlns:a16="http://schemas.microsoft.com/office/drawing/2014/main" id="{F46DB934-D72F-43A4-A2E4-BCC901FE0572}"/>
              </a:ext>
            </a:extLst>
          </p:cNvPr>
          <p:cNvSpPr>
            <a:spLocks noGrp="1"/>
          </p:cNvSpPr>
          <p:nvPr>
            <p:ph type="body" idx="1"/>
          </p:nvPr>
        </p:nvSpPr>
        <p:spPr/>
        <p:txBody>
          <a:bodyPr>
            <a:normAutofit/>
          </a:bodyPr>
          <a:lstStyle/>
          <a:p>
            <a:pPr marL="457200" lvl="1" indent="0">
              <a:buNone/>
            </a:pPr>
            <a:r>
              <a:rPr lang="pt-BR" dirty="0"/>
              <a:t>O relojoeiro cego, Richard Dawkins</a:t>
            </a:r>
          </a:p>
        </p:txBody>
      </p:sp>
    </p:spTree>
    <p:extLst>
      <p:ext uri="{BB962C8B-B14F-4D97-AF65-F5344CB8AC3E}">
        <p14:creationId xmlns:p14="http://schemas.microsoft.com/office/powerpoint/2010/main" val="261824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9830A5A-1E17-4557-8FBE-98FB6A0B0109}"/>
              </a:ext>
            </a:extLst>
          </p:cNvPr>
          <p:cNvSpPr>
            <a:spLocks noGrp="1"/>
          </p:cNvSpPr>
          <p:nvPr>
            <p:ph type="title"/>
          </p:nvPr>
        </p:nvSpPr>
        <p:spPr/>
        <p:txBody>
          <a:bodyPr>
            <a:normAutofit/>
          </a:bodyPr>
          <a:lstStyle/>
          <a:p>
            <a:r>
              <a:rPr lang="pt-BR" dirty="0"/>
              <a:t>Evolução Teísta</a:t>
            </a:r>
            <a:endParaRPr lang="en-US" dirty="0"/>
          </a:p>
        </p:txBody>
      </p:sp>
      <p:sp>
        <p:nvSpPr>
          <p:cNvPr id="5" name="Espaço Reservado para Conteúdo 4">
            <a:extLst>
              <a:ext uri="{FF2B5EF4-FFF2-40B4-BE49-F238E27FC236}">
                <a16:creationId xmlns:a16="http://schemas.microsoft.com/office/drawing/2014/main" id="{F2E0C2B5-19AA-469F-B6DD-FA0B47680786}"/>
              </a:ext>
            </a:extLst>
          </p:cNvPr>
          <p:cNvSpPr>
            <a:spLocks noGrp="1"/>
          </p:cNvSpPr>
          <p:nvPr>
            <p:ph idx="1"/>
          </p:nvPr>
        </p:nvSpPr>
        <p:spPr/>
        <p:txBody>
          <a:bodyPr>
            <a:normAutofit/>
          </a:bodyPr>
          <a:lstStyle/>
          <a:p>
            <a:pPr marL="0" lvl="0" indent="0">
              <a:buNone/>
            </a:pPr>
            <a:r>
              <a:rPr lang="pt-BR" dirty="0"/>
              <a:t>Também chamada de “Criação de Potencial Pleno”, ou “Criação em Evolução”</a:t>
            </a:r>
          </a:p>
          <a:p>
            <a:pPr marL="457200" lvl="1" indent="0">
              <a:buNone/>
            </a:pPr>
            <a:r>
              <a:rPr lang="pt-BR" dirty="0"/>
              <a:t>Francis</a:t>
            </a:r>
            <a:r>
              <a:rPr lang="pt-BR" baseline="0" dirty="0"/>
              <a:t> Collins, “A Linguagem de Deus”</a:t>
            </a:r>
          </a:p>
          <a:p>
            <a:pPr marL="0" lvl="0" indent="0">
              <a:buNone/>
            </a:pPr>
            <a:endParaRPr lang="pt-BR" dirty="0"/>
          </a:p>
          <a:p>
            <a:pPr marL="0" lvl="0" indent="0">
              <a:buNone/>
            </a:pPr>
            <a:r>
              <a:rPr lang="pt-BR" dirty="0"/>
              <a:t>“Deus se deleita em trabalhar</a:t>
            </a:r>
            <a:r>
              <a:rPr lang="pt-BR" baseline="0" dirty="0"/>
              <a:t> por meio de longos processos para realizar a sua vontade”</a:t>
            </a:r>
            <a:endParaRPr lang="pt-BR" dirty="0"/>
          </a:p>
        </p:txBody>
      </p:sp>
    </p:spTree>
    <p:extLst>
      <p:ext uri="{BB962C8B-B14F-4D97-AF65-F5344CB8AC3E}">
        <p14:creationId xmlns:p14="http://schemas.microsoft.com/office/powerpoint/2010/main" val="35194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E416D17-36FE-44D8-9A5E-C7736486A062}"/>
              </a:ext>
            </a:extLst>
          </p:cNvPr>
          <p:cNvSpPr>
            <a:spLocks noGrp="1"/>
          </p:cNvSpPr>
          <p:nvPr>
            <p:ph idx="1"/>
          </p:nvPr>
        </p:nvSpPr>
        <p:spPr/>
        <p:txBody>
          <a:bodyPr>
            <a:normAutofit lnSpcReduction="10000"/>
          </a:bodyPr>
          <a:lstStyle/>
          <a:p>
            <a:pPr lvl="0"/>
            <a:r>
              <a:rPr lang="pt-BR" dirty="0"/>
              <a:t>Definição: “todas as formas de vida hoje existentes compartilham um ancestral biológico comum, e os sistemas vivos possuem toda a capacidade necessária para transformar-se (por meio de processos tais como adaptação, variação genética, seleção natural, </a:t>
            </a:r>
            <a:r>
              <a:rPr lang="pt-BR" dirty="0" err="1"/>
              <a:t>etc</a:t>
            </a:r>
            <a:r>
              <a:rPr lang="pt-BR" dirty="0"/>
              <a:t>) tendo com ponto de partida uma forma de vida primeva e alcançando a espantosa variedade de formas de vida que já surgiram no decorrer do tempo.”</a:t>
            </a:r>
            <a:endParaRPr lang="en-US" dirty="0"/>
          </a:p>
          <a:p>
            <a:pPr lvl="0"/>
            <a:r>
              <a:rPr lang="pt-BR" dirty="0"/>
              <a:t>Ou seja, Deus criou o Universo totalmente perfeito, capaz de </a:t>
            </a:r>
            <a:r>
              <a:rPr lang="pt-BR" b="1" dirty="0"/>
              <a:t>evoluir</a:t>
            </a:r>
            <a:r>
              <a:rPr lang="pt-BR" dirty="0"/>
              <a:t> até as formas de vida que temos hoje de forma natural.</a:t>
            </a:r>
            <a:endParaRPr lang="en-US" dirty="0"/>
          </a:p>
        </p:txBody>
      </p:sp>
    </p:spTree>
    <p:extLst>
      <p:ext uri="{BB962C8B-B14F-4D97-AF65-F5344CB8AC3E}">
        <p14:creationId xmlns:p14="http://schemas.microsoft.com/office/powerpoint/2010/main" val="635598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694C048-3401-4275-9EEB-457BFFC78B01}"/>
              </a:ext>
            </a:extLst>
          </p:cNvPr>
          <p:cNvSpPr>
            <a:spLocks noGrp="1"/>
          </p:cNvSpPr>
          <p:nvPr>
            <p:ph idx="1"/>
          </p:nvPr>
        </p:nvSpPr>
        <p:spPr/>
        <p:txBody>
          <a:bodyPr/>
          <a:lstStyle/>
          <a:p>
            <a:pPr lvl="0"/>
            <a:r>
              <a:rPr lang="pt-BR" dirty="0"/>
              <a:t>Defende que realmente houve a evolução, e Deus fez somente 3 (ou 2) milagres</a:t>
            </a:r>
          </a:p>
          <a:p>
            <a:pPr lvl="1"/>
            <a:r>
              <a:rPr lang="pt-BR" dirty="0"/>
              <a:t>a criação do mundo </a:t>
            </a:r>
            <a:r>
              <a:rPr lang="pt-BR" dirty="0" err="1"/>
              <a:t>ex-nihilo</a:t>
            </a:r>
            <a:r>
              <a:rPr lang="pt-BR" dirty="0"/>
              <a:t>, ou seja do nada;</a:t>
            </a:r>
            <a:endParaRPr lang="en-US" dirty="0"/>
          </a:p>
          <a:p>
            <a:pPr lvl="1"/>
            <a:r>
              <a:rPr lang="pt-BR" dirty="0"/>
              <a:t>a criação da primeira forma de vida;</a:t>
            </a:r>
            <a:endParaRPr lang="en-US" dirty="0"/>
          </a:p>
          <a:p>
            <a:pPr lvl="1"/>
            <a:r>
              <a:rPr lang="pt-BR" dirty="0"/>
              <a:t>a criação da alma humana (alguns defendem isso).</a:t>
            </a:r>
            <a:endParaRPr lang="en-US" dirty="0"/>
          </a:p>
          <a:p>
            <a:pPr lvl="0"/>
            <a:r>
              <a:rPr lang="pt-BR" dirty="0"/>
              <a:t>O resto é lei natural</a:t>
            </a:r>
            <a:endParaRPr lang="en-US" dirty="0"/>
          </a:p>
          <a:p>
            <a:pPr lvl="1"/>
            <a:r>
              <a:rPr lang="pt-BR" dirty="0"/>
              <a:t>“Genesis é muito mais uma pintura artística da criação do que uma fotografia para documentação”.</a:t>
            </a:r>
          </a:p>
          <a:p>
            <a:pPr lvl="2"/>
            <a:r>
              <a:rPr lang="pt-BR" dirty="0"/>
              <a:t>Ler Criação e Evolução, </a:t>
            </a:r>
            <a:r>
              <a:rPr lang="pt-BR" dirty="0" err="1"/>
              <a:t>pg</a:t>
            </a:r>
            <a:r>
              <a:rPr lang="pt-BR" dirty="0"/>
              <a:t> 236 e </a:t>
            </a:r>
            <a:r>
              <a:rPr lang="pt-BR" dirty="0" err="1"/>
              <a:t>pg</a:t>
            </a:r>
            <a:r>
              <a:rPr lang="pt-BR" dirty="0"/>
              <a:t> 237</a:t>
            </a:r>
          </a:p>
        </p:txBody>
      </p:sp>
    </p:spTree>
    <p:extLst>
      <p:ext uri="{BB962C8B-B14F-4D97-AF65-F5344CB8AC3E}">
        <p14:creationId xmlns:p14="http://schemas.microsoft.com/office/powerpoint/2010/main" val="333722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Ciência e Bíblia</a:t>
            </a:r>
          </a:p>
        </p:txBody>
      </p:sp>
      <p:sp>
        <p:nvSpPr>
          <p:cNvPr id="3" name="Subtítulo 2"/>
          <p:cNvSpPr>
            <a:spLocks noGrp="1"/>
          </p:cNvSpPr>
          <p:nvPr>
            <p:ph type="subTitle" idx="1"/>
          </p:nvPr>
        </p:nvSpPr>
        <p:spPr>
          <a:xfrm>
            <a:off x="1524000" y="4945066"/>
            <a:ext cx="9144000" cy="503234"/>
          </a:xfrm>
        </p:spPr>
        <p:txBody>
          <a:bodyPr/>
          <a:lstStyle/>
          <a:p>
            <a:r>
              <a:rPr lang="pt-BR" dirty="0"/>
              <a:t>Aula 7 – Evolução Teísta</a:t>
            </a:r>
          </a:p>
        </p:txBody>
      </p:sp>
    </p:spTree>
    <p:extLst>
      <p:ext uri="{BB962C8B-B14F-4D97-AF65-F5344CB8AC3E}">
        <p14:creationId xmlns:p14="http://schemas.microsoft.com/office/powerpoint/2010/main" val="2523880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BF715C3-3AD8-4CC5-B9D7-572EBBCCBF6D}"/>
              </a:ext>
            </a:extLst>
          </p:cNvPr>
          <p:cNvSpPr>
            <a:spLocks noGrp="1"/>
          </p:cNvSpPr>
          <p:nvPr>
            <p:ph idx="1"/>
          </p:nvPr>
        </p:nvSpPr>
        <p:spPr/>
        <p:txBody>
          <a:bodyPr>
            <a:normAutofit lnSpcReduction="10000"/>
          </a:bodyPr>
          <a:lstStyle/>
          <a:p>
            <a:pPr marL="0" indent="0">
              <a:buNone/>
            </a:pPr>
            <a:r>
              <a:rPr lang="pt-BR" dirty="0"/>
              <a:t>A grande questão é qual o grau de interferência divina na humanidade de no Universo? Como classificar cada posição (do máximo, criação especial, até o zero, evolução materialista).</a:t>
            </a:r>
          </a:p>
          <a:p>
            <a:pPr marL="0" indent="0">
              <a:buNone/>
            </a:pPr>
            <a:r>
              <a:rPr lang="pt-BR" dirty="0"/>
              <a:t>A intervenção miraculosa de Deus na História limita-se à sua atividade redentora; o modo de Deus agir na criação é inteiramente providencial. O modelo da evolução teísta preserva a “integridade funcional” da natureza. Os modelos que incluem a intervenção miraculosa, de um jeito ou de outro, fazem um apelo ao Deus das lacunas.</a:t>
            </a:r>
          </a:p>
          <a:p>
            <a:pPr marL="457200" lvl="1" indent="0">
              <a:buNone/>
            </a:pPr>
            <a:r>
              <a:rPr lang="pt-BR" dirty="0"/>
              <a:t>O que é Deus das lacunas: Criação e Evolução, </a:t>
            </a:r>
            <a:r>
              <a:rPr lang="pt-BR" dirty="0" err="1"/>
              <a:t>pg</a:t>
            </a:r>
            <a:r>
              <a:rPr lang="pt-BR" dirty="0"/>
              <a:t> 145</a:t>
            </a:r>
          </a:p>
        </p:txBody>
      </p:sp>
    </p:spTree>
    <p:extLst>
      <p:ext uri="{BB962C8B-B14F-4D97-AF65-F5344CB8AC3E}">
        <p14:creationId xmlns:p14="http://schemas.microsoft.com/office/powerpoint/2010/main" val="3446885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55F128B-D44F-49C6-ABBC-8D7AB26D07A9}"/>
              </a:ext>
            </a:extLst>
          </p:cNvPr>
          <p:cNvSpPr>
            <a:spLocks noGrp="1"/>
          </p:cNvSpPr>
          <p:nvPr>
            <p:ph idx="1"/>
          </p:nvPr>
        </p:nvSpPr>
        <p:spPr/>
        <p:txBody>
          <a:bodyPr/>
          <a:lstStyle/>
          <a:p>
            <a:pPr lvl="0"/>
            <a:r>
              <a:rPr lang="pt-BR" dirty="0"/>
              <a:t>A evolução teísta está perigosamente próxima do deísmo</a:t>
            </a:r>
          </a:p>
          <a:p>
            <a:pPr lvl="0"/>
            <a:r>
              <a:rPr lang="pt-BR" dirty="0"/>
              <a:t>Deus criou o Universo, ele é TOTALMENTE autônomo, e funcional sem a interferência de Deus.</a:t>
            </a:r>
          </a:p>
          <a:p>
            <a:pPr lvl="1"/>
            <a:r>
              <a:rPr lang="pt-BR" dirty="0"/>
              <a:t>O deísmo entende que Deus criou um Universo que opera independentemente, como um relógio de corda. Isso contrasta com o teísmo bíblico, que põe Deus no papel de Criador e Sustentador, como um relógio elétrico</a:t>
            </a:r>
            <a:endParaRPr lang="en-US" dirty="0"/>
          </a:p>
        </p:txBody>
      </p:sp>
    </p:spTree>
    <p:extLst>
      <p:ext uri="{BB962C8B-B14F-4D97-AF65-F5344CB8AC3E}">
        <p14:creationId xmlns:p14="http://schemas.microsoft.com/office/powerpoint/2010/main" val="483471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72152F-7DC9-4CCD-AB33-1B0542EBC00D}"/>
              </a:ext>
            </a:extLst>
          </p:cNvPr>
          <p:cNvSpPr>
            <a:spLocks noGrp="1"/>
          </p:cNvSpPr>
          <p:nvPr>
            <p:ph type="title"/>
          </p:nvPr>
        </p:nvSpPr>
        <p:spPr/>
        <p:txBody>
          <a:bodyPr/>
          <a:lstStyle/>
          <a:p>
            <a:r>
              <a:rPr lang="pt-BR" dirty="0"/>
              <a:t>Milagres?</a:t>
            </a:r>
            <a:endParaRPr lang="en-US" dirty="0"/>
          </a:p>
        </p:txBody>
      </p:sp>
      <p:sp>
        <p:nvSpPr>
          <p:cNvPr id="3" name="Espaço Reservado para Conteúdo 2">
            <a:extLst>
              <a:ext uri="{FF2B5EF4-FFF2-40B4-BE49-F238E27FC236}">
                <a16:creationId xmlns:a16="http://schemas.microsoft.com/office/drawing/2014/main" id="{B6E0DFB9-BC93-48FC-AC17-815557F88882}"/>
              </a:ext>
            </a:extLst>
          </p:cNvPr>
          <p:cNvSpPr>
            <a:spLocks noGrp="1"/>
          </p:cNvSpPr>
          <p:nvPr>
            <p:ph idx="1"/>
          </p:nvPr>
        </p:nvSpPr>
        <p:spPr/>
        <p:txBody>
          <a:bodyPr>
            <a:normAutofit fontScale="92500" lnSpcReduction="10000"/>
          </a:bodyPr>
          <a:lstStyle/>
          <a:p>
            <a:pPr marL="0" indent="0">
              <a:buNone/>
            </a:pPr>
            <a:r>
              <a:rPr lang="pt-BR" b="1" dirty="0"/>
              <a:t>Providência comum </a:t>
            </a:r>
            <a:r>
              <a:rPr lang="pt-BR" dirty="0"/>
              <a:t>– Deus trabalha com as leis da natureza, fazendo com a grama cresça (</a:t>
            </a:r>
            <a:r>
              <a:rPr lang="pt-BR" dirty="0" err="1"/>
              <a:t>Sl</a:t>
            </a:r>
            <a:r>
              <a:rPr lang="pt-BR" dirty="0"/>
              <a:t> 104:14), gerando animais pelo processo biológico corriqueiro que é a gestação.</a:t>
            </a:r>
          </a:p>
          <a:p>
            <a:pPr marL="0" indent="0">
              <a:buNone/>
            </a:pPr>
            <a:r>
              <a:rPr lang="pt-BR" b="1" dirty="0"/>
              <a:t>Providência extraordinária </a:t>
            </a:r>
            <a:r>
              <a:rPr lang="pt-BR" dirty="0"/>
              <a:t>– Deus redireciona as forças da natureza em favor de um propósito redentor, tal como fazer o vendo soprar codornizes para alimentar os israelitas durante suas perambulações no deserto (</a:t>
            </a:r>
            <a:r>
              <a:rPr lang="pt-BR" dirty="0" err="1"/>
              <a:t>Nm</a:t>
            </a:r>
            <a:r>
              <a:rPr lang="pt-BR" dirty="0"/>
              <a:t> 11:31)</a:t>
            </a:r>
          </a:p>
          <a:p>
            <a:pPr marL="0" indent="0">
              <a:buNone/>
            </a:pPr>
            <a:r>
              <a:rPr lang="pt-BR" b="1" dirty="0"/>
              <a:t>Milagre</a:t>
            </a:r>
            <a:r>
              <a:rPr lang="pt-BR" dirty="0"/>
              <a:t> – Deus transcende ou suspende as leis comuns da natureza para um propósito redentor, ilustrado pela lâmina de machado que flutuou (2Rs 6:6), pela multiplicação dos pães realizada por Cristo que alimentou 5 mil pessoas ou por sua ressurreição corpórea.</a:t>
            </a:r>
          </a:p>
        </p:txBody>
      </p:sp>
    </p:spTree>
    <p:extLst>
      <p:ext uri="{BB962C8B-B14F-4D97-AF65-F5344CB8AC3E}">
        <p14:creationId xmlns:p14="http://schemas.microsoft.com/office/powerpoint/2010/main" val="2117604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51418A-EEFD-4B54-8D1F-9E70020BCABA}"/>
              </a:ext>
            </a:extLst>
          </p:cNvPr>
          <p:cNvSpPr>
            <a:spLocks noGrp="1"/>
          </p:cNvSpPr>
          <p:nvPr>
            <p:ph type="title"/>
          </p:nvPr>
        </p:nvSpPr>
        <p:spPr/>
        <p:txBody>
          <a:bodyPr/>
          <a:lstStyle/>
          <a:p>
            <a:endParaRPr lang="en-US" dirty="0"/>
          </a:p>
        </p:txBody>
      </p:sp>
      <p:sp>
        <p:nvSpPr>
          <p:cNvPr id="3" name="Espaço Reservado para Conteúdo 2">
            <a:extLst>
              <a:ext uri="{FF2B5EF4-FFF2-40B4-BE49-F238E27FC236}">
                <a16:creationId xmlns:a16="http://schemas.microsoft.com/office/drawing/2014/main" id="{BF97B254-ADA5-4FDE-A47B-38E6A014D878}"/>
              </a:ext>
            </a:extLst>
          </p:cNvPr>
          <p:cNvSpPr>
            <a:spLocks noGrp="1"/>
          </p:cNvSpPr>
          <p:nvPr>
            <p:ph idx="1"/>
          </p:nvPr>
        </p:nvSpPr>
        <p:spPr/>
        <p:txBody>
          <a:bodyPr/>
          <a:lstStyle/>
          <a:p>
            <a:pPr marL="0" lvl="0" indent="0">
              <a:buNone/>
            </a:pPr>
            <a:r>
              <a:rPr lang="pt-BR" dirty="0"/>
              <a:t>Milagre é o termo que corresponde à “intervenção especial de Deus na natureza ou na História, na qual leis naturais não são usadas da forma como normalmente operam”</a:t>
            </a:r>
          </a:p>
          <a:p>
            <a:pPr marL="457200" lvl="1" indent="0">
              <a:buNone/>
            </a:pPr>
            <a:r>
              <a:rPr lang="pt-BR" dirty="0"/>
              <a:t>Qual o objetivo de um milagre?</a:t>
            </a:r>
          </a:p>
          <a:p>
            <a:pPr marL="457200" lvl="1" indent="0">
              <a:buNone/>
            </a:pPr>
            <a:r>
              <a:rPr lang="pt-BR" dirty="0"/>
              <a:t>“Um ato extraordinário de Deus, realizado na presença de observadores humanos, para o propósito específico de revelar ou redimir”</a:t>
            </a:r>
          </a:p>
        </p:txBody>
      </p:sp>
    </p:spTree>
    <p:extLst>
      <p:ext uri="{BB962C8B-B14F-4D97-AF65-F5344CB8AC3E}">
        <p14:creationId xmlns:p14="http://schemas.microsoft.com/office/powerpoint/2010/main" val="3334970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F37FA1-8B23-467F-9726-787FF5E54EC4}"/>
              </a:ext>
            </a:extLst>
          </p:cNvPr>
          <p:cNvSpPr>
            <a:spLocks noGrp="1"/>
          </p:cNvSpPr>
          <p:nvPr>
            <p:ph type="title"/>
          </p:nvPr>
        </p:nvSpPr>
        <p:spPr/>
        <p:txBody>
          <a:bodyPr/>
          <a:lstStyle/>
          <a:p>
            <a:r>
              <a:rPr lang="pt-BR" dirty="0"/>
              <a:t>Principais</a:t>
            </a:r>
            <a:r>
              <a:rPr lang="pt-BR" baseline="0" dirty="0"/>
              <a:t> Críticas</a:t>
            </a:r>
            <a:endParaRPr lang="en-US" dirty="0"/>
          </a:p>
        </p:txBody>
      </p:sp>
      <p:sp>
        <p:nvSpPr>
          <p:cNvPr id="3" name="Espaço Reservado para Conteúdo 2">
            <a:extLst>
              <a:ext uri="{FF2B5EF4-FFF2-40B4-BE49-F238E27FC236}">
                <a16:creationId xmlns:a16="http://schemas.microsoft.com/office/drawing/2014/main" id="{2B864CFC-C1ED-4647-8669-29BCC6664C66}"/>
              </a:ext>
            </a:extLst>
          </p:cNvPr>
          <p:cNvSpPr>
            <a:spLocks noGrp="1"/>
          </p:cNvSpPr>
          <p:nvPr>
            <p:ph idx="1"/>
          </p:nvPr>
        </p:nvSpPr>
        <p:spPr/>
        <p:txBody>
          <a:bodyPr/>
          <a:lstStyle/>
          <a:p>
            <a:r>
              <a:rPr lang="pt-BR" dirty="0"/>
              <a:t>“Abandono” da Bíblia, olhando apenas para a Ciência</a:t>
            </a:r>
          </a:p>
          <a:p>
            <a:r>
              <a:rPr lang="pt-BR" dirty="0"/>
              <a:t>Textos de Gênesis 1 e 2 são alegóricos</a:t>
            </a:r>
          </a:p>
          <a:p>
            <a:pPr lvl="1"/>
            <a:r>
              <a:rPr lang="pt-BR" dirty="0"/>
              <a:t>Ou relatam a revelação de Deus a um casal em especial</a:t>
            </a:r>
          </a:p>
          <a:p>
            <a:r>
              <a:rPr lang="pt-BR" dirty="0"/>
              <a:t>Historicidade de Adão e Eva</a:t>
            </a:r>
          </a:p>
          <a:p>
            <a:pPr lvl="1"/>
            <a:r>
              <a:rPr lang="pt-BR" dirty="0"/>
              <a:t>Jesus é chamado de “o último Adão”, em contraponto ao “primeiro Adão”</a:t>
            </a:r>
          </a:p>
        </p:txBody>
      </p:sp>
    </p:spTree>
    <p:extLst>
      <p:ext uri="{BB962C8B-B14F-4D97-AF65-F5344CB8AC3E}">
        <p14:creationId xmlns:p14="http://schemas.microsoft.com/office/powerpoint/2010/main" val="902383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CA3738-8E67-4146-B7EC-44F5B940EB80}"/>
              </a:ext>
            </a:extLst>
          </p:cNvPr>
          <p:cNvSpPr>
            <a:spLocks noGrp="1"/>
          </p:cNvSpPr>
          <p:nvPr>
            <p:ph type="title"/>
          </p:nvPr>
        </p:nvSpPr>
        <p:spPr/>
        <p:txBody>
          <a:bodyPr/>
          <a:lstStyle/>
          <a:p>
            <a:r>
              <a:rPr lang="pt-BR" dirty="0"/>
              <a:t>Textos</a:t>
            </a:r>
            <a:endParaRPr lang="en-US" dirty="0"/>
          </a:p>
        </p:txBody>
      </p:sp>
      <p:sp>
        <p:nvSpPr>
          <p:cNvPr id="3" name="Espaço Reservado para Conteúdo 2">
            <a:extLst>
              <a:ext uri="{FF2B5EF4-FFF2-40B4-BE49-F238E27FC236}">
                <a16:creationId xmlns:a16="http://schemas.microsoft.com/office/drawing/2014/main" id="{83677D9A-06D2-45DB-BACD-9BD5790E36A5}"/>
              </a:ext>
            </a:extLst>
          </p:cNvPr>
          <p:cNvSpPr>
            <a:spLocks noGrp="1"/>
          </p:cNvSpPr>
          <p:nvPr>
            <p:ph idx="1"/>
          </p:nvPr>
        </p:nvSpPr>
        <p:spPr/>
        <p:txBody>
          <a:bodyPr>
            <a:normAutofit fontScale="92500"/>
          </a:bodyPr>
          <a:lstStyle/>
          <a:p>
            <a:pPr marL="0" indent="0">
              <a:buNone/>
            </a:pPr>
            <a:r>
              <a:rPr lang="pt-BR" dirty="0"/>
              <a:t>Portanto, da mesma forma como o pecado entrou no mundo </a:t>
            </a:r>
            <a:r>
              <a:rPr lang="pt-BR" b="1" dirty="0"/>
              <a:t>por um homem</a:t>
            </a:r>
            <a:r>
              <a:rPr lang="pt-BR" dirty="0"/>
              <a:t>, e pelo pecado a morte, assim também a morte veio a todos os homens, porque todos pecaram;</a:t>
            </a:r>
          </a:p>
          <a:p>
            <a:pPr marL="0" indent="0">
              <a:buNone/>
            </a:pPr>
            <a:r>
              <a:rPr lang="pt-BR" dirty="0"/>
              <a:t>pois antes de ser dada a lei, o pecado já estava no mundo. Mas o pecado não é levado em conta quando não existe lei.</a:t>
            </a:r>
          </a:p>
          <a:p>
            <a:pPr marL="0" indent="0">
              <a:buNone/>
            </a:pPr>
            <a:r>
              <a:rPr lang="pt-BR" dirty="0"/>
              <a:t>Todavia, a morte reinou </a:t>
            </a:r>
            <a:r>
              <a:rPr lang="pt-BR" b="1" dirty="0"/>
              <a:t>desde o tempo de Adão </a:t>
            </a:r>
            <a:r>
              <a:rPr lang="pt-BR" dirty="0"/>
              <a:t>até o de Moisés, mesmo sobre aqueles que não cometeram pecado semelhante à </a:t>
            </a:r>
            <a:r>
              <a:rPr lang="pt-BR" b="1" dirty="0"/>
              <a:t>transgressão de Adão</a:t>
            </a:r>
            <a:r>
              <a:rPr lang="pt-BR" dirty="0"/>
              <a:t>, o qual era um tipo daquele que haveria de vir.</a:t>
            </a:r>
          </a:p>
          <a:p>
            <a:pPr marL="0" indent="0">
              <a:buNone/>
            </a:pPr>
            <a:r>
              <a:rPr lang="pt-BR" i="1" dirty="0"/>
              <a:t>Romanos 5:12-14</a:t>
            </a:r>
            <a:endParaRPr lang="en-US" i="1" dirty="0"/>
          </a:p>
        </p:txBody>
      </p:sp>
    </p:spTree>
    <p:extLst>
      <p:ext uri="{BB962C8B-B14F-4D97-AF65-F5344CB8AC3E}">
        <p14:creationId xmlns:p14="http://schemas.microsoft.com/office/powerpoint/2010/main" val="1237619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CA3738-8E67-4146-B7EC-44F5B940EB80}"/>
              </a:ext>
            </a:extLst>
          </p:cNvPr>
          <p:cNvSpPr>
            <a:spLocks noGrp="1"/>
          </p:cNvSpPr>
          <p:nvPr>
            <p:ph type="title"/>
          </p:nvPr>
        </p:nvSpPr>
        <p:spPr/>
        <p:txBody>
          <a:bodyPr/>
          <a:lstStyle/>
          <a:p>
            <a:r>
              <a:rPr lang="pt-BR" dirty="0"/>
              <a:t>Textos</a:t>
            </a:r>
            <a:endParaRPr lang="en-US" dirty="0"/>
          </a:p>
        </p:txBody>
      </p:sp>
      <p:sp>
        <p:nvSpPr>
          <p:cNvPr id="3" name="Espaço Reservado para Conteúdo 2">
            <a:extLst>
              <a:ext uri="{FF2B5EF4-FFF2-40B4-BE49-F238E27FC236}">
                <a16:creationId xmlns:a16="http://schemas.microsoft.com/office/drawing/2014/main" id="{83677D9A-06D2-45DB-BACD-9BD5790E36A5}"/>
              </a:ext>
            </a:extLst>
          </p:cNvPr>
          <p:cNvSpPr>
            <a:spLocks noGrp="1"/>
          </p:cNvSpPr>
          <p:nvPr>
            <p:ph idx="1"/>
          </p:nvPr>
        </p:nvSpPr>
        <p:spPr/>
        <p:txBody>
          <a:bodyPr>
            <a:normAutofit/>
          </a:bodyPr>
          <a:lstStyle/>
          <a:p>
            <a:pPr marL="0" indent="0">
              <a:buNone/>
            </a:pPr>
            <a:r>
              <a:rPr lang="pt-BR" dirty="0"/>
              <a:t>Pois da mesma forma como </a:t>
            </a:r>
            <a:r>
              <a:rPr lang="pt-BR" b="1" dirty="0"/>
              <a:t>em Adão todos morrem</a:t>
            </a:r>
            <a:r>
              <a:rPr lang="pt-BR" dirty="0"/>
              <a:t>, em Cristo todos serão vivificados.</a:t>
            </a:r>
          </a:p>
          <a:p>
            <a:pPr marL="0" indent="0">
              <a:buNone/>
            </a:pPr>
            <a:r>
              <a:rPr lang="pt-BR" dirty="0"/>
              <a:t>(...)</a:t>
            </a:r>
          </a:p>
          <a:p>
            <a:pPr marL="0" indent="0">
              <a:buNone/>
            </a:pPr>
            <a:r>
              <a:rPr lang="pt-BR" dirty="0"/>
              <a:t>Assim está escrito: "O </a:t>
            </a:r>
            <a:r>
              <a:rPr lang="pt-BR" b="1" dirty="0"/>
              <a:t>primeiro homem, Adão</a:t>
            </a:r>
            <a:r>
              <a:rPr lang="pt-BR" dirty="0"/>
              <a:t>, tornou-se um ser vivente"; o último Adão, espírito vivificante.</a:t>
            </a:r>
          </a:p>
          <a:p>
            <a:pPr marL="0" indent="0">
              <a:buNone/>
            </a:pPr>
            <a:r>
              <a:rPr lang="pt-BR" dirty="0"/>
              <a:t>Não foi o espiritual que veio antes, mas o natural; depois dele, o espiritual. O </a:t>
            </a:r>
            <a:r>
              <a:rPr lang="pt-BR" b="1" dirty="0"/>
              <a:t>primeiro homem </a:t>
            </a:r>
            <a:r>
              <a:rPr lang="pt-BR" dirty="0"/>
              <a:t>era do pó da terra; </a:t>
            </a:r>
            <a:r>
              <a:rPr lang="pt-BR" b="1" dirty="0"/>
              <a:t>o segundo homem</a:t>
            </a:r>
            <a:r>
              <a:rPr lang="pt-BR" dirty="0"/>
              <a:t>, do céu. </a:t>
            </a:r>
            <a:r>
              <a:rPr lang="pt-BR" i="1" dirty="0"/>
              <a:t>1 Coríntios 15</a:t>
            </a:r>
            <a:endParaRPr lang="en-US" i="1" dirty="0"/>
          </a:p>
        </p:txBody>
      </p:sp>
    </p:spTree>
    <p:extLst>
      <p:ext uri="{BB962C8B-B14F-4D97-AF65-F5344CB8AC3E}">
        <p14:creationId xmlns:p14="http://schemas.microsoft.com/office/powerpoint/2010/main" val="1412236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2CFA4-BC72-4DDC-9509-DC736790924E}"/>
              </a:ext>
            </a:extLst>
          </p:cNvPr>
          <p:cNvSpPr>
            <a:spLocks noGrp="1"/>
          </p:cNvSpPr>
          <p:nvPr>
            <p:ph type="title"/>
          </p:nvPr>
        </p:nvSpPr>
        <p:spPr/>
        <p:txBody>
          <a:bodyPr/>
          <a:lstStyle/>
          <a:p>
            <a:r>
              <a:rPr lang="pt-BR" dirty="0"/>
              <a:t>Principais</a:t>
            </a:r>
            <a:r>
              <a:rPr lang="pt-BR" baseline="0" dirty="0"/>
              <a:t> Críticas</a:t>
            </a:r>
            <a:endParaRPr lang="en-US" dirty="0"/>
          </a:p>
        </p:txBody>
      </p:sp>
      <p:sp>
        <p:nvSpPr>
          <p:cNvPr id="3" name="Espaço Reservado para Conteúdo 2">
            <a:extLst>
              <a:ext uri="{FF2B5EF4-FFF2-40B4-BE49-F238E27FC236}">
                <a16:creationId xmlns:a16="http://schemas.microsoft.com/office/drawing/2014/main" id="{664638B3-235D-4F7D-8F2E-848BCCC99515}"/>
              </a:ext>
            </a:extLst>
          </p:cNvPr>
          <p:cNvSpPr>
            <a:spLocks noGrp="1"/>
          </p:cNvSpPr>
          <p:nvPr>
            <p:ph idx="1"/>
          </p:nvPr>
        </p:nvSpPr>
        <p:spPr/>
        <p:txBody>
          <a:bodyPr/>
          <a:lstStyle/>
          <a:p>
            <a:r>
              <a:rPr lang="pt-BR" dirty="0"/>
              <a:t>A evolução em si</a:t>
            </a:r>
          </a:p>
          <a:p>
            <a:pPr lvl="1"/>
            <a:r>
              <a:rPr lang="pt-BR" dirty="0"/>
              <a:t>“não dá tempo!!!”</a:t>
            </a:r>
          </a:p>
          <a:p>
            <a:pPr lvl="1"/>
            <a:r>
              <a:rPr lang="pt-BR" dirty="0"/>
              <a:t>A ser desenvolvido em</a:t>
            </a:r>
            <a:r>
              <a:rPr lang="pt-BR" baseline="0" dirty="0"/>
              <a:t> “Design Inteligente”</a:t>
            </a:r>
            <a:endParaRPr lang="pt-BR" dirty="0"/>
          </a:p>
          <a:p>
            <a:pPr lvl="1"/>
            <a:endParaRPr lang="pt-BR" dirty="0"/>
          </a:p>
          <a:p>
            <a:pPr marL="0" indent="0">
              <a:buNone/>
            </a:pPr>
            <a:endParaRPr lang="en-US" dirty="0"/>
          </a:p>
        </p:txBody>
      </p:sp>
    </p:spTree>
    <p:extLst>
      <p:ext uri="{BB962C8B-B14F-4D97-AF65-F5344CB8AC3E}">
        <p14:creationId xmlns:p14="http://schemas.microsoft.com/office/powerpoint/2010/main" val="255917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Revisão:</a:t>
            </a:r>
            <a:br>
              <a:rPr lang="pt-BR" dirty="0"/>
            </a:br>
            <a:r>
              <a:rPr lang="pt-BR" dirty="0"/>
              <a:t>Convergência Ciência e Bíblia </a:t>
            </a:r>
          </a:p>
        </p:txBody>
      </p:sp>
      <p:grpSp>
        <p:nvGrpSpPr>
          <p:cNvPr id="23" name="Agrupar 22"/>
          <p:cNvGrpSpPr/>
          <p:nvPr/>
        </p:nvGrpSpPr>
        <p:grpSpPr>
          <a:xfrm>
            <a:off x="3876172" y="1690688"/>
            <a:ext cx="4439655" cy="4276483"/>
            <a:chOff x="7055851" y="869325"/>
            <a:chExt cx="4439655" cy="4276483"/>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0423" y="869325"/>
              <a:ext cx="905300" cy="905302"/>
            </a:xfrm>
            <a:prstGeom prst="rect">
              <a:avLst/>
            </a:prstGeom>
          </p:spPr>
        </p:pic>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55851" y="2165976"/>
              <a:ext cx="905422" cy="905422"/>
            </a:xfrm>
            <a:prstGeom prst="rect">
              <a:avLst/>
            </a:prstGeom>
          </p:spPr>
        </p:pic>
        <p:pic>
          <p:nvPicPr>
            <p:cNvPr id="5" name="Image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9648" y="2104668"/>
              <a:ext cx="885858" cy="885858"/>
            </a:xfrm>
            <a:prstGeom prst="rect">
              <a:avLst/>
            </a:prstGeom>
          </p:spPr>
        </p:pic>
        <p:pic>
          <p:nvPicPr>
            <p:cNvPr id="6" name="Image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5415" y="4240506"/>
              <a:ext cx="885858" cy="885858"/>
            </a:xfrm>
            <a:prstGeom prst="rect">
              <a:avLst/>
            </a:prstGeom>
          </p:spPr>
        </p:pic>
        <p:pic>
          <p:nvPicPr>
            <p:cNvPr id="7" name="Imagem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55360" y="4240506"/>
              <a:ext cx="905300" cy="905302"/>
            </a:xfrm>
            <a:prstGeom prst="rect">
              <a:avLst/>
            </a:prstGeom>
          </p:spPr>
        </p:pic>
        <p:pic>
          <p:nvPicPr>
            <p:cNvPr id="8" name="Imagem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808615" y="3071398"/>
              <a:ext cx="1020386" cy="1020388"/>
            </a:xfrm>
            <a:prstGeom prst="rect">
              <a:avLst/>
            </a:prstGeom>
          </p:spPr>
        </p:pic>
        <p:cxnSp>
          <p:nvCxnSpPr>
            <p:cNvPr id="10" name="Conector de Seta Reta 9"/>
            <p:cNvCxnSpPr/>
            <p:nvPr/>
          </p:nvCxnSpPr>
          <p:spPr>
            <a:xfrm flipH="1">
              <a:off x="8124825" y="1849117"/>
              <a:ext cx="333375" cy="3168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10019699" y="1849116"/>
              <a:ext cx="333375" cy="3168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flipH="1">
              <a:off x="8144191" y="3923290"/>
              <a:ext cx="333375" cy="3168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10039065" y="3923289"/>
              <a:ext cx="333375" cy="3168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flipH="1" flipV="1">
              <a:off x="8171335" y="2886202"/>
              <a:ext cx="333375" cy="316859"/>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flipV="1">
              <a:off x="10066209" y="2886201"/>
              <a:ext cx="333375" cy="316859"/>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flipH="1">
              <a:off x="8264132" y="4724400"/>
              <a:ext cx="1937143" cy="9525"/>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719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Revisão - Absolutos</a:t>
            </a:r>
          </a:p>
        </p:txBody>
      </p:sp>
      <p:sp>
        <p:nvSpPr>
          <p:cNvPr id="3" name="Espaço Reservado para Conteúdo 2"/>
          <p:cNvSpPr>
            <a:spLocks noGrp="1"/>
          </p:cNvSpPr>
          <p:nvPr>
            <p:ph idx="1"/>
          </p:nvPr>
        </p:nvSpPr>
        <p:spPr/>
        <p:txBody>
          <a:bodyPr/>
          <a:lstStyle/>
          <a:p>
            <a:pPr lvl="0"/>
            <a:r>
              <a:rPr lang="pt-BR" dirty="0"/>
              <a:t>Deus é o Criador</a:t>
            </a:r>
          </a:p>
          <a:p>
            <a:pPr lvl="0"/>
            <a:r>
              <a:rPr lang="pt-BR" dirty="0"/>
              <a:t>Deus é intencional</a:t>
            </a:r>
          </a:p>
          <a:p>
            <a:pPr lvl="0"/>
            <a:r>
              <a:rPr lang="pt-BR" dirty="0"/>
              <a:t>Deus é pessoal</a:t>
            </a:r>
          </a:p>
          <a:p>
            <a:pPr lvl="0"/>
            <a:r>
              <a:rPr lang="pt-BR" dirty="0"/>
              <a:t>Deus é o autor da Bíblia</a:t>
            </a:r>
          </a:p>
        </p:txBody>
      </p:sp>
    </p:spTree>
    <p:extLst>
      <p:ext uri="{BB962C8B-B14F-4D97-AF65-F5344CB8AC3E}">
        <p14:creationId xmlns:p14="http://schemas.microsoft.com/office/powerpoint/2010/main" val="253216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p:txBody>
          <a:bodyPr/>
          <a:lstStyle/>
          <a:p>
            <a:r>
              <a:rPr lang="pt-BR" dirty="0"/>
              <a:t>Posições sobre a Criação</a:t>
            </a:r>
          </a:p>
        </p:txBody>
      </p:sp>
      <p:sp>
        <p:nvSpPr>
          <p:cNvPr id="12" name="Retângulo 11"/>
          <p:cNvSpPr/>
          <p:nvPr/>
        </p:nvSpPr>
        <p:spPr>
          <a:xfrm>
            <a:off x="2002420" y="2406570"/>
            <a:ext cx="1643606" cy="1296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Terra Jovem</a:t>
            </a:r>
          </a:p>
        </p:txBody>
      </p:sp>
      <p:sp>
        <p:nvSpPr>
          <p:cNvPr id="13" name="Retângulo 12"/>
          <p:cNvSpPr/>
          <p:nvPr/>
        </p:nvSpPr>
        <p:spPr>
          <a:xfrm>
            <a:off x="3831220" y="2406570"/>
            <a:ext cx="1643606" cy="1296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Terra Antiga</a:t>
            </a:r>
          </a:p>
        </p:txBody>
      </p:sp>
      <p:sp>
        <p:nvSpPr>
          <p:cNvPr id="14" name="Retângulo 13"/>
          <p:cNvSpPr/>
          <p:nvPr/>
        </p:nvSpPr>
        <p:spPr>
          <a:xfrm>
            <a:off x="5660020" y="2406570"/>
            <a:ext cx="1643606" cy="1296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Evolução Teísta</a:t>
            </a:r>
          </a:p>
        </p:txBody>
      </p:sp>
      <p:sp>
        <p:nvSpPr>
          <p:cNvPr id="15" name="Retângulo 14"/>
          <p:cNvSpPr/>
          <p:nvPr/>
        </p:nvSpPr>
        <p:spPr>
          <a:xfrm>
            <a:off x="7708738" y="2406570"/>
            <a:ext cx="1632032" cy="12963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t-BR" dirty="0"/>
              <a:t>Evolução Naturalista</a:t>
            </a:r>
          </a:p>
        </p:txBody>
      </p:sp>
      <p:sp>
        <p:nvSpPr>
          <p:cNvPr id="16" name="Retângulo 15"/>
          <p:cNvSpPr/>
          <p:nvPr/>
        </p:nvSpPr>
        <p:spPr>
          <a:xfrm>
            <a:off x="2013995" y="1597917"/>
            <a:ext cx="4884516" cy="623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Design Inteligente</a:t>
            </a:r>
          </a:p>
        </p:txBody>
      </p:sp>
      <p:sp>
        <p:nvSpPr>
          <p:cNvPr id="23" name="Triângulo Retângulo 22"/>
          <p:cNvSpPr/>
          <p:nvPr/>
        </p:nvSpPr>
        <p:spPr>
          <a:xfrm flipV="1">
            <a:off x="2002420" y="4444677"/>
            <a:ext cx="5301206" cy="914400"/>
          </a:xfrm>
          <a:prstGeom prst="r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t-BR" dirty="0"/>
          </a:p>
        </p:txBody>
      </p:sp>
      <p:sp>
        <p:nvSpPr>
          <p:cNvPr id="24" name="Triângulo Retângulo 23"/>
          <p:cNvSpPr/>
          <p:nvPr/>
        </p:nvSpPr>
        <p:spPr>
          <a:xfrm flipH="1">
            <a:off x="2013995" y="4758158"/>
            <a:ext cx="5301206" cy="914400"/>
          </a:xfrm>
          <a:prstGeom prst="r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t-BR" dirty="0"/>
          </a:p>
        </p:txBody>
      </p:sp>
      <p:sp>
        <p:nvSpPr>
          <p:cNvPr id="25" name="CaixaDeTexto 24"/>
          <p:cNvSpPr txBox="1"/>
          <p:nvPr/>
        </p:nvSpPr>
        <p:spPr>
          <a:xfrm>
            <a:off x="3532363" y="4074034"/>
            <a:ext cx="2241319" cy="369332"/>
          </a:xfrm>
          <a:prstGeom prst="rect">
            <a:avLst/>
          </a:prstGeom>
          <a:noFill/>
        </p:spPr>
        <p:txBody>
          <a:bodyPr wrap="none" rtlCol="0">
            <a:spAutoFit/>
          </a:bodyPr>
          <a:lstStyle/>
          <a:p>
            <a:r>
              <a:rPr lang="pt-BR" dirty="0"/>
              <a:t>Como Deus atua?</a:t>
            </a:r>
          </a:p>
        </p:txBody>
      </p:sp>
      <p:sp>
        <p:nvSpPr>
          <p:cNvPr id="26" name="CaixaDeTexto 25"/>
          <p:cNvSpPr txBox="1"/>
          <p:nvPr/>
        </p:nvSpPr>
        <p:spPr>
          <a:xfrm>
            <a:off x="2002420" y="4532545"/>
            <a:ext cx="2879314" cy="369332"/>
          </a:xfrm>
          <a:prstGeom prst="rect">
            <a:avLst/>
          </a:prstGeom>
          <a:noFill/>
        </p:spPr>
        <p:txBody>
          <a:bodyPr wrap="none" rtlCol="0">
            <a:spAutoFit/>
          </a:bodyPr>
          <a:lstStyle/>
          <a:p>
            <a:r>
              <a:rPr lang="pt-BR" dirty="0"/>
              <a:t>Intervenções milagrosas</a:t>
            </a:r>
          </a:p>
        </p:txBody>
      </p:sp>
      <p:sp>
        <p:nvSpPr>
          <p:cNvPr id="27" name="CaixaDeTexto 26"/>
          <p:cNvSpPr txBox="1"/>
          <p:nvPr/>
        </p:nvSpPr>
        <p:spPr>
          <a:xfrm>
            <a:off x="5110751" y="5215358"/>
            <a:ext cx="2204450" cy="369332"/>
          </a:xfrm>
          <a:prstGeom prst="rect">
            <a:avLst/>
          </a:prstGeom>
          <a:noFill/>
        </p:spPr>
        <p:txBody>
          <a:bodyPr wrap="none" rtlCol="0">
            <a:spAutoFit/>
          </a:bodyPr>
          <a:lstStyle/>
          <a:p>
            <a:r>
              <a:rPr lang="pt-BR" dirty="0"/>
              <a:t>Processos naturais</a:t>
            </a:r>
          </a:p>
        </p:txBody>
      </p:sp>
      <p:cxnSp>
        <p:nvCxnSpPr>
          <p:cNvPr id="29" name="Conector reto 28"/>
          <p:cNvCxnSpPr/>
          <p:nvPr/>
        </p:nvCxnSpPr>
        <p:spPr>
          <a:xfrm flipH="1">
            <a:off x="7485926" y="1598088"/>
            <a:ext cx="14469" cy="407447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1066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Evolução</a:t>
            </a:r>
          </a:p>
        </p:txBody>
      </p:sp>
      <p:sp>
        <p:nvSpPr>
          <p:cNvPr id="3" name="Espaço Reservado para Conteúdo 2">
            <a:extLst>
              <a:ext uri="{FF2B5EF4-FFF2-40B4-BE49-F238E27FC236}">
                <a16:creationId xmlns:a16="http://schemas.microsoft.com/office/drawing/2014/main" id="{C1BAB583-5EA4-4EFF-8C3C-794CB388D7E7}"/>
              </a:ext>
            </a:extLst>
          </p:cNvPr>
          <p:cNvSpPr>
            <a:spLocks noGrp="1"/>
          </p:cNvSpPr>
          <p:nvPr>
            <p:ph idx="1"/>
          </p:nvPr>
        </p:nvSpPr>
        <p:spPr>
          <a:xfrm>
            <a:off x="838200" y="1690688"/>
            <a:ext cx="10515600" cy="4486275"/>
          </a:xfrm>
        </p:spPr>
        <p:txBody>
          <a:bodyPr>
            <a:normAutofit/>
          </a:bodyPr>
          <a:lstStyle/>
          <a:p>
            <a:pPr marL="0" indent="0">
              <a:buNone/>
            </a:pPr>
            <a:r>
              <a:rPr lang="pt-BR" dirty="0"/>
              <a:t>Criação x Evolução</a:t>
            </a:r>
          </a:p>
          <a:p>
            <a:pPr marL="457200" lvl="1" indent="0">
              <a:buNone/>
            </a:pPr>
            <a:r>
              <a:rPr lang="pt-BR" dirty="0"/>
              <a:t>Não é a discussão mais relevante, como se somente houvessem duas alternativas: Criação de Terra Jovem x Evolução Naturalista</a:t>
            </a:r>
          </a:p>
          <a:p>
            <a:pPr marL="0" lvl="0" indent="0">
              <a:buNone/>
            </a:pPr>
            <a:r>
              <a:rPr lang="pt-BR" dirty="0"/>
              <a:t>O</a:t>
            </a:r>
            <a:r>
              <a:rPr lang="pt-BR" baseline="0" dirty="0"/>
              <a:t> Naturalismo</a:t>
            </a:r>
          </a:p>
          <a:p>
            <a:pPr marL="457200" lvl="1" indent="0">
              <a:buNone/>
            </a:pPr>
            <a:r>
              <a:rPr lang="pt-BR" baseline="0" dirty="0"/>
              <a:t>A discussão hoje não é criação x evolução. É </a:t>
            </a:r>
            <a:r>
              <a:rPr lang="pt-BR" b="1" baseline="0" dirty="0"/>
              <a:t>materialismo x Teísmo</a:t>
            </a:r>
            <a:r>
              <a:rPr lang="pt-BR" b="0" baseline="0" dirty="0"/>
              <a:t>.</a:t>
            </a:r>
          </a:p>
          <a:p>
            <a:pPr marL="457200" lvl="1" indent="0">
              <a:buNone/>
            </a:pPr>
            <a:r>
              <a:rPr lang="pt-BR" b="0" baseline="0" dirty="0"/>
              <a:t>Definição:</a:t>
            </a:r>
          </a:p>
          <a:p>
            <a:pPr marL="914400" lvl="2" indent="0">
              <a:buNone/>
            </a:pPr>
            <a:r>
              <a:rPr lang="pt-BR" dirty="0"/>
              <a:t>“cosmovisão fundada sobre a convicção de que o mundo natural engloba toda a realidade, ou seja, não há nenhuma necessidade de considerar a existência de Deus ou de deuses: pressupõe-se que o Universo físico constitua toda a realidade”</a:t>
            </a:r>
          </a:p>
        </p:txBody>
      </p:sp>
    </p:spTree>
    <p:extLst>
      <p:ext uri="{BB962C8B-B14F-4D97-AF65-F5344CB8AC3E}">
        <p14:creationId xmlns:p14="http://schemas.microsoft.com/office/powerpoint/2010/main" val="219426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6549B-12D9-4D8B-84FE-BECBF5B18E4F}"/>
              </a:ext>
            </a:extLst>
          </p:cNvPr>
          <p:cNvSpPr>
            <a:spLocks noGrp="1"/>
          </p:cNvSpPr>
          <p:nvPr>
            <p:ph type="title"/>
          </p:nvPr>
        </p:nvSpPr>
        <p:spPr/>
        <p:txBody>
          <a:bodyPr/>
          <a:lstStyle/>
          <a:p>
            <a:pPr marL="0" lvl="0" indent="0">
              <a:buNone/>
            </a:pPr>
            <a:r>
              <a:rPr lang="pt-BR" baseline="0" dirty="0"/>
              <a:t>Discussão</a:t>
            </a:r>
            <a:endParaRPr lang="en-US" dirty="0"/>
          </a:p>
        </p:txBody>
      </p:sp>
      <p:sp>
        <p:nvSpPr>
          <p:cNvPr id="3" name="Espaço Reservado para Conteúdo 2">
            <a:extLst>
              <a:ext uri="{FF2B5EF4-FFF2-40B4-BE49-F238E27FC236}">
                <a16:creationId xmlns:a16="http://schemas.microsoft.com/office/drawing/2014/main" id="{6D4F7A41-DB04-4F94-98DA-2EA0717D7661}"/>
              </a:ext>
            </a:extLst>
          </p:cNvPr>
          <p:cNvSpPr>
            <a:spLocks noGrp="1"/>
          </p:cNvSpPr>
          <p:nvPr>
            <p:ph idx="1"/>
          </p:nvPr>
        </p:nvSpPr>
        <p:spPr/>
        <p:txBody>
          <a:bodyPr>
            <a:normAutofit lnSpcReduction="10000"/>
          </a:bodyPr>
          <a:lstStyle/>
          <a:p>
            <a:r>
              <a:rPr lang="pt-BR" dirty="0"/>
              <a:t>Atualmente, os que acreditam que existe uma causa inteligente para a origem do universo, a origem da vida, e a criação de novas formas de vida são chamados de “criacionistas”. Os que acreditam que tudo pode ser explicado pelas leis naturais, e por causas não inteligentes é chamado de “evolucionista”. Os “evolucionistas teístas” tentam juntar as duas visões.</a:t>
            </a:r>
          </a:p>
          <a:p>
            <a:r>
              <a:rPr lang="pt-BR" dirty="0"/>
              <a:t>Historicamente, estas áreas tem sido chamadas de “</a:t>
            </a:r>
            <a:r>
              <a:rPr lang="pt-BR" dirty="0" err="1"/>
              <a:t>cosmogenia</a:t>
            </a:r>
            <a:r>
              <a:rPr lang="pt-BR" dirty="0"/>
              <a:t>, biogenia e antropogenia”, em paralelo às ciências operacionais cosmologia, biologia, e antropologia.</a:t>
            </a:r>
          </a:p>
        </p:txBody>
      </p:sp>
    </p:spTree>
    <p:extLst>
      <p:ext uri="{BB962C8B-B14F-4D97-AF65-F5344CB8AC3E}">
        <p14:creationId xmlns:p14="http://schemas.microsoft.com/office/powerpoint/2010/main" val="1882478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26D6A-5B59-4A8A-AD55-C3ECB2A79130}"/>
              </a:ext>
            </a:extLst>
          </p:cNvPr>
          <p:cNvSpPr>
            <a:spLocks noGrp="1"/>
          </p:cNvSpPr>
          <p:nvPr>
            <p:ph type="title"/>
          </p:nvPr>
        </p:nvSpPr>
        <p:spPr/>
        <p:txBody>
          <a:bodyPr/>
          <a:lstStyle/>
          <a:p>
            <a:r>
              <a:rPr lang="pt-BR" dirty="0"/>
              <a:t>Discussão</a:t>
            </a:r>
            <a:endParaRPr lang="en-US" dirty="0"/>
          </a:p>
        </p:txBody>
      </p:sp>
      <p:sp>
        <p:nvSpPr>
          <p:cNvPr id="3" name="Espaço Reservado para Conteúdo 2">
            <a:extLst>
              <a:ext uri="{FF2B5EF4-FFF2-40B4-BE49-F238E27FC236}">
                <a16:creationId xmlns:a16="http://schemas.microsoft.com/office/drawing/2014/main" id="{B711D620-DA7D-422C-BDD4-49FE4C0190FA}"/>
              </a:ext>
            </a:extLst>
          </p:cNvPr>
          <p:cNvSpPr>
            <a:spLocks noGrp="1"/>
          </p:cNvSpPr>
          <p:nvPr>
            <p:ph idx="1"/>
          </p:nvPr>
        </p:nvSpPr>
        <p:spPr/>
        <p:txBody>
          <a:bodyPr/>
          <a:lstStyle/>
          <a:p>
            <a:pPr marL="0" indent="0">
              <a:buNone/>
            </a:pPr>
            <a:r>
              <a:rPr lang="pt-BR" dirty="0"/>
              <a:t>Naturalismo é ateísmo, ateísmo é pecado.</a:t>
            </a:r>
          </a:p>
          <a:p>
            <a:pPr marL="457200" lvl="1" indent="0">
              <a:buNone/>
            </a:pPr>
            <a:r>
              <a:rPr lang="pt-BR" sz="2400" kern="1200" dirty="0">
                <a:solidFill>
                  <a:schemeClr val="tx1"/>
                </a:solidFill>
                <a:effectLst/>
                <a:latin typeface="+mn-lt"/>
                <a:ea typeface="+mn-ea"/>
                <a:cs typeface="+mn-cs"/>
              </a:rPr>
              <a:t>(Ciência, Intolerância e Fé, </a:t>
            </a:r>
            <a:r>
              <a:rPr lang="pt-BR" sz="2400" kern="1200" dirty="0" err="1">
                <a:solidFill>
                  <a:schemeClr val="tx1"/>
                </a:solidFill>
                <a:effectLst/>
                <a:latin typeface="+mn-lt"/>
                <a:ea typeface="+mn-ea"/>
                <a:cs typeface="+mn-cs"/>
              </a:rPr>
              <a:t>pg</a:t>
            </a:r>
            <a:r>
              <a:rPr lang="pt-BR" sz="2400" kern="1200" dirty="0">
                <a:solidFill>
                  <a:schemeClr val="tx1"/>
                </a:solidFill>
                <a:effectLst/>
                <a:latin typeface="+mn-lt"/>
                <a:ea typeface="+mn-ea"/>
                <a:cs typeface="+mn-cs"/>
              </a:rPr>
              <a:t> 170)</a:t>
            </a:r>
            <a:endParaRPr lang="en-US" dirty="0"/>
          </a:p>
        </p:txBody>
      </p:sp>
    </p:spTree>
    <p:extLst>
      <p:ext uri="{BB962C8B-B14F-4D97-AF65-F5344CB8AC3E}">
        <p14:creationId xmlns:p14="http://schemas.microsoft.com/office/powerpoint/2010/main" val="2412652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Evolução</a:t>
            </a:r>
          </a:p>
        </p:txBody>
      </p:sp>
      <p:sp>
        <p:nvSpPr>
          <p:cNvPr id="3" name="Espaço Reservado para Conteúdo 2">
            <a:extLst>
              <a:ext uri="{FF2B5EF4-FFF2-40B4-BE49-F238E27FC236}">
                <a16:creationId xmlns:a16="http://schemas.microsoft.com/office/drawing/2014/main" id="{C1BAB583-5EA4-4EFF-8C3C-794CB388D7E7}"/>
              </a:ext>
            </a:extLst>
          </p:cNvPr>
          <p:cNvSpPr>
            <a:spLocks noGrp="1"/>
          </p:cNvSpPr>
          <p:nvPr>
            <p:ph idx="1"/>
          </p:nvPr>
        </p:nvSpPr>
        <p:spPr/>
        <p:txBody>
          <a:bodyPr>
            <a:normAutofit/>
          </a:bodyPr>
          <a:lstStyle/>
          <a:p>
            <a:pPr marL="0" indent="0">
              <a:buNone/>
            </a:pPr>
            <a:r>
              <a:rPr lang="pt-BR" dirty="0"/>
              <a:t>Criação x Evolução</a:t>
            </a:r>
          </a:p>
          <a:p>
            <a:pPr marL="457200" lvl="1" indent="0">
              <a:buNone/>
            </a:pPr>
            <a:r>
              <a:rPr lang="pt-BR" dirty="0"/>
              <a:t>Não é a discussão mais relevante, como se somente houvessem duas alternativas</a:t>
            </a:r>
          </a:p>
          <a:p>
            <a:pPr marL="457200" lvl="1" indent="0">
              <a:buNone/>
            </a:pPr>
            <a:r>
              <a:rPr lang="pt-BR" dirty="0"/>
              <a:t>Criação de Terra Jovem x Evolução Naturalista</a:t>
            </a:r>
          </a:p>
          <a:p>
            <a:pPr marL="457200" lvl="1" indent="0">
              <a:buNone/>
            </a:pPr>
            <a:r>
              <a:rPr lang="pt-BR" dirty="0"/>
              <a:t>“A Evolução fez</a:t>
            </a:r>
            <a:r>
              <a:rPr lang="pt-BR" baseline="0" dirty="0"/>
              <a:t> do mundo um lugar seguro para nós, ateus”</a:t>
            </a:r>
            <a:endParaRPr lang="pt-BR" dirty="0"/>
          </a:p>
        </p:txBody>
      </p:sp>
    </p:spTree>
    <p:extLst>
      <p:ext uri="{BB962C8B-B14F-4D97-AF65-F5344CB8AC3E}">
        <p14:creationId xmlns:p14="http://schemas.microsoft.com/office/powerpoint/2010/main" val="418462745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3638</TotalTime>
  <Words>1569</Words>
  <Application>Microsoft Office PowerPoint</Application>
  <PresentationFormat>Widescreen</PresentationFormat>
  <Paragraphs>107</Paragraphs>
  <Slides>27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27</vt:i4>
      </vt:variant>
    </vt:vector>
  </HeadingPairs>
  <TitlesOfParts>
    <vt:vector size="31" baseType="lpstr">
      <vt:lpstr>Arial</vt:lpstr>
      <vt:lpstr>Arial Black</vt:lpstr>
      <vt:lpstr>Century Gothic</vt:lpstr>
      <vt:lpstr>Tema do Office</vt:lpstr>
      <vt:lpstr>Ciência e Bíblia</vt:lpstr>
      <vt:lpstr>Ciência e Bíblia</vt:lpstr>
      <vt:lpstr>Revisão: Convergência Ciência e Bíblia </vt:lpstr>
      <vt:lpstr>Revisão - Absolutos</vt:lpstr>
      <vt:lpstr>Posições sobre a Criação</vt:lpstr>
      <vt:lpstr>Evolução</vt:lpstr>
      <vt:lpstr>Discussão</vt:lpstr>
      <vt:lpstr>Discussão</vt:lpstr>
      <vt:lpstr>Evolução</vt:lpstr>
      <vt:lpstr>Sobre a Evolução</vt:lpstr>
      <vt:lpstr>Sobre a Evolução</vt:lpstr>
      <vt:lpstr>Críticas à Evolução</vt:lpstr>
      <vt:lpstr>Apresentação do PowerPoint</vt:lpstr>
      <vt:lpstr>Apresentação do PowerPoint</vt:lpstr>
      <vt:lpstr>Apresentação do PowerPoint</vt:lpstr>
      <vt:lpstr>Embora o ateísmo possa ter sido logicamente sustentável antes de Darwin, este possibilitou a um ateu ser intelectualmente realizado.</vt:lpstr>
      <vt:lpstr>Evolução Teísta</vt:lpstr>
      <vt:lpstr>Apresentação do PowerPoint</vt:lpstr>
      <vt:lpstr>Apresentação do PowerPoint</vt:lpstr>
      <vt:lpstr>Apresentação do PowerPoint</vt:lpstr>
      <vt:lpstr>Apresentação do PowerPoint</vt:lpstr>
      <vt:lpstr>Milagres?</vt:lpstr>
      <vt:lpstr>Apresentação do PowerPoint</vt:lpstr>
      <vt:lpstr>Principais Críticas</vt:lpstr>
      <vt:lpstr>Textos</vt:lpstr>
      <vt:lpstr>Textos</vt:lpstr>
      <vt:lpstr>Principais Críticas</vt:lpstr>
    </vt:vector>
  </TitlesOfParts>
  <Company>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Ciência e Fé</dc:title>
  <dc:creator>David Pfannemuller Guimaraes</dc:creator>
  <cp:lastModifiedBy>David Guimaraes</cp:lastModifiedBy>
  <cp:revision>102</cp:revision>
  <dcterms:created xsi:type="dcterms:W3CDTF">2022-02-03T00:13:31Z</dcterms:created>
  <dcterms:modified xsi:type="dcterms:W3CDTF">2022-03-29T00:07:52Z</dcterms:modified>
</cp:coreProperties>
</file>