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60" r:id="rId3"/>
    <p:sldId id="270" r:id="rId4"/>
    <p:sldId id="272" r:id="rId5"/>
    <p:sldId id="302" r:id="rId6"/>
    <p:sldId id="402" r:id="rId7"/>
    <p:sldId id="404" r:id="rId8"/>
    <p:sldId id="405" r:id="rId9"/>
    <p:sldId id="403" r:id="rId10"/>
    <p:sldId id="305" r:id="rId11"/>
    <p:sldId id="406" r:id="rId12"/>
    <p:sldId id="407" r:id="rId13"/>
    <p:sldId id="408" r:id="rId14"/>
    <p:sldId id="409" r:id="rId15"/>
    <p:sldId id="410" r:id="rId16"/>
    <p:sldId id="411" r:id="rId17"/>
    <p:sldId id="412" r:id="rId18"/>
    <p:sldId id="400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06" autoAdjust="0"/>
    <p:restoredTop sz="96026" autoAdjust="0"/>
  </p:normalViewPr>
  <p:slideViewPr>
    <p:cSldViewPr snapToGrid="0">
      <p:cViewPr varScale="1">
        <p:scale>
          <a:sx n="85" d="100"/>
          <a:sy n="85" d="100"/>
        </p:scale>
        <p:origin x="120" y="8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39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781175"/>
            <a:ext cx="9144000" cy="8397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411666"/>
            <a:ext cx="9144000" cy="50323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18/04/2022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  <p:grpSp>
        <p:nvGrpSpPr>
          <p:cNvPr id="9" name="Agrupar 8"/>
          <p:cNvGrpSpPr/>
          <p:nvPr userDrawn="1"/>
        </p:nvGrpSpPr>
        <p:grpSpPr>
          <a:xfrm>
            <a:off x="4391026" y="2706691"/>
            <a:ext cx="3409948" cy="1704975"/>
            <a:chOff x="3876678" y="2963863"/>
            <a:chExt cx="3409948" cy="1704975"/>
          </a:xfrm>
        </p:grpSpPr>
        <p:pic>
          <p:nvPicPr>
            <p:cNvPr id="7" name="Imagem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6678" y="2963863"/>
              <a:ext cx="1704975" cy="1704975"/>
            </a:xfrm>
            <a:prstGeom prst="rect">
              <a:avLst/>
            </a:prstGeom>
          </p:spPr>
        </p:pic>
        <p:pic>
          <p:nvPicPr>
            <p:cNvPr id="8" name="Imagem 7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1653" y="2963865"/>
              <a:ext cx="1704973" cy="1704973"/>
            </a:xfrm>
            <a:prstGeom prst="rect">
              <a:avLst/>
            </a:prstGeom>
          </p:spPr>
        </p:pic>
      </p:grpSp>
      <p:sp>
        <p:nvSpPr>
          <p:cNvPr id="10" name="Retângulo 9"/>
          <p:cNvSpPr/>
          <p:nvPr userDrawn="1"/>
        </p:nvSpPr>
        <p:spPr>
          <a:xfrm>
            <a:off x="0" y="6400800"/>
            <a:ext cx="12192000" cy="2825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 userDrawn="1"/>
        </p:nvSpPr>
        <p:spPr>
          <a:xfrm>
            <a:off x="10325100" y="5429250"/>
            <a:ext cx="1657350" cy="946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3005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18/04/2022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1647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18/04/2022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6096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18/04/2022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6262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7579" y="1143000"/>
            <a:ext cx="8366545" cy="3752850"/>
          </a:xfrm>
        </p:spPr>
        <p:txBody>
          <a:bodyPr/>
          <a:lstStyle>
            <a:lvl1pPr>
              <a:defRPr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18/04/2022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CaixaDeTexto 6"/>
          <p:cNvSpPr txBox="1"/>
          <p:nvPr userDrawn="1"/>
        </p:nvSpPr>
        <p:spPr>
          <a:xfrm>
            <a:off x="704850" y="495300"/>
            <a:ext cx="1072730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3800" dirty="0">
                <a:latin typeface="Arial Black" panose="020B0A04020102020204" pitchFamily="34" charset="0"/>
              </a:rPr>
              <a:t>“</a:t>
            </a:r>
          </a:p>
        </p:txBody>
      </p:sp>
      <p:sp>
        <p:nvSpPr>
          <p:cNvPr id="8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777580" y="4895850"/>
            <a:ext cx="8366545" cy="119380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3812213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18/04/2022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5413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18/04/2022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735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18/04/2022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2706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18/04/2022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1844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18/04/2022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1679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18/04/2022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3450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18/04/2022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4488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>
            <a:off x="0" y="6400800"/>
            <a:ext cx="12192000" cy="2825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06F40-74E1-4C10-B403-A6DACF1E7C9F}" type="datetimeFigureOut">
              <a:rPr lang="pt-BR" smtClean="0"/>
              <a:t>18/04/2022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5567" y="5582275"/>
            <a:ext cx="778321" cy="778321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9795" y="5582276"/>
            <a:ext cx="778320" cy="778320"/>
          </a:xfrm>
          <a:prstGeom prst="rect">
            <a:avLst/>
          </a:prstGeom>
        </p:spPr>
      </p:pic>
      <p:sp>
        <p:nvSpPr>
          <p:cNvPr id="10" name="CaixaDeTexto 9"/>
          <p:cNvSpPr txBox="1"/>
          <p:nvPr userDrawn="1"/>
        </p:nvSpPr>
        <p:spPr>
          <a:xfrm>
            <a:off x="10385567" y="6409938"/>
            <a:ext cx="1431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solidFill>
                  <a:schemeClr val="bg1"/>
                </a:solidFill>
              </a:rPr>
              <a:t>CIÊNCIA e BÍBLIA</a:t>
            </a:r>
          </a:p>
        </p:txBody>
      </p:sp>
      <p:pic>
        <p:nvPicPr>
          <p:cNvPr id="16" name="Imagem 15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220440" y="6434452"/>
            <a:ext cx="638324" cy="227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811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iaonline.com.br/nvi/lc/3/23-38+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iaonline.com.br/nvi/gn/5/3-32" TargetMode="External"/><Relationship Id="rId2" Type="http://schemas.openxmlformats.org/officeDocument/2006/relationships/hyperlink" Target="https://www.bibliaonline.com.br/nvi/lc/3/23-38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iaonline.com.br/nvi/mt/1/8" TargetMode="Externa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bibliaonline.com.br/nvi/1cr/3/11,12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iaonline.com.br/nvi/1cr/6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bibliaonline.com.br/nvi/ed/7/3,4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iaonline.com.br/nvi/mt/1/17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Ciência e Bíblia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945066"/>
            <a:ext cx="9144000" cy="819126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Aula 10 – Cronologia Bíblica</a:t>
            </a:r>
          </a:p>
          <a:p>
            <a:r>
              <a:rPr lang="pt-BR" dirty="0"/>
              <a:t>Iniciaremos às 20h00</a:t>
            </a:r>
          </a:p>
        </p:txBody>
      </p:sp>
    </p:spTree>
    <p:extLst>
      <p:ext uri="{BB962C8B-B14F-4D97-AF65-F5344CB8AC3E}">
        <p14:creationId xmlns:p14="http://schemas.microsoft.com/office/powerpoint/2010/main" val="496593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Algumas questões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BAB583-5EA4-4EFF-8C3C-794CB388D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lvl="1"/>
            <a:endParaRPr lang="pt-BR" dirty="0"/>
          </a:p>
          <a:p>
            <a:pPr marL="457200" lvl="1" indent="0">
              <a:buNone/>
            </a:pPr>
            <a:r>
              <a:rPr lang="pt-BR" b="0" i="0" dirty="0">
                <a:effectLst/>
                <a:latin typeface="Roboto" panose="02000000000000000000" pitchFamily="2" charset="0"/>
              </a:rPr>
              <a:t>Jesus tinha cerca de trinta anos de idade quando começou seu ministério. Ele era, como se pensava, filho de José, filho de Eli,</a:t>
            </a:r>
          </a:p>
          <a:p>
            <a:pPr marL="457200" lvl="1" indent="0">
              <a:buNone/>
            </a:pPr>
            <a:r>
              <a:rPr lang="pt-BR" b="0" i="0" dirty="0">
                <a:effectLst/>
                <a:latin typeface="Roboto" panose="02000000000000000000" pitchFamily="2" charset="0"/>
              </a:rPr>
              <a:t>(...)</a:t>
            </a:r>
            <a:br>
              <a:rPr lang="pt-BR" dirty="0"/>
            </a:br>
            <a:r>
              <a:rPr lang="pt-BR" b="0" i="0" dirty="0">
                <a:effectLst/>
                <a:latin typeface="Roboto" panose="02000000000000000000" pitchFamily="2" charset="0"/>
              </a:rPr>
              <a:t>filho de Jacó, filho de Isaque, filho de Abraão, filho de Terá, filho de </a:t>
            </a:r>
            <a:r>
              <a:rPr lang="pt-BR" b="0" i="0" dirty="0" err="1">
                <a:effectLst/>
                <a:latin typeface="Roboto" panose="02000000000000000000" pitchFamily="2" charset="0"/>
              </a:rPr>
              <a:t>Naor</a:t>
            </a:r>
            <a:r>
              <a:rPr lang="pt-BR" b="0" i="0" dirty="0">
                <a:effectLst/>
                <a:latin typeface="Roboto" panose="02000000000000000000" pitchFamily="2" charset="0"/>
              </a:rPr>
              <a:t>,</a:t>
            </a:r>
            <a:br>
              <a:rPr lang="pt-BR" dirty="0"/>
            </a:br>
            <a:r>
              <a:rPr lang="pt-BR" b="0" i="0" dirty="0">
                <a:effectLst/>
                <a:latin typeface="Roboto" panose="02000000000000000000" pitchFamily="2" charset="0"/>
              </a:rPr>
              <a:t>filho de </a:t>
            </a:r>
            <a:r>
              <a:rPr lang="pt-BR" b="0" i="0" dirty="0" err="1">
                <a:effectLst/>
                <a:latin typeface="Roboto" panose="02000000000000000000" pitchFamily="2" charset="0"/>
              </a:rPr>
              <a:t>Serugue</a:t>
            </a:r>
            <a:r>
              <a:rPr lang="pt-BR" b="0" i="0" dirty="0">
                <a:effectLst/>
                <a:latin typeface="Roboto" panose="02000000000000000000" pitchFamily="2" charset="0"/>
              </a:rPr>
              <a:t>, filho de </a:t>
            </a:r>
            <a:r>
              <a:rPr lang="pt-BR" b="0" i="0" dirty="0" err="1">
                <a:effectLst/>
                <a:latin typeface="Roboto" panose="02000000000000000000" pitchFamily="2" charset="0"/>
              </a:rPr>
              <a:t>Ragaú</a:t>
            </a:r>
            <a:r>
              <a:rPr lang="pt-BR" b="0" i="0" dirty="0">
                <a:effectLst/>
                <a:latin typeface="Roboto" panose="02000000000000000000" pitchFamily="2" charset="0"/>
              </a:rPr>
              <a:t>, filho de </a:t>
            </a:r>
            <a:r>
              <a:rPr lang="pt-BR" b="0" i="0" dirty="0" err="1">
                <a:effectLst/>
                <a:latin typeface="Roboto" panose="02000000000000000000" pitchFamily="2" charset="0"/>
              </a:rPr>
              <a:t>Faleque</a:t>
            </a:r>
            <a:r>
              <a:rPr lang="pt-BR" b="0" i="0" dirty="0">
                <a:effectLst/>
                <a:latin typeface="Roboto" panose="02000000000000000000" pitchFamily="2" charset="0"/>
              </a:rPr>
              <a:t>, filho de </a:t>
            </a:r>
            <a:r>
              <a:rPr lang="pt-BR" b="0" i="0" dirty="0" err="1">
                <a:effectLst/>
                <a:latin typeface="Roboto" panose="02000000000000000000" pitchFamily="2" charset="0"/>
              </a:rPr>
              <a:t>Éber</a:t>
            </a:r>
            <a:r>
              <a:rPr lang="pt-BR" b="0" i="0" dirty="0">
                <a:effectLst/>
                <a:latin typeface="Roboto" panose="02000000000000000000" pitchFamily="2" charset="0"/>
              </a:rPr>
              <a:t>, filho de </a:t>
            </a:r>
            <a:r>
              <a:rPr lang="pt-BR" b="0" i="0" dirty="0" err="1">
                <a:effectLst/>
                <a:latin typeface="Roboto" panose="02000000000000000000" pitchFamily="2" charset="0"/>
              </a:rPr>
              <a:t>Salá</a:t>
            </a:r>
            <a:r>
              <a:rPr lang="pt-BR" b="0" i="0" dirty="0">
                <a:effectLst/>
                <a:latin typeface="Roboto" panose="02000000000000000000" pitchFamily="2" charset="0"/>
              </a:rPr>
              <a:t>, </a:t>
            </a:r>
            <a:r>
              <a:rPr lang="pt-BR" b="1" i="0" dirty="0">
                <a:effectLst/>
                <a:latin typeface="Roboto" panose="02000000000000000000" pitchFamily="2" charset="0"/>
              </a:rPr>
              <a:t>filho de </a:t>
            </a:r>
            <a:r>
              <a:rPr lang="pt-BR" b="1" i="0" dirty="0" err="1">
                <a:effectLst/>
                <a:latin typeface="Roboto" panose="02000000000000000000" pitchFamily="2" charset="0"/>
              </a:rPr>
              <a:t>Cainã</a:t>
            </a:r>
            <a:r>
              <a:rPr lang="pt-BR" b="0" i="0" dirty="0">
                <a:effectLst/>
                <a:latin typeface="Roboto" panose="02000000000000000000" pitchFamily="2" charset="0"/>
              </a:rPr>
              <a:t>, filho de </a:t>
            </a:r>
            <a:r>
              <a:rPr lang="pt-BR" b="0" i="0" dirty="0" err="1">
                <a:effectLst/>
                <a:latin typeface="Roboto" panose="02000000000000000000" pitchFamily="2" charset="0"/>
              </a:rPr>
              <a:t>Arfaxade</a:t>
            </a:r>
            <a:r>
              <a:rPr lang="pt-BR" b="0" i="0" dirty="0">
                <a:effectLst/>
                <a:latin typeface="Roboto" panose="02000000000000000000" pitchFamily="2" charset="0"/>
              </a:rPr>
              <a:t>, filho de Sem, filho de Noé, filho de </a:t>
            </a:r>
            <a:r>
              <a:rPr lang="pt-BR" b="0" i="0" dirty="0" err="1">
                <a:effectLst/>
                <a:latin typeface="Roboto" panose="02000000000000000000" pitchFamily="2" charset="0"/>
              </a:rPr>
              <a:t>Lameque</a:t>
            </a:r>
            <a:r>
              <a:rPr lang="pt-BR" b="0" i="0" dirty="0">
                <a:effectLst/>
                <a:latin typeface="Roboto" panose="02000000000000000000" pitchFamily="2" charset="0"/>
              </a:rPr>
              <a:t>, filho de Matusalém, filho de Enoque, filho de </a:t>
            </a:r>
            <a:r>
              <a:rPr lang="pt-BR" b="0" i="0" dirty="0" err="1">
                <a:effectLst/>
                <a:latin typeface="Roboto" panose="02000000000000000000" pitchFamily="2" charset="0"/>
              </a:rPr>
              <a:t>Jarede</a:t>
            </a:r>
            <a:r>
              <a:rPr lang="pt-BR" b="0" i="0" dirty="0">
                <a:effectLst/>
                <a:latin typeface="Roboto" panose="02000000000000000000" pitchFamily="2" charset="0"/>
              </a:rPr>
              <a:t>, filho de </a:t>
            </a:r>
            <a:r>
              <a:rPr lang="pt-BR" b="0" i="0" dirty="0" err="1">
                <a:effectLst/>
                <a:latin typeface="Roboto" panose="02000000000000000000" pitchFamily="2" charset="0"/>
              </a:rPr>
              <a:t>Maalaleel</a:t>
            </a:r>
            <a:r>
              <a:rPr lang="pt-BR" b="0" i="0" dirty="0">
                <a:effectLst/>
                <a:latin typeface="Roboto" panose="02000000000000000000" pitchFamily="2" charset="0"/>
              </a:rPr>
              <a:t>, filho de </a:t>
            </a:r>
            <a:r>
              <a:rPr lang="pt-BR" b="0" i="0" dirty="0" err="1">
                <a:effectLst/>
                <a:latin typeface="Roboto" panose="02000000000000000000" pitchFamily="2" charset="0"/>
              </a:rPr>
              <a:t>Cainã</a:t>
            </a:r>
            <a:r>
              <a:rPr lang="pt-BR" b="0" i="0" dirty="0">
                <a:effectLst/>
                <a:latin typeface="Roboto" panose="02000000000000000000" pitchFamily="2" charset="0"/>
              </a:rPr>
              <a:t>, filho de </a:t>
            </a:r>
            <a:r>
              <a:rPr lang="pt-BR" b="0" i="0" dirty="0" err="1">
                <a:effectLst/>
                <a:latin typeface="Roboto" panose="02000000000000000000" pitchFamily="2" charset="0"/>
              </a:rPr>
              <a:t>Enos</a:t>
            </a:r>
            <a:r>
              <a:rPr lang="pt-BR" b="0" i="0" dirty="0">
                <a:effectLst/>
                <a:latin typeface="Roboto" panose="02000000000000000000" pitchFamily="2" charset="0"/>
              </a:rPr>
              <a:t>, filho de Sete, filho de Adão, filho de Deus.</a:t>
            </a:r>
            <a:br>
              <a:rPr lang="pt-BR" dirty="0"/>
            </a:br>
            <a:br>
              <a:rPr lang="pt-BR" dirty="0"/>
            </a:br>
            <a:r>
              <a:rPr lang="pt-BR" b="0" i="0" dirty="0">
                <a:effectLst/>
                <a:latin typeface="Roboto" panose="02000000000000000000" pitchFamily="2" charset="0"/>
                <a:hlinkClick r:id="rId2"/>
              </a:rPr>
              <a:t>Lucas 3:23-38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4262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Algumas questões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0EC4A8C9-5737-46AF-935F-BFF2073CB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hlinkClick r:id="rId2"/>
              </a:rPr>
              <a:t>Lucas 3:23-38 - NVI - Nova Versão Internacional - Bíblia Online (bibliaonline.com.br)</a:t>
            </a:r>
            <a:endParaRPr lang="pt-BR" dirty="0"/>
          </a:p>
          <a:p>
            <a:r>
              <a:rPr lang="en-US" dirty="0" err="1">
                <a:hlinkClick r:id="rId3"/>
              </a:rPr>
              <a:t>Gênesis</a:t>
            </a:r>
            <a:r>
              <a:rPr lang="en-US" dirty="0">
                <a:hlinkClick r:id="rId3"/>
              </a:rPr>
              <a:t> 5:3-32 - NVI - Nova </a:t>
            </a:r>
            <a:r>
              <a:rPr lang="en-US" dirty="0" err="1">
                <a:hlinkClick r:id="rId3"/>
              </a:rPr>
              <a:t>Versão</a:t>
            </a:r>
            <a:r>
              <a:rPr lang="en-US" dirty="0">
                <a:hlinkClick r:id="rId3"/>
              </a:rPr>
              <a:t> </a:t>
            </a:r>
            <a:r>
              <a:rPr lang="en-US" dirty="0" err="1">
                <a:hlinkClick r:id="rId3"/>
              </a:rPr>
              <a:t>Internacional</a:t>
            </a:r>
            <a:r>
              <a:rPr lang="en-US" dirty="0">
                <a:hlinkClick r:id="rId3"/>
              </a:rPr>
              <a:t> - </a:t>
            </a:r>
            <a:r>
              <a:rPr lang="en-US" dirty="0" err="1">
                <a:hlinkClick r:id="rId3"/>
              </a:rPr>
              <a:t>Bíblia</a:t>
            </a:r>
            <a:r>
              <a:rPr lang="en-US" dirty="0">
                <a:hlinkClick r:id="rId3"/>
              </a:rPr>
              <a:t> Online (bibliaonline.com.br)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32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Algumas questões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FE4167AF-BBC5-4029-9846-1763F9489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BC5DB3F-EDC5-42D4-8F9F-46DA04C33F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262" y="1925275"/>
            <a:ext cx="8753475" cy="389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7132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Algumas questões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EF32A09D-1E12-4D2A-A9B5-E57D2CFD2FB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006" y="1825625"/>
            <a:ext cx="418198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4B6BB7E6-8506-418E-95A2-DB72381109CE}"/>
              </a:ext>
            </a:extLst>
          </p:cNvPr>
          <p:cNvCxnSpPr/>
          <p:nvPr/>
        </p:nvCxnSpPr>
        <p:spPr>
          <a:xfrm flipH="1">
            <a:off x="7563394" y="4010297"/>
            <a:ext cx="117565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285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Algumas questões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32FC68EE-85E5-42D7-B705-CB260FA3FD3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323" y="1366837"/>
            <a:ext cx="8763000" cy="412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968DF4A5-E9CE-4E49-B74D-4B9109B1F115}"/>
              </a:ext>
            </a:extLst>
          </p:cNvPr>
          <p:cNvSpPr txBox="1"/>
          <p:nvPr/>
        </p:nvSpPr>
        <p:spPr>
          <a:xfrm>
            <a:off x="617221" y="5495907"/>
            <a:ext cx="60938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https://www.bibliaonline.com.br/nvi/mt/1/8</a:t>
            </a:r>
            <a:r>
              <a:rPr lang="en-US" dirty="0"/>
              <a:t> 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2CE8D12A-69E9-416A-9472-EE6CC1500AF5}"/>
              </a:ext>
            </a:extLst>
          </p:cNvPr>
          <p:cNvSpPr txBox="1"/>
          <p:nvPr/>
        </p:nvSpPr>
        <p:spPr>
          <a:xfrm>
            <a:off x="617221" y="5865239"/>
            <a:ext cx="60938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https://www.bibliaonline.com.br/nvi/1cr/3/11,12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16818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Algumas questões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E14BC8E6-44C5-4D3D-A853-E263EF14B9B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682" y="1370528"/>
            <a:ext cx="5697998" cy="4116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FB31E805-5106-4665-9463-AFFEEC2BE445}"/>
              </a:ext>
            </a:extLst>
          </p:cNvPr>
          <p:cNvSpPr txBox="1"/>
          <p:nvPr/>
        </p:nvSpPr>
        <p:spPr>
          <a:xfrm>
            <a:off x="669471" y="5487471"/>
            <a:ext cx="60938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https://www.bibliaonline.com.br/nvi/1cr/6</a:t>
            </a:r>
            <a:r>
              <a:rPr lang="en-US" dirty="0"/>
              <a:t> 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56529482-7739-43AC-BE1E-530DC72F37EC}"/>
              </a:ext>
            </a:extLst>
          </p:cNvPr>
          <p:cNvSpPr txBox="1"/>
          <p:nvPr/>
        </p:nvSpPr>
        <p:spPr>
          <a:xfrm>
            <a:off x="669471" y="5856803"/>
            <a:ext cx="5336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4"/>
              </a:rPr>
              <a:t>https://www.bibliaonline.com.br/nvi/ed/7/3,4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6890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Questões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9F50DA1-6D04-49C9-AEC0-FF5C9E7E0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Adão e Noé quase contemporâneos? Noé e Abraão quase contemporâneos?</a:t>
            </a:r>
          </a:p>
          <a:p>
            <a:r>
              <a:rPr lang="pt-BR" dirty="0"/>
              <a:t>Pai ou “ancestral”? Filho ou “descendente”?</a:t>
            </a:r>
          </a:p>
          <a:p>
            <a:r>
              <a:rPr lang="pt-BR" dirty="0"/>
              <a:t>Genealogia aberta ou fechada?</a:t>
            </a:r>
          </a:p>
          <a:p>
            <a:pPr lvl="1"/>
            <a:r>
              <a:rPr lang="pt-BR" dirty="0"/>
              <a:t>Isso poderia mudar muito o valor final? </a:t>
            </a:r>
          </a:p>
          <a:p>
            <a:r>
              <a:rPr lang="pt-BR" dirty="0"/>
              <a:t>Simplificação:</a:t>
            </a:r>
          </a:p>
          <a:p>
            <a:pPr lvl="1"/>
            <a:r>
              <a:rPr lang="pt-BR" dirty="0"/>
              <a:t>Genesis 5 e 11 – 2 grupos de 10</a:t>
            </a:r>
          </a:p>
          <a:p>
            <a:pPr lvl="1"/>
            <a:r>
              <a:rPr lang="pt-BR" dirty="0"/>
              <a:t>Mateus 1 – 3 grupos de 14 (Mateus 1:17)</a:t>
            </a:r>
            <a:endParaRPr lang="en-US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C5E8623-7CFC-4BD1-9BC8-4CA8633C2EBF}"/>
              </a:ext>
            </a:extLst>
          </p:cNvPr>
          <p:cNvSpPr txBox="1"/>
          <p:nvPr/>
        </p:nvSpPr>
        <p:spPr>
          <a:xfrm>
            <a:off x="4585062" y="5355772"/>
            <a:ext cx="5258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https://www.bibliaonline.com.br/nvi/mt/1/17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59575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Conclusão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9F50DA1-6D04-49C9-AEC0-FF5C9E7E0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Em uma visão </a:t>
            </a:r>
            <a:r>
              <a:rPr lang="pt-BR" b="1" dirty="0"/>
              <a:t>Terra Jovem</a:t>
            </a:r>
            <a:r>
              <a:rPr lang="pt-BR" dirty="0"/>
              <a:t>, considerando-se unicamente a Bíblia, é possível concluir que a criação tem cerca de 6.000 anos.</a:t>
            </a:r>
          </a:p>
          <a:p>
            <a:r>
              <a:rPr lang="pt-BR" dirty="0"/>
              <a:t>Embora seja questionável a tentativa de uma data exata, há material suficiente para uma tentativa de construção de uma cronologia.</a:t>
            </a:r>
          </a:p>
          <a:p>
            <a:r>
              <a:rPr lang="pt-BR" dirty="0"/>
              <a:t>Ainda que possa haver erros grosseiros, o valor final não passaria de 10.000 anos.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383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Ciência e Bíblia</a:t>
            </a:r>
          </a:p>
        </p:txBody>
      </p:sp>
    </p:spTree>
    <p:extLst>
      <p:ext uri="{BB962C8B-B14F-4D97-AF65-F5344CB8AC3E}">
        <p14:creationId xmlns:p14="http://schemas.microsoft.com/office/powerpoint/2010/main" val="3399925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Ciência e Bíblia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945066"/>
            <a:ext cx="9144000" cy="503234"/>
          </a:xfrm>
        </p:spPr>
        <p:txBody>
          <a:bodyPr/>
          <a:lstStyle/>
          <a:p>
            <a:r>
              <a:rPr lang="pt-BR" dirty="0"/>
              <a:t>Aula 10 – Cronologia Bíblica</a:t>
            </a:r>
          </a:p>
        </p:txBody>
      </p:sp>
    </p:spTree>
    <p:extLst>
      <p:ext uri="{BB962C8B-B14F-4D97-AF65-F5344CB8AC3E}">
        <p14:creationId xmlns:p14="http://schemas.microsoft.com/office/powerpoint/2010/main" val="2523880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Revisão:</a:t>
            </a:r>
            <a:br>
              <a:rPr lang="pt-BR" dirty="0"/>
            </a:br>
            <a:r>
              <a:rPr lang="pt-BR" dirty="0"/>
              <a:t>Convergência Ciência e Bíblia </a:t>
            </a:r>
          </a:p>
        </p:txBody>
      </p:sp>
      <p:grpSp>
        <p:nvGrpSpPr>
          <p:cNvPr id="23" name="Agrupar 22"/>
          <p:cNvGrpSpPr/>
          <p:nvPr/>
        </p:nvGrpSpPr>
        <p:grpSpPr>
          <a:xfrm>
            <a:off x="3876172" y="1690688"/>
            <a:ext cx="4439655" cy="4276483"/>
            <a:chOff x="7055851" y="869325"/>
            <a:chExt cx="4439655" cy="4276483"/>
          </a:xfrm>
        </p:grpSpPr>
        <p:pic>
          <p:nvPicPr>
            <p:cNvPr id="3" name="Imagem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80423" y="869325"/>
              <a:ext cx="905300" cy="905302"/>
            </a:xfrm>
            <a:prstGeom prst="rect">
              <a:avLst/>
            </a:prstGeom>
          </p:spPr>
        </p:pic>
        <p:pic>
          <p:nvPicPr>
            <p:cNvPr id="4" name="Imagem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55851" y="2165976"/>
              <a:ext cx="905422" cy="905422"/>
            </a:xfrm>
            <a:prstGeom prst="rect">
              <a:avLst/>
            </a:prstGeom>
          </p:spPr>
        </p:pic>
        <p:pic>
          <p:nvPicPr>
            <p:cNvPr id="5" name="Imagem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09648" y="2104668"/>
              <a:ext cx="885858" cy="885858"/>
            </a:xfrm>
            <a:prstGeom prst="rect">
              <a:avLst/>
            </a:prstGeom>
          </p:spPr>
        </p:pic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5415" y="4240506"/>
              <a:ext cx="885858" cy="885858"/>
            </a:xfrm>
            <a:prstGeom prst="rect">
              <a:avLst/>
            </a:prstGeom>
          </p:spPr>
        </p:pic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55360" y="4240506"/>
              <a:ext cx="905300" cy="905302"/>
            </a:xfrm>
            <a:prstGeom prst="rect">
              <a:avLst/>
            </a:prstGeom>
          </p:spPr>
        </p:pic>
        <p:pic>
          <p:nvPicPr>
            <p:cNvPr id="8" name="Imagem 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08615" y="3071398"/>
              <a:ext cx="1020386" cy="1020388"/>
            </a:xfrm>
            <a:prstGeom prst="rect">
              <a:avLst/>
            </a:prstGeom>
          </p:spPr>
        </p:pic>
        <p:cxnSp>
          <p:nvCxnSpPr>
            <p:cNvPr id="10" name="Conector de Seta Reta 9"/>
            <p:cNvCxnSpPr/>
            <p:nvPr/>
          </p:nvCxnSpPr>
          <p:spPr>
            <a:xfrm flipH="1">
              <a:off x="8124825" y="1849117"/>
              <a:ext cx="333375" cy="31685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de Seta Reta 13"/>
            <p:cNvCxnSpPr/>
            <p:nvPr/>
          </p:nvCxnSpPr>
          <p:spPr>
            <a:xfrm>
              <a:off x="10019699" y="1849116"/>
              <a:ext cx="333375" cy="31685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de Seta Reta 14"/>
            <p:cNvCxnSpPr/>
            <p:nvPr/>
          </p:nvCxnSpPr>
          <p:spPr>
            <a:xfrm flipH="1">
              <a:off x="8144191" y="3923290"/>
              <a:ext cx="333375" cy="31685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de Seta Reta 15"/>
            <p:cNvCxnSpPr/>
            <p:nvPr/>
          </p:nvCxnSpPr>
          <p:spPr>
            <a:xfrm>
              <a:off x="10039065" y="3923289"/>
              <a:ext cx="333375" cy="31685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de Seta Reta 16"/>
            <p:cNvCxnSpPr/>
            <p:nvPr/>
          </p:nvCxnSpPr>
          <p:spPr>
            <a:xfrm flipH="1" flipV="1">
              <a:off x="8171335" y="2886202"/>
              <a:ext cx="333375" cy="316859"/>
            </a:xfrm>
            <a:prstGeom prst="straightConnector1">
              <a:avLst/>
            </a:prstGeom>
            <a:ln w="28575"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de Seta Reta 17"/>
            <p:cNvCxnSpPr/>
            <p:nvPr/>
          </p:nvCxnSpPr>
          <p:spPr>
            <a:xfrm flipV="1">
              <a:off x="10066209" y="2886201"/>
              <a:ext cx="333375" cy="316859"/>
            </a:xfrm>
            <a:prstGeom prst="straightConnector1">
              <a:avLst/>
            </a:prstGeom>
            <a:ln w="28575"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de Seta Reta 18"/>
            <p:cNvCxnSpPr/>
            <p:nvPr/>
          </p:nvCxnSpPr>
          <p:spPr>
            <a:xfrm flipH="1">
              <a:off x="8264132" y="4724400"/>
              <a:ext cx="1937143" cy="9525"/>
            </a:xfrm>
            <a:prstGeom prst="straightConnector1">
              <a:avLst/>
            </a:prstGeom>
            <a:ln w="28575"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97190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Revisão - Absolutos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Deus é o Criador</a:t>
            </a:r>
          </a:p>
          <a:p>
            <a:pPr lvl="0"/>
            <a:r>
              <a:rPr lang="pt-BR" dirty="0"/>
              <a:t>Deus é intencional</a:t>
            </a:r>
          </a:p>
          <a:p>
            <a:pPr lvl="0"/>
            <a:r>
              <a:rPr lang="pt-BR" dirty="0"/>
              <a:t>Deus é pessoal</a:t>
            </a:r>
          </a:p>
          <a:p>
            <a:pPr lvl="0"/>
            <a:r>
              <a:rPr lang="pt-BR" dirty="0"/>
              <a:t>Deus é o autor da Bíblia</a:t>
            </a:r>
          </a:p>
        </p:txBody>
      </p:sp>
    </p:spTree>
    <p:extLst>
      <p:ext uri="{BB962C8B-B14F-4D97-AF65-F5344CB8AC3E}">
        <p14:creationId xmlns:p14="http://schemas.microsoft.com/office/powerpoint/2010/main" val="2532160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Posições sobre a Criação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2002420" y="2406570"/>
            <a:ext cx="1643606" cy="1296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Terra Jovem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3831220" y="2406570"/>
            <a:ext cx="1643606" cy="1296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Terra Antiga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5660020" y="2406570"/>
            <a:ext cx="1643606" cy="1296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Evolução Teísta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7708738" y="2406570"/>
            <a:ext cx="1632032" cy="12963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Evolução Naturalista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2013995" y="1597917"/>
            <a:ext cx="4884516" cy="6231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Design Inteligente</a:t>
            </a:r>
          </a:p>
        </p:txBody>
      </p:sp>
      <p:sp>
        <p:nvSpPr>
          <p:cNvPr id="23" name="Triângulo Retângulo 22"/>
          <p:cNvSpPr/>
          <p:nvPr/>
        </p:nvSpPr>
        <p:spPr>
          <a:xfrm flipV="1">
            <a:off x="2002420" y="4444677"/>
            <a:ext cx="5301206" cy="914400"/>
          </a:xfrm>
          <a:prstGeom prst="rt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4" name="Triângulo Retângulo 23"/>
          <p:cNvSpPr/>
          <p:nvPr/>
        </p:nvSpPr>
        <p:spPr>
          <a:xfrm flipH="1">
            <a:off x="2013995" y="4758158"/>
            <a:ext cx="5301206" cy="914400"/>
          </a:xfrm>
          <a:prstGeom prst="rt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3532363" y="4074034"/>
            <a:ext cx="2241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Como Deus atua?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2002420" y="4532545"/>
            <a:ext cx="2879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Intervenções milagrosas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5110751" y="5215358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Processos naturais</a:t>
            </a:r>
          </a:p>
        </p:txBody>
      </p:sp>
      <p:cxnSp>
        <p:nvCxnSpPr>
          <p:cNvPr id="29" name="Conector reto 28"/>
          <p:cNvCxnSpPr/>
          <p:nvPr/>
        </p:nvCxnSpPr>
        <p:spPr>
          <a:xfrm flipH="1">
            <a:off x="7485926" y="1598088"/>
            <a:ext cx="14469" cy="407447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0665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Qual a data em que o mundo foi criado?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5665BF9B-F2BA-400E-A96F-67CD276A4C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45486" y="1690688"/>
            <a:ext cx="5501027" cy="4486275"/>
          </a:xfrm>
        </p:spPr>
      </p:pic>
    </p:spTree>
    <p:extLst>
      <p:ext uri="{BB962C8B-B14F-4D97-AF65-F5344CB8AC3E}">
        <p14:creationId xmlns:p14="http://schemas.microsoft.com/office/powerpoint/2010/main" val="165467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Cronologia Bíblica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2BE06FB-87D2-4F58-B1E9-2877890BA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344989" cy="4351338"/>
          </a:xfrm>
        </p:spPr>
        <p:txBody>
          <a:bodyPr/>
          <a:lstStyle/>
          <a:p>
            <a:r>
              <a:rPr lang="pt-BR" dirty="0"/>
              <a:t>James </a:t>
            </a:r>
            <a:r>
              <a:rPr lang="pt-BR" dirty="0" err="1"/>
              <a:t>Ussher</a:t>
            </a:r>
            <a:r>
              <a:rPr lang="pt-BR" dirty="0"/>
              <a:t> (1581 – 1656),</a:t>
            </a:r>
          </a:p>
          <a:p>
            <a:pPr lvl="1"/>
            <a:r>
              <a:rPr lang="pt-BR" dirty="0"/>
              <a:t>Arcebispo de </a:t>
            </a:r>
            <a:r>
              <a:rPr lang="pt-BR" dirty="0" err="1"/>
              <a:t>Armagh</a:t>
            </a:r>
            <a:r>
              <a:rPr lang="pt-BR" dirty="0"/>
              <a:t>, Irlanda.</a:t>
            </a:r>
          </a:p>
          <a:p>
            <a:pPr lvl="1"/>
            <a:r>
              <a:rPr lang="pt-BR" dirty="0"/>
              <a:t>Baseando-se na Bíblia, escreveu o livro The </a:t>
            </a:r>
            <a:r>
              <a:rPr lang="pt-BR" dirty="0" err="1"/>
              <a:t>Annals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World. Neste livro, </a:t>
            </a:r>
            <a:r>
              <a:rPr lang="pt-BR" dirty="0" err="1"/>
              <a:t>Ussher</a:t>
            </a:r>
            <a:r>
              <a:rPr lang="pt-BR" dirty="0"/>
              <a:t> fez uma cronologia da vida na Terra baseada em estudos bíblicos e de outras fontes, de tal maneira concluiu que a criação do mundo ocorreu no dia 23 de outubro do ano 4004 antes de Cristo (a. C.) pelo calendário juliano.</a:t>
            </a:r>
          </a:p>
          <a:p>
            <a:endParaRPr lang="pt-BR" dirty="0"/>
          </a:p>
          <a:p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1A4DB81-4554-4CB9-951C-0BA7167CDD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1690688"/>
            <a:ext cx="1905000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3153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pt-BR" sz="4400" dirty="0"/>
              <a:t>A Bíblia é a única fonte de informação segura, deixada para nós pela única testemunha de tudo o que aconteceu: o próprio Deus.</a:t>
            </a:r>
          </a:p>
        </p:txBody>
      </p:sp>
    </p:spTree>
    <p:extLst>
      <p:ext uri="{BB962C8B-B14F-4D97-AF65-F5344CB8AC3E}">
        <p14:creationId xmlns:p14="http://schemas.microsoft.com/office/powerpoint/2010/main" val="1194014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Cronologia Bíblica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CED5C1F4-40DA-4866-B8BA-B1C7555AB4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5714" y="1413222"/>
            <a:ext cx="6505303" cy="4633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2298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5246</TotalTime>
  <Words>560</Words>
  <Application>Microsoft Office PowerPoint</Application>
  <PresentationFormat>Widescreen</PresentationFormat>
  <Paragraphs>56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3" baseType="lpstr">
      <vt:lpstr>Arial</vt:lpstr>
      <vt:lpstr>Arial Black</vt:lpstr>
      <vt:lpstr>Century Gothic</vt:lpstr>
      <vt:lpstr>Roboto</vt:lpstr>
      <vt:lpstr>Tema do Office</vt:lpstr>
      <vt:lpstr>Ciência e Bíblia</vt:lpstr>
      <vt:lpstr>Ciência e Bíblia</vt:lpstr>
      <vt:lpstr>Revisão: Convergência Ciência e Bíblia </vt:lpstr>
      <vt:lpstr>Revisão - Absolutos</vt:lpstr>
      <vt:lpstr>Posições sobre a Criação</vt:lpstr>
      <vt:lpstr>Qual a data em que o mundo foi criado?</vt:lpstr>
      <vt:lpstr>Cronologia Bíblica</vt:lpstr>
      <vt:lpstr>A Bíblia é a única fonte de informação segura, deixada para nós pela única testemunha de tudo o que aconteceu: o próprio Deus.</vt:lpstr>
      <vt:lpstr>Cronologia Bíblica</vt:lpstr>
      <vt:lpstr>Algumas questões</vt:lpstr>
      <vt:lpstr>Algumas questões</vt:lpstr>
      <vt:lpstr>Algumas questões</vt:lpstr>
      <vt:lpstr>Algumas questões</vt:lpstr>
      <vt:lpstr>Algumas questões</vt:lpstr>
      <vt:lpstr>Algumas questões</vt:lpstr>
      <vt:lpstr>Questões</vt:lpstr>
      <vt:lpstr>Conclusão</vt:lpstr>
      <vt:lpstr>Ciência e Bíblia</vt:lpstr>
    </vt:vector>
  </TitlesOfParts>
  <Company>OI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Ciência e Fé</dc:title>
  <dc:creator>David Pfannemuller Guimaraes</dc:creator>
  <cp:lastModifiedBy>David Guimaraes</cp:lastModifiedBy>
  <cp:revision>137</cp:revision>
  <dcterms:created xsi:type="dcterms:W3CDTF">2022-02-03T00:13:31Z</dcterms:created>
  <dcterms:modified xsi:type="dcterms:W3CDTF">2022-04-19T00:05:52Z</dcterms:modified>
</cp:coreProperties>
</file>