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0" r:id="rId3"/>
    <p:sldId id="270" r:id="rId4"/>
    <p:sldId id="272" r:id="rId5"/>
    <p:sldId id="302" r:id="rId6"/>
    <p:sldId id="402" r:id="rId7"/>
    <p:sldId id="403" r:id="rId8"/>
    <p:sldId id="404" r:id="rId9"/>
    <p:sldId id="413" r:id="rId10"/>
    <p:sldId id="414" r:id="rId11"/>
    <p:sldId id="305" r:id="rId12"/>
    <p:sldId id="418" r:id="rId13"/>
    <p:sldId id="421" r:id="rId14"/>
    <p:sldId id="417" r:id="rId15"/>
    <p:sldId id="415" r:id="rId16"/>
    <p:sldId id="411" r:id="rId17"/>
    <p:sldId id="419" r:id="rId18"/>
    <p:sldId id="416" r:id="rId19"/>
    <p:sldId id="420" r:id="rId20"/>
    <p:sldId id="400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06" autoAdjust="0"/>
    <p:restoredTop sz="96026" autoAdjust="0"/>
  </p:normalViewPr>
  <p:slideViewPr>
    <p:cSldViewPr snapToGrid="0">
      <p:cViewPr varScale="1">
        <p:scale>
          <a:sx n="96" d="100"/>
          <a:sy n="96" d="100"/>
        </p:scale>
        <p:origin x="102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9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781175"/>
            <a:ext cx="9144000" cy="8397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411666"/>
            <a:ext cx="9144000" cy="50323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  <p:grpSp>
        <p:nvGrpSpPr>
          <p:cNvPr id="9" name="Agrupar 8"/>
          <p:cNvGrpSpPr/>
          <p:nvPr userDrawn="1"/>
        </p:nvGrpSpPr>
        <p:grpSpPr>
          <a:xfrm>
            <a:off x="4391026" y="2706691"/>
            <a:ext cx="3409948" cy="1704975"/>
            <a:chOff x="3876678" y="2963863"/>
            <a:chExt cx="3409948" cy="1704975"/>
          </a:xfrm>
        </p:grpSpPr>
        <p:pic>
          <p:nvPicPr>
            <p:cNvPr id="7" name="Imagem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6678" y="2963863"/>
              <a:ext cx="1704975" cy="1704975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1653" y="2963865"/>
              <a:ext cx="1704973" cy="1704973"/>
            </a:xfrm>
            <a:prstGeom prst="rect">
              <a:avLst/>
            </a:prstGeom>
          </p:spPr>
        </p:pic>
      </p:grpSp>
      <p:sp>
        <p:nvSpPr>
          <p:cNvPr id="10" name="Retângulo 9"/>
          <p:cNvSpPr/>
          <p:nvPr userDrawn="1"/>
        </p:nvSpPr>
        <p:spPr>
          <a:xfrm>
            <a:off x="0" y="6400800"/>
            <a:ext cx="12192000" cy="2825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 userDrawn="1"/>
        </p:nvSpPr>
        <p:spPr>
          <a:xfrm>
            <a:off x="10325100" y="5429250"/>
            <a:ext cx="1657350" cy="946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300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164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096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6262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7579" y="1143000"/>
            <a:ext cx="8366545" cy="3752850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704850" y="495300"/>
            <a:ext cx="107273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3800" dirty="0">
                <a:latin typeface="Arial Black" panose="020B0A04020102020204" pitchFamily="34" charset="0"/>
              </a:rPr>
              <a:t>“</a:t>
            </a:r>
          </a:p>
        </p:txBody>
      </p:sp>
      <p:sp>
        <p:nvSpPr>
          <p:cNvPr id="8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77580" y="4895850"/>
            <a:ext cx="8366545" cy="11938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381221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41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735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706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84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167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45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6F40-74E1-4C10-B403-A6DACF1E7C9F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48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0" y="6400800"/>
            <a:ext cx="12192000" cy="2825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06F40-74E1-4C10-B403-A6DACF1E7C9F}" type="datetimeFigureOut">
              <a:rPr lang="pt-BR" smtClean="0"/>
              <a:t>25/04/2022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8EB80-F435-4610-B23D-83781A35AC51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5567" y="5582275"/>
            <a:ext cx="778321" cy="778321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795" y="5582276"/>
            <a:ext cx="778320" cy="778320"/>
          </a:xfrm>
          <a:prstGeom prst="rect">
            <a:avLst/>
          </a:prstGeom>
        </p:spPr>
      </p:pic>
      <p:sp>
        <p:nvSpPr>
          <p:cNvPr id="10" name="CaixaDeTexto 9"/>
          <p:cNvSpPr txBox="1"/>
          <p:nvPr userDrawn="1"/>
        </p:nvSpPr>
        <p:spPr>
          <a:xfrm>
            <a:off x="10385567" y="6409938"/>
            <a:ext cx="1431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CIÊNCIA e BÍBLIA</a:t>
            </a:r>
          </a:p>
        </p:txBody>
      </p:sp>
      <p:pic>
        <p:nvPicPr>
          <p:cNvPr id="16" name="Imagem 15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20440" y="6434452"/>
            <a:ext cx="638324" cy="22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81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Ciência e Bíblia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945066"/>
            <a:ext cx="9144000" cy="819126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Aula 11 – Qual a idade do Universo?</a:t>
            </a:r>
          </a:p>
          <a:p>
            <a:r>
              <a:rPr lang="pt-BR" dirty="0"/>
              <a:t>Iniciaremos às 20h00</a:t>
            </a:r>
          </a:p>
        </p:txBody>
      </p:sp>
    </p:spTree>
    <p:extLst>
      <p:ext uri="{BB962C8B-B14F-4D97-AF65-F5344CB8AC3E}">
        <p14:creationId xmlns:p14="http://schemas.microsoft.com/office/powerpoint/2010/main" val="49659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Distância das galáxias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2BE06FB-87D2-4F58-B1E9-2877890B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344989" cy="4351338"/>
          </a:xfrm>
        </p:spPr>
        <p:txBody>
          <a:bodyPr/>
          <a:lstStyle/>
          <a:p>
            <a:r>
              <a:rPr lang="pt-BR" dirty="0"/>
              <a:t>O desvio para o vermelho</a:t>
            </a:r>
          </a:p>
          <a:p>
            <a:endParaRPr lang="pt-BR" dirty="0"/>
          </a:p>
          <a:p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A3787B7-3286-4D7E-9E4F-C1DAF761A63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360" y="2780778"/>
            <a:ext cx="7145280" cy="154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022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Datação </a:t>
            </a:r>
            <a:r>
              <a:rPr lang="pt-BR" dirty="0" err="1"/>
              <a:t>Radiométrica</a:t>
            </a:r>
            <a:endParaRPr lang="pt-BR" dirty="0"/>
          </a:p>
        </p:txBody>
      </p:sp>
      <p:pic>
        <p:nvPicPr>
          <p:cNvPr id="3078" name="Picture 6" descr="Carbono: onde é encontrado, função, características - Mundo Educação">
            <a:extLst>
              <a:ext uri="{FF2B5EF4-FFF2-40B4-BE49-F238E27FC236}">
                <a16:creationId xmlns:a16="http://schemas.microsoft.com/office/drawing/2014/main" id="{4D91C428-A88F-40B8-B461-FD31CEF23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718" y="1690688"/>
            <a:ext cx="6667500" cy="41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262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Datação </a:t>
            </a:r>
            <a:r>
              <a:rPr lang="pt-BR" dirty="0" err="1"/>
              <a:t>Radiométrica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BAB583-5EA4-4EFF-8C3C-794CB388D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lvl="1"/>
            <a:r>
              <a:rPr lang="pt-BR" dirty="0"/>
              <a:t>Datação via Carbono 14</a:t>
            </a:r>
          </a:p>
          <a:p>
            <a:pPr lvl="2"/>
            <a:r>
              <a:rPr lang="pt-BR" dirty="0"/>
              <a:t>O que é?</a:t>
            </a:r>
          </a:p>
          <a:p>
            <a:pPr marL="914400" lvl="2" indent="0">
              <a:buNone/>
            </a:pPr>
            <a:endParaRPr lang="pt-BR" dirty="0"/>
          </a:p>
        </p:txBody>
      </p:sp>
      <p:pic>
        <p:nvPicPr>
          <p:cNvPr id="3074" name="Picture 2" descr="Carbono 14 para datação (Parte 1) - Electrical e-Library.com">
            <a:extLst>
              <a:ext uri="{FF2B5EF4-FFF2-40B4-BE49-F238E27FC236}">
                <a16:creationId xmlns:a16="http://schemas.microsoft.com/office/drawing/2014/main" id="{2AB31AFF-8868-482A-AAE3-56AC5AD35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766" y="3332642"/>
            <a:ext cx="446722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osmic rays bombard upper atmosphere">
            <a:extLst>
              <a:ext uri="{FF2B5EF4-FFF2-40B4-BE49-F238E27FC236}">
                <a16:creationId xmlns:a16="http://schemas.microsoft.com/office/drawing/2014/main" id="{CE4B3D65-CA40-4818-BCD7-9D932CB9D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606" y="1690688"/>
            <a:ext cx="2857500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327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Datação </a:t>
            </a:r>
            <a:r>
              <a:rPr lang="pt-BR" dirty="0" err="1"/>
              <a:t>Radiométrica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BAB583-5EA4-4EFF-8C3C-794CB388D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lvl="1"/>
            <a:r>
              <a:rPr lang="pt-BR" dirty="0"/>
              <a:t>Datação via Carbono 14</a:t>
            </a:r>
          </a:p>
          <a:p>
            <a:pPr lvl="2"/>
            <a:r>
              <a:rPr lang="pt-BR" dirty="0"/>
              <a:t>O que é?</a:t>
            </a:r>
          </a:p>
          <a:p>
            <a:pPr marL="914400" lvl="2" indent="0">
              <a:buNone/>
            </a:pPr>
            <a:endParaRPr lang="pt-BR" dirty="0"/>
          </a:p>
        </p:txBody>
      </p:sp>
      <p:pic>
        <p:nvPicPr>
          <p:cNvPr id="5122" name="Picture 2" descr="Carbono 14, o que é? Definição, principais características e datação">
            <a:extLst>
              <a:ext uri="{FF2B5EF4-FFF2-40B4-BE49-F238E27FC236}">
                <a16:creationId xmlns:a16="http://schemas.microsoft.com/office/drawing/2014/main" id="{D2E245FA-FEEA-4677-85C1-72F31D7C9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36794"/>
            <a:ext cx="60960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26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Datação </a:t>
            </a:r>
            <a:r>
              <a:rPr lang="pt-BR" dirty="0" err="1"/>
              <a:t>Radiométrica</a:t>
            </a:r>
            <a:endParaRPr lang="pt-BR" dirty="0"/>
          </a:p>
        </p:txBody>
      </p:sp>
      <p:pic>
        <p:nvPicPr>
          <p:cNvPr id="4098" name="Picture 2" descr="Carbon-14 Cycle">
            <a:extLst>
              <a:ext uri="{FF2B5EF4-FFF2-40B4-BE49-F238E27FC236}">
                <a16:creationId xmlns:a16="http://schemas.microsoft.com/office/drawing/2014/main" id="{8E424009-ECFB-4A6B-B993-437E1C87F5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343" y="1465220"/>
            <a:ext cx="6653314" cy="4657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08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Datação </a:t>
            </a:r>
            <a:r>
              <a:rPr lang="pt-BR" dirty="0" err="1"/>
              <a:t>Radiométrica</a:t>
            </a:r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7D98D25-7390-459A-987D-DFEB5E482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53998"/>
            <a:ext cx="10638773" cy="435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423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F50DA1-6D04-49C9-AEC0-FF5C9E7E0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datação C14 só se aplica a seres vivos e alguns outros materiais</a:t>
            </a:r>
          </a:p>
          <a:p>
            <a:r>
              <a:rPr lang="pt-BR" dirty="0"/>
              <a:t>... só é adequada para medições até cerca de 70.000 anos</a:t>
            </a:r>
          </a:p>
          <a:p>
            <a:pPr lvl="1"/>
            <a:r>
              <a:rPr lang="pt-BR" dirty="0"/>
              <a:t>Caso contrário não há precisão, devido à radiação a ser medida ser muito pequena (meia vida ~5.000 anos)</a:t>
            </a:r>
          </a:p>
          <a:p>
            <a:r>
              <a:rPr lang="pt-BR" dirty="0"/>
              <a:t>... implica no </a:t>
            </a:r>
            <a:r>
              <a:rPr lang="pt-BR" b="1" dirty="0" err="1"/>
              <a:t>uniformismo</a:t>
            </a:r>
            <a:r>
              <a:rPr lang="pt-BR" dirty="0"/>
              <a:t>, ou seja, a atmosfera sempre foi como é hoje, na relação C14 / C12</a:t>
            </a:r>
          </a:p>
        </p:txBody>
      </p:sp>
    </p:spTree>
    <p:extLst>
      <p:ext uri="{BB962C8B-B14F-4D97-AF65-F5344CB8AC3E}">
        <p14:creationId xmlns:p14="http://schemas.microsoft.com/office/powerpoint/2010/main" val="2259575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F50DA1-6D04-49C9-AEC0-FF5C9E7E0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Porém há outras formas de datação ...</a:t>
            </a:r>
          </a:p>
          <a:p>
            <a:pPr lvl="1"/>
            <a:r>
              <a:rPr lang="pt-BR" dirty="0"/>
              <a:t>Uranio – Chumbo</a:t>
            </a:r>
          </a:p>
          <a:p>
            <a:pPr lvl="2"/>
            <a:r>
              <a:rPr lang="pt-BR" dirty="0"/>
              <a:t>U</a:t>
            </a:r>
            <a:r>
              <a:rPr lang="pt-BR" baseline="30000" dirty="0"/>
              <a:t>235</a:t>
            </a:r>
            <a:r>
              <a:rPr lang="pt-BR" dirty="0"/>
              <a:t> – meia vida de 700 milhões de anos</a:t>
            </a:r>
          </a:p>
          <a:p>
            <a:pPr lvl="2"/>
            <a:r>
              <a:rPr lang="pt-BR" dirty="0"/>
              <a:t>U</a:t>
            </a:r>
            <a:r>
              <a:rPr lang="pt-BR" baseline="30000" dirty="0"/>
              <a:t>238</a:t>
            </a:r>
            <a:r>
              <a:rPr lang="pt-BR" dirty="0"/>
              <a:t> – meia vida de 4,5 bilhões de anos</a:t>
            </a:r>
            <a:endParaRPr lang="en-US" dirty="0"/>
          </a:p>
          <a:p>
            <a:pPr lvl="1"/>
            <a:r>
              <a:rPr lang="pt-BR" dirty="0"/>
              <a:t>Rubídio - Estrôncio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8800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Questões Distância das Galáxias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F50DA1-6D04-49C9-AEC0-FF5C9E7E0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discussão afeta a medida da velocidade da luz</a:t>
            </a:r>
          </a:p>
          <a:p>
            <a:r>
              <a:rPr lang="pt-BR" dirty="0"/>
              <a:t>Seria essa velocidade a mesma durante toda a existência do Universo?</a:t>
            </a:r>
          </a:p>
          <a:p>
            <a:r>
              <a:rPr lang="en-US" dirty="0"/>
              <a:t>(</a:t>
            </a:r>
            <a:r>
              <a:rPr lang="en-US" dirty="0" err="1"/>
              <a:t>Redimindo</a:t>
            </a:r>
            <a:r>
              <a:rPr lang="en-US" dirty="0"/>
              <a:t> a </a:t>
            </a:r>
            <a:r>
              <a:rPr lang="en-US" dirty="0" err="1"/>
              <a:t>Ciência</a:t>
            </a:r>
            <a:r>
              <a:rPr lang="en-US" dirty="0"/>
              <a:t>, </a:t>
            </a:r>
            <a:r>
              <a:rPr lang="en-US" dirty="0" err="1"/>
              <a:t>pg</a:t>
            </a:r>
            <a:r>
              <a:rPr lang="en-US" dirty="0"/>
              <a:t> 144)</a:t>
            </a:r>
          </a:p>
        </p:txBody>
      </p:sp>
    </p:spTree>
    <p:extLst>
      <p:ext uri="{BB962C8B-B14F-4D97-AF65-F5344CB8AC3E}">
        <p14:creationId xmlns:p14="http://schemas.microsoft.com/office/powerpoint/2010/main" val="2843105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F50DA1-6D04-49C9-AEC0-FF5C9E7E0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Embora possa haver alguma discussão a respeito das datações e dos processos envolvendo o planeta Terra, a medida do tempo da existência do Universo – atualmente – não apresenta nenhum questionamento especialmente forte que faça com que se possa construir uma alternativa plenamente defensável. </a:t>
            </a:r>
          </a:p>
          <a:p>
            <a:r>
              <a:rPr lang="pt-BR" dirty="0"/>
              <a:t>... mas há pequenas questões interessantes.</a:t>
            </a:r>
          </a:p>
          <a:p>
            <a:pPr lvl="1"/>
            <a:r>
              <a:rPr lang="pt-BR" dirty="0"/>
              <a:t>Distância da Lua aumentando?</a:t>
            </a:r>
          </a:p>
          <a:p>
            <a:pPr lvl="1"/>
            <a:r>
              <a:rPr lang="pt-BR" dirty="0"/>
              <a:t>Genesis 1 e 2, </a:t>
            </a:r>
            <a:r>
              <a:rPr lang="pt-BR" dirty="0" err="1"/>
              <a:t>pg</a:t>
            </a:r>
            <a:r>
              <a:rPr lang="pt-BR" dirty="0"/>
              <a:t> 114 - Adauto Lourenço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44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Ciência e Bíblia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945066"/>
            <a:ext cx="9144000" cy="503234"/>
          </a:xfrm>
        </p:spPr>
        <p:txBody>
          <a:bodyPr/>
          <a:lstStyle/>
          <a:p>
            <a:r>
              <a:rPr lang="pt-BR" dirty="0"/>
              <a:t>Aula 11 – Qual a Idade do Universo</a:t>
            </a:r>
          </a:p>
        </p:txBody>
      </p:sp>
    </p:spTree>
    <p:extLst>
      <p:ext uri="{BB962C8B-B14F-4D97-AF65-F5344CB8AC3E}">
        <p14:creationId xmlns:p14="http://schemas.microsoft.com/office/powerpoint/2010/main" val="2523880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Ciência e Bíblia</a:t>
            </a:r>
          </a:p>
        </p:txBody>
      </p:sp>
    </p:spTree>
    <p:extLst>
      <p:ext uri="{BB962C8B-B14F-4D97-AF65-F5344CB8AC3E}">
        <p14:creationId xmlns:p14="http://schemas.microsoft.com/office/powerpoint/2010/main" val="339992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Revisão:</a:t>
            </a:r>
            <a:br>
              <a:rPr lang="pt-BR" dirty="0"/>
            </a:br>
            <a:r>
              <a:rPr lang="pt-BR" dirty="0"/>
              <a:t>Convergência Ciência e Bíblia </a:t>
            </a:r>
          </a:p>
        </p:txBody>
      </p:sp>
      <p:grpSp>
        <p:nvGrpSpPr>
          <p:cNvPr id="23" name="Agrupar 22"/>
          <p:cNvGrpSpPr/>
          <p:nvPr/>
        </p:nvGrpSpPr>
        <p:grpSpPr>
          <a:xfrm>
            <a:off x="3876172" y="1690688"/>
            <a:ext cx="4439655" cy="4276483"/>
            <a:chOff x="7055851" y="869325"/>
            <a:chExt cx="4439655" cy="4276483"/>
          </a:xfrm>
        </p:grpSpPr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0423" y="869325"/>
              <a:ext cx="905300" cy="905302"/>
            </a:xfrm>
            <a:prstGeom prst="rect">
              <a:avLst/>
            </a:prstGeom>
          </p:spPr>
        </p:pic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5851" y="2165976"/>
              <a:ext cx="905422" cy="905422"/>
            </a:xfrm>
            <a:prstGeom prst="rect">
              <a:avLst/>
            </a:prstGeom>
          </p:spPr>
        </p:pic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09648" y="2104668"/>
              <a:ext cx="885858" cy="885858"/>
            </a:xfrm>
            <a:prstGeom prst="rect">
              <a:avLst/>
            </a:prstGeom>
          </p:spPr>
        </p:pic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5415" y="4240506"/>
              <a:ext cx="885858" cy="885858"/>
            </a:xfrm>
            <a:prstGeom prst="rect">
              <a:avLst/>
            </a:prstGeom>
          </p:spPr>
        </p:pic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55360" y="4240506"/>
              <a:ext cx="905300" cy="905302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08615" y="3071398"/>
              <a:ext cx="1020386" cy="1020388"/>
            </a:xfrm>
            <a:prstGeom prst="rect">
              <a:avLst/>
            </a:prstGeom>
          </p:spPr>
        </p:pic>
        <p:cxnSp>
          <p:nvCxnSpPr>
            <p:cNvPr id="10" name="Conector de Seta Reta 9"/>
            <p:cNvCxnSpPr/>
            <p:nvPr/>
          </p:nvCxnSpPr>
          <p:spPr>
            <a:xfrm flipH="1">
              <a:off x="8124825" y="1849117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/>
            <p:nvPr/>
          </p:nvCxnSpPr>
          <p:spPr>
            <a:xfrm>
              <a:off x="10019699" y="1849116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de Seta Reta 14"/>
            <p:cNvCxnSpPr/>
            <p:nvPr/>
          </p:nvCxnSpPr>
          <p:spPr>
            <a:xfrm flipH="1">
              <a:off x="8144191" y="3923290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e Seta Reta 15"/>
            <p:cNvCxnSpPr/>
            <p:nvPr/>
          </p:nvCxnSpPr>
          <p:spPr>
            <a:xfrm>
              <a:off x="10039065" y="3923289"/>
              <a:ext cx="333375" cy="31685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de Seta Reta 16"/>
            <p:cNvCxnSpPr/>
            <p:nvPr/>
          </p:nvCxnSpPr>
          <p:spPr>
            <a:xfrm flipH="1" flipV="1">
              <a:off x="8171335" y="2886202"/>
              <a:ext cx="333375" cy="316859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de Seta Reta 17"/>
            <p:cNvCxnSpPr/>
            <p:nvPr/>
          </p:nvCxnSpPr>
          <p:spPr>
            <a:xfrm flipV="1">
              <a:off x="10066209" y="2886201"/>
              <a:ext cx="333375" cy="316859"/>
            </a:xfrm>
            <a:prstGeom prst="straightConnector1">
              <a:avLst/>
            </a:prstGeom>
            <a:ln w="28575"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e Seta Reta 18"/>
            <p:cNvCxnSpPr/>
            <p:nvPr/>
          </p:nvCxnSpPr>
          <p:spPr>
            <a:xfrm flipH="1">
              <a:off x="8264132" y="4724400"/>
              <a:ext cx="1937143" cy="9525"/>
            </a:xfrm>
            <a:prstGeom prst="straightConnector1">
              <a:avLst/>
            </a:prstGeom>
            <a:ln w="28575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Elipse 8">
            <a:extLst>
              <a:ext uri="{FF2B5EF4-FFF2-40B4-BE49-F238E27FC236}">
                <a16:creationId xmlns:a16="http://schemas.microsoft.com/office/drawing/2014/main" id="{F3A21DFC-21B6-4278-9917-2B433CB302D1}"/>
              </a:ext>
            </a:extLst>
          </p:cNvPr>
          <p:cNvSpPr/>
          <p:nvPr/>
        </p:nvSpPr>
        <p:spPr>
          <a:xfrm>
            <a:off x="6013754" y="4163388"/>
            <a:ext cx="92825" cy="857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909B7FF2-563C-4B5E-837B-21997BAC1403}"/>
              </a:ext>
            </a:extLst>
          </p:cNvPr>
          <p:cNvSpPr/>
          <p:nvPr/>
        </p:nvSpPr>
        <p:spPr>
          <a:xfrm>
            <a:off x="6158055" y="4163388"/>
            <a:ext cx="92825" cy="8572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50AD6DB8-9D75-42C5-90B0-82D8E54ED483}"/>
              </a:ext>
            </a:extLst>
          </p:cNvPr>
          <p:cNvCxnSpPr>
            <a:cxnSpLocks/>
          </p:cNvCxnSpPr>
          <p:nvPr/>
        </p:nvCxnSpPr>
        <p:spPr>
          <a:xfrm>
            <a:off x="6096000" y="4326731"/>
            <a:ext cx="8810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457122FC-B720-432A-B0BA-A4ABB7836F7D}"/>
              </a:ext>
            </a:extLst>
          </p:cNvPr>
          <p:cNvSpPr txBox="1"/>
          <p:nvPr/>
        </p:nvSpPr>
        <p:spPr>
          <a:xfrm>
            <a:off x="5940605" y="3997594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.</a:t>
            </a:r>
            <a:endParaRPr lang="en-US" sz="1400" dirty="0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BC1BB0B7-4DEE-4446-96B9-7F11C86A3CA7}"/>
              </a:ext>
            </a:extLst>
          </p:cNvPr>
          <p:cNvSpPr txBox="1"/>
          <p:nvPr/>
        </p:nvSpPr>
        <p:spPr>
          <a:xfrm>
            <a:off x="6087287" y="3998557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97190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Revisão - Absolutos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Deus é o Criador</a:t>
            </a:r>
          </a:p>
          <a:p>
            <a:pPr lvl="0"/>
            <a:r>
              <a:rPr lang="pt-BR" dirty="0"/>
              <a:t>Deus é intencional</a:t>
            </a:r>
          </a:p>
          <a:p>
            <a:pPr lvl="0"/>
            <a:r>
              <a:rPr lang="pt-BR" dirty="0"/>
              <a:t>Deus é pessoal</a:t>
            </a:r>
          </a:p>
          <a:p>
            <a:pPr lvl="0"/>
            <a:r>
              <a:rPr lang="pt-BR" dirty="0"/>
              <a:t>Deus é o autor da Bíblia</a:t>
            </a:r>
          </a:p>
        </p:txBody>
      </p:sp>
    </p:spTree>
    <p:extLst>
      <p:ext uri="{BB962C8B-B14F-4D97-AF65-F5344CB8AC3E}">
        <p14:creationId xmlns:p14="http://schemas.microsoft.com/office/powerpoint/2010/main" val="253216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Posições sobre a Criação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002420" y="2406570"/>
            <a:ext cx="1643606" cy="1296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Terra Jovem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831220" y="2406570"/>
            <a:ext cx="1643606" cy="1296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Terra Antiga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5660020" y="2406570"/>
            <a:ext cx="1643606" cy="1296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Evolução Teísta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7708738" y="2406570"/>
            <a:ext cx="1632032" cy="12963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Evolução Naturalista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2013995" y="1597917"/>
            <a:ext cx="4884516" cy="623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Design Inteligente</a:t>
            </a:r>
          </a:p>
        </p:txBody>
      </p:sp>
      <p:sp>
        <p:nvSpPr>
          <p:cNvPr id="23" name="Triângulo Retângulo 22"/>
          <p:cNvSpPr/>
          <p:nvPr/>
        </p:nvSpPr>
        <p:spPr>
          <a:xfrm flipV="1">
            <a:off x="2002420" y="4444677"/>
            <a:ext cx="5301206" cy="914400"/>
          </a:xfrm>
          <a:prstGeom prst="rt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4" name="Triângulo Retângulo 23"/>
          <p:cNvSpPr/>
          <p:nvPr/>
        </p:nvSpPr>
        <p:spPr>
          <a:xfrm flipH="1">
            <a:off x="2013995" y="4758158"/>
            <a:ext cx="5301206" cy="914400"/>
          </a:xfrm>
          <a:prstGeom prst="rt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532363" y="4074034"/>
            <a:ext cx="224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Como Deus atua?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2002420" y="4532545"/>
            <a:ext cx="2879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Intervenções milagrosas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5110751" y="5215358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Processos naturais</a:t>
            </a:r>
          </a:p>
        </p:txBody>
      </p:sp>
      <p:cxnSp>
        <p:nvCxnSpPr>
          <p:cNvPr id="29" name="Conector reto 28"/>
          <p:cNvCxnSpPr/>
          <p:nvPr/>
        </p:nvCxnSpPr>
        <p:spPr>
          <a:xfrm flipH="1">
            <a:off x="7485926" y="1598088"/>
            <a:ext cx="14469" cy="40744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665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Qual a data em que o mundo foi criado?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5665BF9B-F2BA-400E-A96F-67CD276A4C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5486" y="1690688"/>
            <a:ext cx="5501027" cy="4486275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C5CE2B3D-8855-4FA4-8821-C38CBC9651B5}"/>
              </a:ext>
            </a:extLst>
          </p:cNvPr>
          <p:cNvSpPr txBox="1"/>
          <p:nvPr/>
        </p:nvSpPr>
        <p:spPr>
          <a:xfrm rot="20798124">
            <a:off x="2721042" y="3241348"/>
            <a:ext cx="69685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>
                <a:solidFill>
                  <a:srgbClr val="FF0000"/>
                </a:solidFill>
              </a:rPr>
              <a:t>Visão Terra Jovem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6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Cronologia Bíblica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ED5C1F4-40DA-4866-B8BA-B1C7555AB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5714" y="1413222"/>
            <a:ext cx="6505303" cy="4633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229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Visão atual da ciência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2BE06FB-87D2-4F58-B1E9-2877890B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344989" cy="4351338"/>
          </a:xfrm>
        </p:spPr>
        <p:txBody>
          <a:bodyPr/>
          <a:lstStyle/>
          <a:p>
            <a:r>
              <a:rPr lang="pt-BR" dirty="0"/>
              <a:t>Ciência Atual</a:t>
            </a:r>
          </a:p>
          <a:p>
            <a:pPr lvl="1"/>
            <a:r>
              <a:rPr lang="pt-BR" dirty="0"/>
              <a:t>Universo - 13,8 bilhões de anos</a:t>
            </a:r>
          </a:p>
          <a:p>
            <a:pPr lvl="1"/>
            <a:r>
              <a:rPr lang="pt-BR" dirty="0"/>
              <a:t>Planeta Terra – 4,5 bilhões de anos</a:t>
            </a:r>
          </a:p>
          <a:p>
            <a:r>
              <a:rPr lang="pt-BR" dirty="0"/>
              <a:t>Mas como se chegou a esses valores?</a:t>
            </a:r>
          </a:p>
          <a:p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53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Distância das galáxias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2BE06FB-87D2-4F58-B1E9-2877890B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344989" cy="4351338"/>
          </a:xfrm>
        </p:spPr>
        <p:txBody>
          <a:bodyPr/>
          <a:lstStyle/>
          <a:p>
            <a:r>
              <a:rPr lang="pt-BR" dirty="0"/>
              <a:t>O desvio para o vermelho</a:t>
            </a:r>
          </a:p>
          <a:p>
            <a:endParaRPr lang="pt-BR" dirty="0"/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EA0C016-BCBB-4CB0-873A-9EE44746A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7" y="2555599"/>
            <a:ext cx="4467225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902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5452</TotalTime>
  <Words>365</Words>
  <Application>Microsoft Office PowerPoint</Application>
  <PresentationFormat>Widescreen</PresentationFormat>
  <Paragraphs>64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Arial</vt:lpstr>
      <vt:lpstr>Arial Black</vt:lpstr>
      <vt:lpstr>Century Gothic</vt:lpstr>
      <vt:lpstr>Tema do Office</vt:lpstr>
      <vt:lpstr>Ciência e Bíblia</vt:lpstr>
      <vt:lpstr>Ciência e Bíblia</vt:lpstr>
      <vt:lpstr>Revisão: Convergência Ciência e Bíblia </vt:lpstr>
      <vt:lpstr>Revisão - Absolutos</vt:lpstr>
      <vt:lpstr>Posições sobre a Criação</vt:lpstr>
      <vt:lpstr>Qual a data em que o mundo foi criado?</vt:lpstr>
      <vt:lpstr>Cronologia Bíblica</vt:lpstr>
      <vt:lpstr>Visão atual da ciência</vt:lpstr>
      <vt:lpstr>Distância das galáxias</vt:lpstr>
      <vt:lpstr>Distância das galáxias</vt:lpstr>
      <vt:lpstr>Datação Radiométrica</vt:lpstr>
      <vt:lpstr>Datação Radiométrica</vt:lpstr>
      <vt:lpstr>Datação Radiométrica</vt:lpstr>
      <vt:lpstr>Datação Radiométrica</vt:lpstr>
      <vt:lpstr>Datação Radiométrica</vt:lpstr>
      <vt:lpstr>Questões</vt:lpstr>
      <vt:lpstr>Questões</vt:lpstr>
      <vt:lpstr>Questões Distância das Galáxias</vt:lpstr>
      <vt:lpstr>Conclusão</vt:lpstr>
      <vt:lpstr>Ciência e Bíblia</vt:lpstr>
    </vt:vector>
  </TitlesOfParts>
  <Company>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Ciência e Fé</dc:title>
  <dc:creator>David Pfannemuller Guimaraes</dc:creator>
  <cp:lastModifiedBy>David Guimaraes</cp:lastModifiedBy>
  <cp:revision>152</cp:revision>
  <dcterms:created xsi:type="dcterms:W3CDTF">2022-02-03T00:13:31Z</dcterms:created>
  <dcterms:modified xsi:type="dcterms:W3CDTF">2022-04-26T00:14:41Z</dcterms:modified>
</cp:coreProperties>
</file>