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0" r:id="rId3"/>
    <p:sldId id="270" r:id="rId4"/>
    <p:sldId id="272" r:id="rId5"/>
    <p:sldId id="302" r:id="rId6"/>
    <p:sldId id="305" r:id="rId7"/>
    <p:sldId id="369" r:id="rId8"/>
    <p:sldId id="393" r:id="rId9"/>
    <p:sldId id="370" r:id="rId10"/>
    <p:sldId id="394" r:id="rId11"/>
    <p:sldId id="368" r:id="rId12"/>
    <p:sldId id="371" r:id="rId13"/>
    <p:sldId id="372" r:id="rId14"/>
    <p:sldId id="395" r:id="rId15"/>
    <p:sldId id="399" r:id="rId16"/>
    <p:sldId id="397" r:id="rId17"/>
    <p:sldId id="398" r:id="rId18"/>
    <p:sldId id="400"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5" autoAdjust="0"/>
    <p:restoredTop sz="86447" autoAdjust="0"/>
  </p:normalViewPr>
  <p:slideViewPr>
    <p:cSldViewPr snapToGrid="0">
      <p:cViewPr varScale="1">
        <p:scale>
          <a:sx n="59" d="100"/>
          <a:sy n="59" d="100"/>
        </p:scale>
        <p:origin x="108" y="7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81175"/>
            <a:ext cx="9144000" cy="839788"/>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1524000" y="4411666"/>
            <a:ext cx="9144000" cy="50323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grpSp>
        <p:nvGrpSpPr>
          <p:cNvPr id="9" name="Agrupar 8"/>
          <p:cNvGrpSpPr/>
          <p:nvPr userDrawn="1"/>
        </p:nvGrpSpPr>
        <p:grpSpPr>
          <a:xfrm>
            <a:off x="4391026" y="2706691"/>
            <a:ext cx="3409948" cy="1704975"/>
            <a:chOff x="3876678" y="2963863"/>
            <a:chExt cx="3409948" cy="1704975"/>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678" y="2963863"/>
              <a:ext cx="1704975" cy="1704975"/>
            </a:xfrm>
            <a:prstGeom prst="rect">
              <a:avLst/>
            </a:prstGeom>
          </p:spPr>
        </p:pic>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1653" y="2963865"/>
              <a:ext cx="1704973" cy="1704973"/>
            </a:xfrm>
            <a:prstGeom prst="rect">
              <a:avLst/>
            </a:prstGeom>
          </p:spPr>
        </p:pic>
      </p:grpSp>
      <p:sp>
        <p:nvSpPr>
          <p:cNvPr id="10" name="Retângulo 9"/>
          <p:cNvSpPr/>
          <p:nvPr userDrawn="1"/>
        </p:nvSpPr>
        <p:spPr>
          <a:xfrm>
            <a:off x="0" y="6400800"/>
            <a:ext cx="12192000" cy="28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userDrawn="1"/>
        </p:nvSpPr>
        <p:spPr>
          <a:xfrm>
            <a:off x="10325100" y="5429250"/>
            <a:ext cx="1657350" cy="94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30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7806F40-74E1-4C10-B403-A6DACF1E7C9F}"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9516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60609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365626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777579" y="1143000"/>
            <a:ext cx="8366545" cy="3752850"/>
          </a:xfrm>
        </p:spPr>
        <p:txBody>
          <a:bodyPr/>
          <a:lstStyle>
            <a:lvl1pPr>
              <a:defRPr/>
            </a:lvl1pPr>
          </a:lstStyle>
          <a:p>
            <a:r>
              <a:rPr lang="pt-BR" dirty="0"/>
              <a:t>Clique para editar o título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
        <p:nvSpPr>
          <p:cNvPr id="7" name="CaixaDeTexto 6"/>
          <p:cNvSpPr txBox="1"/>
          <p:nvPr userDrawn="1"/>
        </p:nvSpPr>
        <p:spPr>
          <a:xfrm>
            <a:off x="704850" y="495300"/>
            <a:ext cx="1072730" cy="2215991"/>
          </a:xfrm>
          <a:prstGeom prst="rect">
            <a:avLst/>
          </a:prstGeom>
          <a:noFill/>
        </p:spPr>
        <p:txBody>
          <a:bodyPr wrap="none" rtlCol="0">
            <a:spAutoFit/>
          </a:bodyPr>
          <a:lstStyle/>
          <a:p>
            <a:r>
              <a:rPr lang="pt-BR" sz="13800" dirty="0">
                <a:latin typeface="Arial Black" panose="020B0A04020102020204" pitchFamily="34" charset="0"/>
              </a:rPr>
              <a:t>“</a:t>
            </a:r>
          </a:p>
        </p:txBody>
      </p:sp>
      <p:sp>
        <p:nvSpPr>
          <p:cNvPr id="8" name="Espaço Reservado para Texto 2"/>
          <p:cNvSpPr>
            <a:spLocks noGrp="1"/>
          </p:cNvSpPr>
          <p:nvPr>
            <p:ph type="body" idx="1"/>
          </p:nvPr>
        </p:nvSpPr>
        <p:spPr>
          <a:xfrm>
            <a:off x="1777580" y="4895850"/>
            <a:ext cx="8366545" cy="1193800"/>
          </a:xfrm>
        </p:spPr>
        <p:txBody>
          <a:bodyPr/>
          <a:lstStyle>
            <a:lvl1pPr marL="0" indent="0">
              <a:lnSpc>
                <a:spcPct val="100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8122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251541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217735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7806F40-74E1-4C10-B403-A6DACF1E7C9F}"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408270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7806F40-74E1-4C10-B403-A6DACF1E7C9F}" type="datetimeFigureOut">
              <a:rPr lang="pt-BR" smtClean="0"/>
              <a:t>04/04/2022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211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7806F40-74E1-4C10-B403-A6DACF1E7C9F}" type="datetimeFigureOut">
              <a:rPr lang="pt-BR" smtClean="0"/>
              <a:t>04/04/2022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47167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7806F40-74E1-4C10-B403-A6DACF1E7C9F}" type="datetimeFigureOut">
              <a:rPr lang="pt-BR" smtClean="0"/>
              <a:t>04/04/2022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33034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7806F40-74E1-4C10-B403-A6DACF1E7C9F}"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0044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tângulo 12"/>
          <p:cNvSpPr/>
          <p:nvPr userDrawn="1"/>
        </p:nvSpPr>
        <p:spPr>
          <a:xfrm>
            <a:off x="0" y="6400800"/>
            <a:ext cx="12192000" cy="28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06F40-74E1-4C10-B403-A6DACF1E7C9F}" type="datetimeFigureOut">
              <a:rPr lang="pt-BR" smtClean="0"/>
              <a:t>04/04/2022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8EB80-F435-4610-B23D-83781A35AC51}" type="slidenum">
              <a:rPr lang="pt-BR" smtClean="0"/>
              <a:t>‹nº›</a:t>
            </a:fld>
            <a:endParaRPr lang="pt-BR"/>
          </a:p>
        </p:txBody>
      </p:sp>
      <p:pic>
        <p:nvPicPr>
          <p:cNvPr id="7" name="Imagem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85567" y="5582275"/>
            <a:ext cx="778321" cy="778321"/>
          </a:xfrm>
          <a:prstGeom prst="rect">
            <a:avLst/>
          </a:prstGeom>
        </p:spPr>
      </p:pic>
      <p:pic>
        <p:nvPicPr>
          <p:cNvPr id="9" name="Imagem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39795" y="5582276"/>
            <a:ext cx="778320" cy="778320"/>
          </a:xfrm>
          <a:prstGeom prst="rect">
            <a:avLst/>
          </a:prstGeom>
        </p:spPr>
      </p:pic>
      <p:sp>
        <p:nvSpPr>
          <p:cNvPr id="10" name="CaixaDeTexto 9"/>
          <p:cNvSpPr txBox="1"/>
          <p:nvPr userDrawn="1"/>
        </p:nvSpPr>
        <p:spPr>
          <a:xfrm>
            <a:off x="10385567" y="6409938"/>
            <a:ext cx="1431802" cy="276999"/>
          </a:xfrm>
          <a:prstGeom prst="rect">
            <a:avLst/>
          </a:prstGeom>
          <a:noFill/>
        </p:spPr>
        <p:txBody>
          <a:bodyPr wrap="none" rtlCol="0">
            <a:spAutoFit/>
          </a:bodyPr>
          <a:lstStyle/>
          <a:p>
            <a:r>
              <a:rPr lang="pt-BR" sz="1200" dirty="0">
                <a:solidFill>
                  <a:schemeClr val="bg1"/>
                </a:solidFill>
              </a:rPr>
              <a:t>CIÊNCIA e BÍBLIA</a:t>
            </a:r>
          </a:p>
        </p:txBody>
      </p:sp>
      <p:pic>
        <p:nvPicPr>
          <p:cNvPr id="16" name="Imagem 15"/>
          <p:cNvPicPr>
            <a:picLocks noChangeAspect="1"/>
          </p:cNvPicPr>
          <p:nvPr userDrawn="1"/>
        </p:nvPicPr>
        <p:blipFill>
          <a:blip r:embed="rId16"/>
          <a:stretch>
            <a:fillRect/>
          </a:stretch>
        </p:blipFill>
        <p:spPr>
          <a:xfrm>
            <a:off x="220440" y="6434452"/>
            <a:ext cx="638324" cy="227972"/>
          </a:xfrm>
          <a:prstGeom prst="rect">
            <a:avLst/>
          </a:prstGeom>
        </p:spPr>
      </p:pic>
    </p:spTree>
    <p:extLst>
      <p:ext uri="{BB962C8B-B14F-4D97-AF65-F5344CB8AC3E}">
        <p14:creationId xmlns:p14="http://schemas.microsoft.com/office/powerpoint/2010/main" val="396781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
        <p:nvSpPr>
          <p:cNvPr id="3" name="Subtítulo 2"/>
          <p:cNvSpPr>
            <a:spLocks noGrp="1"/>
          </p:cNvSpPr>
          <p:nvPr>
            <p:ph type="subTitle" idx="1"/>
          </p:nvPr>
        </p:nvSpPr>
        <p:spPr>
          <a:xfrm>
            <a:off x="1524000" y="4945066"/>
            <a:ext cx="9144000" cy="819126"/>
          </a:xfrm>
        </p:spPr>
        <p:txBody>
          <a:bodyPr>
            <a:normAutofit fontScale="92500" lnSpcReduction="10000"/>
          </a:bodyPr>
          <a:lstStyle/>
          <a:p>
            <a:r>
              <a:rPr lang="pt-BR" dirty="0"/>
              <a:t>Aula 8 – Design Inteligente</a:t>
            </a:r>
          </a:p>
          <a:p>
            <a:r>
              <a:rPr lang="pt-BR" dirty="0"/>
              <a:t>Iniciaremos às 20h00, aproveite a música</a:t>
            </a:r>
          </a:p>
        </p:txBody>
      </p:sp>
    </p:spTree>
    <p:extLst>
      <p:ext uri="{BB962C8B-B14F-4D97-AF65-F5344CB8AC3E}">
        <p14:creationId xmlns:p14="http://schemas.microsoft.com/office/powerpoint/2010/main" val="49659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D069F-A638-4DDF-A666-76BB6D65F325}"/>
              </a:ext>
            </a:extLst>
          </p:cNvPr>
          <p:cNvSpPr>
            <a:spLocks noGrp="1"/>
          </p:cNvSpPr>
          <p:nvPr>
            <p:ph type="title"/>
          </p:nvPr>
        </p:nvSpPr>
        <p:spPr/>
        <p:txBody>
          <a:bodyPr/>
          <a:lstStyle/>
          <a:p>
            <a:r>
              <a:rPr lang="pt-BR" dirty="0"/>
              <a:t>Design Inteligente nos EUA</a:t>
            </a:r>
            <a:endParaRPr lang="en-US" dirty="0"/>
          </a:p>
        </p:txBody>
      </p:sp>
      <p:sp>
        <p:nvSpPr>
          <p:cNvPr id="3" name="Espaço Reservado para Conteúdo 2">
            <a:extLst>
              <a:ext uri="{FF2B5EF4-FFF2-40B4-BE49-F238E27FC236}">
                <a16:creationId xmlns:a16="http://schemas.microsoft.com/office/drawing/2014/main" id="{F09DB751-1BBC-4422-995C-80799652376F}"/>
              </a:ext>
            </a:extLst>
          </p:cNvPr>
          <p:cNvSpPr>
            <a:spLocks noGrp="1"/>
          </p:cNvSpPr>
          <p:nvPr>
            <p:ph idx="1"/>
          </p:nvPr>
        </p:nvSpPr>
        <p:spPr/>
        <p:txBody>
          <a:bodyPr/>
          <a:lstStyle/>
          <a:p>
            <a:r>
              <a:rPr lang="pt-BR" b="1" dirty="0" err="1"/>
              <a:t>Teach</a:t>
            </a:r>
            <a:r>
              <a:rPr lang="pt-BR" b="1" dirty="0"/>
              <a:t> </a:t>
            </a:r>
            <a:r>
              <a:rPr lang="pt-BR" b="1" dirty="0" err="1"/>
              <a:t>the</a:t>
            </a:r>
            <a:r>
              <a:rPr lang="pt-BR" b="1" dirty="0"/>
              <a:t> </a:t>
            </a:r>
            <a:r>
              <a:rPr lang="pt-BR" b="1" dirty="0" err="1"/>
              <a:t>controversy</a:t>
            </a:r>
            <a:r>
              <a:rPr lang="pt-BR" b="1" dirty="0"/>
              <a:t> </a:t>
            </a:r>
            <a:r>
              <a:rPr lang="pt-BR" dirty="0"/>
              <a:t>– atuando nas escolas secundárias para fazer com o do DI seja ensinado em paralelo com a evolução</a:t>
            </a:r>
          </a:p>
          <a:p>
            <a:r>
              <a:rPr lang="pt-BR" dirty="0"/>
              <a:t>Já geraram alguma confusão em alguns estados, que começaram a ensinar sobre DI mas tiveram que voltar atrás.</a:t>
            </a:r>
          </a:p>
          <a:p>
            <a:r>
              <a:rPr lang="pt-BR" dirty="0"/>
              <a:t>Esse movimento tem recebido forte oposição pelo claro posicionamento religioso de seus líderes, e tem sido considerado um movimento religioso criacionista, e não científico, como querem os seus líderes.</a:t>
            </a:r>
          </a:p>
        </p:txBody>
      </p:sp>
    </p:spTree>
    <p:extLst>
      <p:ext uri="{BB962C8B-B14F-4D97-AF65-F5344CB8AC3E}">
        <p14:creationId xmlns:p14="http://schemas.microsoft.com/office/powerpoint/2010/main" val="163848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Design</a:t>
            </a:r>
            <a:r>
              <a:rPr lang="pt-BR" baseline="0" dirty="0"/>
              <a:t> Inteligente</a:t>
            </a:r>
            <a:endParaRPr lang="pt-BR" dirty="0"/>
          </a:p>
        </p:txBody>
      </p:sp>
      <p:sp>
        <p:nvSpPr>
          <p:cNvPr id="3" name="Espaço Reservado para Conteúdo 2">
            <a:extLst>
              <a:ext uri="{FF2B5EF4-FFF2-40B4-BE49-F238E27FC236}">
                <a16:creationId xmlns:a16="http://schemas.microsoft.com/office/drawing/2014/main" id="{C1BAB583-5EA4-4EFF-8C3C-794CB388D7E7}"/>
              </a:ext>
            </a:extLst>
          </p:cNvPr>
          <p:cNvSpPr>
            <a:spLocks noGrp="1"/>
          </p:cNvSpPr>
          <p:nvPr>
            <p:ph idx="1"/>
          </p:nvPr>
        </p:nvSpPr>
        <p:spPr/>
        <p:txBody>
          <a:bodyPr>
            <a:normAutofit/>
          </a:bodyPr>
          <a:lstStyle/>
          <a:p>
            <a:pPr marL="0" indent="0">
              <a:buNone/>
            </a:pPr>
            <a:r>
              <a:rPr lang="pt-BR" dirty="0"/>
              <a:t>Deve-se ter em mente que não existe “o” argumento e sim uma “família” de argumentos:</a:t>
            </a:r>
          </a:p>
          <a:p>
            <a:r>
              <a:rPr lang="pt-BR" dirty="0"/>
              <a:t>Complexidade Irredutível</a:t>
            </a:r>
          </a:p>
          <a:p>
            <a:pPr lvl="1"/>
            <a:r>
              <a:rPr lang="pt-BR" dirty="0"/>
              <a:t>Michael </a:t>
            </a:r>
            <a:r>
              <a:rPr lang="pt-BR" dirty="0" err="1"/>
              <a:t>Behe</a:t>
            </a:r>
            <a:r>
              <a:rPr lang="pt-BR" dirty="0"/>
              <a:t>, “A caixa preta de Darwin”</a:t>
            </a:r>
          </a:p>
          <a:p>
            <a:r>
              <a:rPr lang="pt-BR" dirty="0"/>
              <a:t>Complexidade Especificada</a:t>
            </a:r>
          </a:p>
          <a:p>
            <a:pPr lvl="1"/>
            <a:r>
              <a:rPr lang="pt-BR" dirty="0"/>
              <a:t>William </a:t>
            </a:r>
            <a:r>
              <a:rPr lang="pt-BR" dirty="0" err="1"/>
              <a:t>Dembski</a:t>
            </a:r>
            <a:endParaRPr lang="pt-BR" dirty="0"/>
          </a:p>
          <a:p>
            <a:r>
              <a:rPr lang="pt-BR" dirty="0"/>
              <a:t>Universo afinado</a:t>
            </a:r>
          </a:p>
          <a:p>
            <a:endParaRPr lang="pt-BR" dirty="0"/>
          </a:p>
        </p:txBody>
      </p:sp>
    </p:spTree>
    <p:extLst>
      <p:ext uri="{BB962C8B-B14F-4D97-AF65-F5344CB8AC3E}">
        <p14:creationId xmlns:p14="http://schemas.microsoft.com/office/powerpoint/2010/main" val="418462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C84B4-04C6-4149-8220-4DEBAD305A68}"/>
              </a:ext>
            </a:extLst>
          </p:cNvPr>
          <p:cNvSpPr>
            <a:spLocks noGrp="1"/>
          </p:cNvSpPr>
          <p:nvPr>
            <p:ph type="title"/>
          </p:nvPr>
        </p:nvSpPr>
        <p:spPr/>
        <p:txBody>
          <a:bodyPr/>
          <a:lstStyle/>
          <a:p>
            <a:r>
              <a:rPr lang="pt-BR" dirty="0"/>
              <a:t>Design</a:t>
            </a:r>
            <a:r>
              <a:rPr lang="pt-BR" baseline="0" dirty="0"/>
              <a:t> Inteligente</a:t>
            </a:r>
            <a:endParaRPr lang="en-US" dirty="0"/>
          </a:p>
        </p:txBody>
      </p:sp>
      <p:sp>
        <p:nvSpPr>
          <p:cNvPr id="3" name="Espaço Reservado para Conteúdo 2">
            <a:extLst>
              <a:ext uri="{FF2B5EF4-FFF2-40B4-BE49-F238E27FC236}">
                <a16:creationId xmlns:a16="http://schemas.microsoft.com/office/drawing/2014/main" id="{E76D28F1-7306-4CFA-9490-C85286C272DF}"/>
              </a:ext>
            </a:extLst>
          </p:cNvPr>
          <p:cNvSpPr>
            <a:spLocks noGrp="1"/>
          </p:cNvSpPr>
          <p:nvPr>
            <p:ph idx="1"/>
          </p:nvPr>
        </p:nvSpPr>
        <p:spPr/>
        <p:txBody>
          <a:bodyPr>
            <a:normAutofit/>
          </a:bodyPr>
          <a:lstStyle/>
          <a:p>
            <a:pPr marL="228600" indent="-228600"/>
            <a:endParaRPr lang="pt-BR" dirty="0"/>
          </a:p>
        </p:txBody>
      </p:sp>
    </p:spTree>
    <p:extLst>
      <p:ext uri="{BB962C8B-B14F-4D97-AF65-F5344CB8AC3E}">
        <p14:creationId xmlns:p14="http://schemas.microsoft.com/office/powerpoint/2010/main" val="260058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8E496-2098-49FB-A9C3-18C1C28E5BC5}"/>
              </a:ext>
            </a:extLst>
          </p:cNvPr>
          <p:cNvSpPr>
            <a:spLocks noGrp="1"/>
          </p:cNvSpPr>
          <p:nvPr>
            <p:ph type="title"/>
          </p:nvPr>
        </p:nvSpPr>
        <p:spPr/>
        <p:txBody>
          <a:bodyPr/>
          <a:lstStyle/>
          <a:p>
            <a:r>
              <a:rPr lang="pt-BR" dirty="0"/>
              <a:t>Complexidade Irredutível</a:t>
            </a:r>
            <a:endParaRPr lang="en-US" dirty="0"/>
          </a:p>
        </p:txBody>
      </p:sp>
      <p:sp>
        <p:nvSpPr>
          <p:cNvPr id="3" name="Espaço Reservado para Conteúdo 2">
            <a:extLst>
              <a:ext uri="{FF2B5EF4-FFF2-40B4-BE49-F238E27FC236}">
                <a16:creationId xmlns:a16="http://schemas.microsoft.com/office/drawing/2014/main" id="{0185C50C-0AFD-45EB-B821-581A7EFB1CBC}"/>
              </a:ext>
            </a:extLst>
          </p:cNvPr>
          <p:cNvSpPr>
            <a:spLocks noGrp="1"/>
          </p:cNvSpPr>
          <p:nvPr>
            <p:ph idx="1"/>
          </p:nvPr>
        </p:nvSpPr>
        <p:spPr/>
        <p:txBody>
          <a:bodyPr>
            <a:noAutofit/>
          </a:bodyPr>
          <a:lstStyle/>
          <a:p>
            <a:pPr marL="0" lvl="0" indent="0">
              <a:buNone/>
            </a:pPr>
            <a:r>
              <a:rPr lang="pt-BR" dirty="0"/>
              <a:t>O bioquímico </a:t>
            </a:r>
            <a:r>
              <a:rPr lang="pt-BR" b="1" dirty="0"/>
              <a:t>Michael </a:t>
            </a:r>
            <a:r>
              <a:rPr lang="pt-BR" b="1" dirty="0" err="1"/>
              <a:t>Behe</a:t>
            </a:r>
            <a:r>
              <a:rPr lang="pt-BR" b="1" dirty="0"/>
              <a:t> </a:t>
            </a:r>
            <a:r>
              <a:rPr lang="pt-BR" dirty="0"/>
              <a:t>- um sistema é irredutivelmente complexo quando ele é formado por várias partes que se interrelacionam, de forma que removendo somente uma delas a função final do mesmo é totalmente destruída.</a:t>
            </a:r>
          </a:p>
          <a:p>
            <a:pPr marL="457200" lvl="1" indent="0">
              <a:buNone/>
            </a:pPr>
            <a:r>
              <a:rPr lang="pt-BR" dirty="0"/>
              <a:t>Exemplo: a ratoeira: a base, a isca, o gatilho, a guilhotina, a mola</a:t>
            </a:r>
          </a:p>
          <a:p>
            <a:pPr marL="0" lvl="0" indent="0">
              <a:buNone/>
            </a:pPr>
            <a:r>
              <a:rPr lang="pt-BR" dirty="0"/>
              <a:t>A ratoeira não pode ter evoluído, pois não seria funcional até que todas as partes estivessem presentes. </a:t>
            </a:r>
          </a:p>
          <a:p>
            <a:pPr marL="0" lvl="0" indent="0">
              <a:buNone/>
            </a:pPr>
            <a:r>
              <a:rPr lang="pt-BR" dirty="0"/>
              <a:t>Também é um argumento contra a evolução teísta.</a:t>
            </a:r>
          </a:p>
        </p:txBody>
      </p:sp>
    </p:spTree>
    <p:extLst>
      <p:ext uri="{BB962C8B-B14F-4D97-AF65-F5344CB8AC3E}">
        <p14:creationId xmlns:p14="http://schemas.microsoft.com/office/powerpoint/2010/main" val="378954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8E496-2098-49FB-A9C3-18C1C28E5BC5}"/>
              </a:ext>
            </a:extLst>
          </p:cNvPr>
          <p:cNvSpPr>
            <a:spLocks noGrp="1"/>
          </p:cNvSpPr>
          <p:nvPr>
            <p:ph type="title"/>
          </p:nvPr>
        </p:nvSpPr>
        <p:spPr/>
        <p:txBody>
          <a:bodyPr/>
          <a:lstStyle/>
          <a:p>
            <a:r>
              <a:rPr lang="pt-BR" dirty="0"/>
              <a:t>Complexidade Irredutível</a:t>
            </a:r>
            <a:endParaRPr lang="en-US" dirty="0"/>
          </a:p>
        </p:txBody>
      </p:sp>
      <p:sp>
        <p:nvSpPr>
          <p:cNvPr id="3" name="Espaço Reservado para Conteúdo 2">
            <a:extLst>
              <a:ext uri="{FF2B5EF4-FFF2-40B4-BE49-F238E27FC236}">
                <a16:creationId xmlns:a16="http://schemas.microsoft.com/office/drawing/2014/main" id="{0185C50C-0AFD-45EB-B821-581A7EFB1CBC}"/>
              </a:ext>
            </a:extLst>
          </p:cNvPr>
          <p:cNvSpPr>
            <a:spLocks noGrp="1"/>
          </p:cNvSpPr>
          <p:nvPr>
            <p:ph idx="1"/>
          </p:nvPr>
        </p:nvSpPr>
        <p:spPr>
          <a:xfrm>
            <a:off x="838200" y="1825625"/>
            <a:ext cx="5036820" cy="4351338"/>
          </a:xfrm>
        </p:spPr>
        <p:txBody>
          <a:bodyPr>
            <a:normAutofit/>
          </a:bodyPr>
          <a:lstStyle/>
          <a:p>
            <a:pPr marL="0" indent="0" rtl="0" eaLnBrk="1" latinLnBrk="0" hangingPunct="1">
              <a:buNone/>
            </a:pPr>
            <a:r>
              <a:rPr lang="pt-BR" sz="2800" kern="1200" dirty="0">
                <a:solidFill>
                  <a:schemeClr val="tx1"/>
                </a:solidFill>
                <a:effectLst/>
                <a:latin typeface="+mn-lt"/>
                <a:ea typeface="+mn-ea"/>
                <a:cs typeface="+mn-cs"/>
              </a:rPr>
              <a:t>O flagelo bacteriano</a:t>
            </a:r>
            <a:endParaRPr lang="en-US" dirty="0">
              <a:effectLst/>
            </a:endParaRPr>
          </a:p>
          <a:p>
            <a:r>
              <a:rPr lang="pt-BR" sz="2800" kern="1200" dirty="0">
                <a:solidFill>
                  <a:schemeClr val="tx1"/>
                </a:solidFill>
                <a:effectLst/>
                <a:latin typeface="+mn-lt"/>
                <a:ea typeface="+mn-ea"/>
                <a:cs typeface="+mn-cs"/>
              </a:rPr>
              <a:t>são 30 proteínas diferentes que interagem para que ele funcione. sem apenas 1 delas, nada funciona</a:t>
            </a:r>
          </a:p>
          <a:p>
            <a:pPr marL="0" indent="0">
              <a:buNone/>
            </a:pPr>
            <a:r>
              <a:rPr lang="pt-BR" dirty="0"/>
              <a:t>coagulação do sangue,</a:t>
            </a:r>
            <a:endParaRPr lang="en-US" dirty="0"/>
          </a:p>
          <a:p>
            <a:pPr marL="0" indent="0">
              <a:buNone/>
            </a:pPr>
            <a:r>
              <a:rPr lang="pt-BR" dirty="0"/>
              <a:t>estruturas celulares microscópicas e</a:t>
            </a:r>
            <a:endParaRPr lang="en-US" dirty="0"/>
          </a:p>
          <a:p>
            <a:pPr marL="0" indent="0">
              <a:buNone/>
            </a:pPr>
            <a:r>
              <a:rPr lang="pt-BR" dirty="0"/>
              <a:t>o olho humano</a:t>
            </a:r>
            <a:endParaRPr lang="en-US" dirty="0"/>
          </a:p>
        </p:txBody>
      </p:sp>
      <p:pic>
        <p:nvPicPr>
          <p:cNvPr id="1026" name="Picture 2">
            <a:extLst>
              <a:ext uri="{FF2B5EF4-FFF2-40B4-BE49-F238E27FC236}">
                <a16:creationId xmlns:a16="http://schemas.microsoft.com/office/drawing/2014/main" id="{6A41D0FE-456E-4304-97E8-67142DC6902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26107" y="1825624"/>
            <a:ext cx="4408593" cy="33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0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C7507-825D-4F79-9824-908FA9D6C93A}"/>
              </a:ext>
            </a:extLst>
          </p:cNvPr>
          <p:cNvSpPr>
            <a:spLocks noGrp="1"/>
          </p:cNvSpPr>
          <p:nvPr>
            <p:ph type="title"/>
          </p:nvPr>
        </p:nvSpPr>
        <p:spPr/>
        <p:txBody>
          <a:bodyPr/>
          <a:lstStyle/>
          <a:p>
            <a:r>
              <a:rPr lang="pt-BR" dirty="0"/>
              <a:t>Complexidade</a:t>
            </a:r>
            <a:r>
              <a:rPr lang="pt-BR" baseline="0" dirty="0"/>
              <a:t> especificada</a:t>
            </a:r>
            <a:endParaRPr lang="en-US" dirty="0"/>
          </a:p>
        </p:txBody>
      </p:sp>
      <p:sp>
        <p:nvSpPr>
          <p:cNvPr id="3" name="Espaço Reservado para Conteúdo 2">
            <a:extLst>
              <a:ext uri="{FF2B5EF4-FFF2-40B4-BE49-F238E27FC236}">
                <a16:creationId xmlns:a16="http://schemas.microsoft.com/office/drawing/2014/main" id="{BE887229-C4BD-4061-A6A8-A029C9D3E9D6}"/>
              </a:ext>
            </a:extLst>
          </p:cNvPr>
          <p:cNvSpPr>
            <a:spLocks noGrp="1"/>
          </p:cNvSpPr>
          <p:nvPr>
            <p:ph idx="1"/>
          </p:nvPr>
        </p:nvSpPr>
        <p:spPr/>
        <p:txBody>
          <a:bodyPr/>
          <a:lstStyle/>
          <a:p>
            <a:pPr marL="0" indent="0">
              <a:buNone/>
            </a:pPr>
            <a:r>
              <a:rPr lang="pt-BR" dirty="0"/>
              <a:t>“Em resumo, os organismos vivos se distinguem por sua </a:t>
            </a:r>
            <a:r>
              <a:rPr lang="pt-BR" b="1" dirty="0"/>
              <a:t>complexidade </a:t>
            </a:r>
            <a:r>
              <a:rPr lang="pt-BR" b="1" i="1" dirty="0"/>
              <a:t>especificada</a:t>
            </a:r>
            <a:r>
              <a:rPr lang="pt-BR" dirty="0"/>
              <a:t>. Os cristais usualmente são tomados como protótipos de estruturas simples bem especificadas, porque elas consistem de uma quantidade muito grande de moléculas idênticas agrupadas de maneira uniforme. Pedaços de granito ou misturas aleatórias de polímeros são exemplos de estruturas que são complexas mas não especificadas. Os cristais não se qualificam como vivos porque lhes falta complexidade; as misturas de polímeros não se qualificam porque lhes falta especificidade.”</a:t>
            </a:r>
            <a:endParaRPr lang="en-US" dirty="0"/>
          </a:p>
        </p:txBody>
      </p:sp>
    </p:spTree>
    <p:extLst>
      <p:ext uri="{BB962C8B-B14F-4D97-AF65-F5344CB8AC3E}">
        <p14:creationId xmlns:p14="http://schemas.microsoft.com/office/powerpoint/2010/main" val="4169153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8E496-2098-49FB-A9C3-18C1C28E5BC5}"/>
              </a:ext>
            </a:extLst>
          </p:cNvPr>
          <p:cNvSpPr>
            <a:spLocks noGrp="1"/>
          </p:cNvSpPr>
          <p:nvPr>
            <p:ph type="title"/>
          </p:nvPr>
        </p:nvSpPr>
        <p:spPr/>
        <p:txBody>
          <a:bodyPr/>
          <a:lstStyle/>
          <a:p>
            <a:r>
              <a:rPr lang="pt-BR" dirty="0"/>
              <a:t>Universo bem afinado (Fine-</a:t>
            </a:r>
            <a:r>
              <a:rPr lang="pt-BR" dirty="0" err="1"/>
              <a:t>tuned</a:t>
            </a:r>
            <a:r>
              <a:rPr lang="pt-BR" baseline="0" dirty="0"/>
              <a:t> Universe)</a:t>
            </a:r>
            <a:endParaRPr lang="en-US" dirty="0"/>
          </a:p>
        </p:txBody>
      </p:sp>
      <p:sp>
        <p:nvSpPr>
          <p:cNvPr id="3" name="Espaço Reservado para Conteúdo 2">
            <a:extLst>
              <a:ext uri="{FF2B5EF4-FFF2-40B4-BE49-F238E27FC236}">
                <a16:creationId xmlns:a16="http://schemas.microsoft.com/office/drawing/2014/main" id="{0185C50C-0AFD-45EB-B821-581A7EFB1CBC}"/>
              </a:ext>
            </a:extLst>
          </p:cNvPr>
          <p:cNvSpPr>
            <a:spLocks noGrp="1"/>
          </p:cNvSpPr>
          <p:nvPr>
            <p:ph idx="1"/>
          </p:nvPr>
        </p:nvSpPr>
        <p:spPr/>
        <p:txBody>
          <a:bodyPr>
            <a:normAutofit lnSpcReduction="10000"/>
          </a:bodyPr>
          <a:lstStyle/>
          <a:p>
            <a:pPr marL="0" indent="0">
              <a:buNone/>
            </a:pPr>
            <a:r>
              <a:rPr lang="pt-BR" dirty="0"/>
              <a:t>“A premissa para o universo bem afinado é que uma pequena mudança em quaisquer das 26 constantes físicas fundamentais tornaria o universo radicalmente diferente:</a:t>
            </a:r>
          </a:p>
          <a:p>
            <a:pPr marL="0" indent="0">
              <a:buNone/>
            </a:pPr>
            <a:r>
              <a:rPr lang="pt-BR" dirty="0"/>
              <a:t>Por exemplo, a força nuclear forte fosse 2% mais forte do que é (isto é, se a constante associada representando sua força for 2% maior), </a:t>
            </a:r>
            <a:r>
              <a:rPr lang="pt-BR" dirty="0" err="1"/>
              <a:t>diprótons</a:t>
            </a:r>
            <a:r>
              <a:rPr lang="pt-BR" dirty="0"/>
              <a:t> seriam estáveis e o hidrogênio se fundiria em </a:t>
            </a:r>
            <a:r>
              <a:rPr lang="pt-BR" dirty="0" err="1"/>
              <a:t>diprótons</a:t>
            </a:r>
            <a:r>
              <a:rPr lang="pt-BR" dirty="0"/>
              <a:t> em vez de deutério e hélio.</a:t>
            </a:r>
          </a:p>
          <a:p>
            <a:pPr marL="0" indent="0">
              <a:buNone/>
            </a:pPr>
            <a:r>
              <a:rPr lang="pt-BR" dirty="0"/>
              <a:t>Isto alteraria drasticamente a física das estrelas, e presumivelmente impediria o universo de desenvolver vida como ela é observada atualmente na Terra.”</a:t>
            </a:r>
            <a:endParaRPr lang="en-US" dirty="0">
              <a:effectLst/>
            </a:endParaRPr>
          </a:p>
        </p:txBody>
      </p:sp>
    </p:spTree>
    <p:extLst>
      <p:ext uri="{BB962C8B-B14F-4D97-AF65-F5344CB8AC3E}">
        <p14:creationId xmlns:p14="http://schemas.microsoft.com/office/powerpoint/2010/main" val="29149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8E496-2098-49FB-A9C3-18C1C28E5BC5}"/>
              </a:ext>
            </a:extLst>
          </p:cNvPr>
          <p:cNvSpPr>
            <a:spLocks noGrp="1"/>
          </p:cNvSpPr>
          <p:nvPr>
            <p:ph type="title"/>
          </p:nvPr>
        </p:nvSpPr>
        <p:spPr/>
        <p:txBody>
          <a:bodyPr/>
          <a:lstStyle/>
          <a:p>
            <a:r>
              <a:rPr lang="pt-BR" dirty="0"/>
              <a:t>Universo bem afinado</a:t>
            </a:r>
            <a:endParaRPr lang="en-US" dirty="0"/>
          </a:p>
        </p:txBody>
      </p:sp>
      <p:sp>
        <p:nvSpPr>
          <p:cNvPr id="3" name="Espaço Reservado para Conteúdo 2">
            <a:extLst>
              <a:ext uri="{FF2B5EF4-FFF2-40B4-BE49-F238E27FC236}">
                <a16:creationId xmlns:a16="http://schemas.microsoft.com/office/drawing/2014/main" id="{0185C50C-0AFD-45EB-B821-581A7EFB1CBC}"/>
              </a:ext>
            </a:extLst>
          </p:cNvPr>
          <p:cNvSpPr>
            <a:spLocks noGrp="1"/>
          </p:cNvSpPr>
          <p:nvPr>
            <p:ph idx="1"/>
          </p:nvPr>
        </p:nvSpPr>
        <p:spPr/>
        <p:txBody>
          <a:bodyPr>
            <a:normAutofit fontScale="85000" lnSpcReduction="10000"/>
          </a:bodyPr>
          <a:lstStyle/>
          <a:p>
            <a:pPr marL="0" indent="0">
              <a:buNone/>
            </a:pPr>
            <a:r>
              <a:rPr lang="pt-BR" dirty="0"/>
              <a:t>Martin </a:t>
            </a:r>
            <a:r>
              <a:rPr lang="pt-BR" dirty="0" err="1"/>
              <a:t>Rees</a:t>
            </a:r>
            <a:r>
              <a:rPr lang="pt-BR" dirty="0"/>
              <a:t> formula o "ajuste fino" se dá em termos de seis constantes principais:</a:t>
            </a:r>
          </a:p>
          <a:p>
            <a:r>
              <a:rPr lang="pt-BR" b="1" dirty="0"/>
              <a:t>N</a:t>
            </a:r>
            <a:r>
              <a:rPr lang="pt-BR" dirty="0"/>
              <a:t> - a relação entre a força das forças elétricas e a força da gravidade</a:t>
            </a:r>
          </a:p>
          <a:p>
            <a:r>
              <a:rPr lang="pt-BR" b="1" dirty="0" err="1"/>
              <a:t>Epsilon</a:t>
            </a:r>
            <a:r>
              <a:rPr lang="pt-BR" dirty="0"/>
              <a:t> - definindo com que firmeza os núcleos atômicos se ligam</a:t>
            </a:r>
          </a:p>
          <a:p>
            <a:r>
              <a:rPr lang="pt-BR" b="1" dirty="0" err="1"/>
              <a:t>Omega</a:t>
            </a:r>
            <a:r>
              <a:rPr lang="pt-BR" dirty="0"/>
              <a:t> - que mede a importância relativa da gravidade e da energia de expansão no universo</a:t>
            </a:r>
          </a:p>
          <a:p>
            <a:r>
              <a:rPr lang="pt-BR" b="1" dirty="0"/>
              <a:t>Lambda</a:t>
            </a:r>
            <a:r>
              <a:rPr lang="pt-BR" dirty="0"/>
              <a:t> - a "Constante Cosmológica"</a:t>
            </a:r>
          </a:p>
          <a:p>
            <a:r>
              <a:rPr lang="pt-BR" b="1" dirty="0"/>
              <a:t>Q</a:t>
            </a:r>
            <a:r>
              <a:rPr lang="pt-BR" dirty="0"/>
              <a:t> - a proporção da energia gravitacional necessária para separar as galáxias e sua massa</a:t>
            </a:r>
          </a:p>
          <a:p>
            <a:r>
              <a:rPr lang="pt-BR" b="1" dirty="0"/>
              <a:t>D - o número de dimensões semelhantes ao espaço no universo</a:t>
            </a:r>
            <a:endParaRPr lang="en-US" b="1" dirty="0">
              <a:effectLst/>
            </a:endParaRPr>
          </a:p>
        </p:txBody>
      </p:sp>
    </p:spTree>
    <p:extLst>
      <p:ext uri="{BB962C8B-B14F-4D97-AF65-F5344CB8AC3E}">
        <p14:creationId xmlns:p14="http://schemas.microsoft.com/office/powerpoint/2010/main" val="53395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Tree>
    <p:extLst>
      <p:ext uri="{BB962C8B-B14F-4D97-AF65-F5344CB8AC3E}">
        <p14:creationId xmlns:p14="http://schemas.microsoft.com/office/powerpoint/2010/main" val="339992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
        <p:nvSpPr>
          <p:cNvPr id="3" name="Subtítulo 2"/>
          <p:cNvSpPr>
            <a:spLocks noGrp="1"/>
          </p:cNvSpPr>
          <p:nvPr>
            <p:ph type="subTitle" idx="1"/>
          </p:nvPr>
        </p:nvSpPr>
        <p:spPr>
          <a:xfrm>
            <a:off x="1524000" y="4945066"/>
            <a:ext cx="9144000" cy="503234"/>
          </a:xfrm>
        </p:spPr>
        <p:txBody>
          <a:bodyPr/>
          <a:lstStyle/>
          <a:p>
            <a:r>
              <a:rPr lang="pt-BR" dirty="0"/>
              <a:t>Aula 8 – Design Inteligente</a:t>
            </a:r>
          </a:p>
        </p:txBody>
      </p:sp>
    </p:spTree>
    <p:extLst>
      <p:ext uri="{BB962C8B-B14F-4D97-AF65-F5344CB8AC3E}">
        <p14:creationId xmlns:p14="http://schemas.microsoft.com/office/powerpoint/2010/main" val="252388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Revisão:</a:t>
            </a:r>
            <a:br>
              <a:rPr lang="pt-BR" dirty="0"/>
            </a:br>
            <a:r>
              <a:rPr lang="pt-BR" dirty="0"/>
              <a:t>Convergência Ciência e Bíblia </a:t>
            </a:r>
          </a:p>
        </p:txBody>
      </p:sp>
      <p:grpSp>
        <p:nvGrpSpPr>
          <p:cNvPr id="23" name="Agrupar 22"/>
          <p:cNvGrpSpPr/>
          <p:nvPr/>
        </p:nvGrpSpPr>
        <p:grpSpPr>
          <a:xfrm>
            <a:off x="3876172" y="1690688"/>
            <a:ext cx="4439655" cy="4276483"/>
            <a:chOff x="7055851" y="869325"/>
            <a:chExt cx="4439655" cy="4276483"/>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423" y="869325"/>
              <a:ext cx="905300" cy="905302"/>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851" y="2165976"/>
              <a:ext cx="905422" cy="905422"/>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648" y="2104668"/>
              <a:ext cx="885858" cy="885858"/>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415" y="4240506"/>
              <a:ext cx="885858" cy="885858"/>
            </a:xfrm>
            <a:prstGeom prst="rect">
              <a:avLst/>
            </a:prstGeom>
          </p:spPr>
        </p:pic>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360" y="4240506"/>
              <a:ext cx="905300" cy="905302"/>
            </a:xfrm>
            <a:prstGeom prst="rect">
              <a:avLst/>
            </a:prstGeom>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8615" y="3071398"/>
              <a:ext cx="1020386" cy="1020388"/>
            </a:xfrm>
            <a:prstGeom prst="rect">
              <a:avLst/>
            </a:prstGeom>
          </p:spPr>
        </p:pic>
        <p:cxnSp>
          <p:nvCxnSpPr>
            <p:cNvPr id="10" name="Conector de Seta Reta 9"/>
            <p:cNvCxnSpPr/>
            <p:nvPr/>
          </p:nvCxnSpPr>
          <p:spPr>
            <a:xfrm flipH="1">
              <a:off x="8124825" y="1849117"/>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10019699" y="1849116"/>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a:off x="8144191" y="3923290"/>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10039065" y="3923289"/>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H="1" flipV="1">
              <a:off x="8171335" y="2886202"/>
              <a:ext cx="333375" cy="31685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V="1">
              <a:off x="10066209" y="2886201"/>
              <a:ext cx="333375" cy="31685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a:off x="8264132" y="4724400"/>
              <a:ext cx="1937143" cy="952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Revisão - Absolutos</a:t>
            </a:r>
          </a:p>
        </p:txBody>
      </p:sp>
      <p:sp>
        <p:nvSpPr>
          <p:cNvPr id="3" name="Espaço Reservado para Conteúdo 2"/>
          <p:cNvSpPr>
            <a:spLocks noGrp="1"/>
          </p:cNvSpPr>
          <p:nvPr>
            <p:ph idx="1"/>
          </p:nvPr>
        </p:nvSpPr>
        <p:spPr/>
        <p:txBody>
          <a:bodyPr/>
          <a:lstStyle/>
          <a:p>
            <a:pPr lvl="0"/>
            <a:r>
              <a:rPr lang="pt-BR" dirty="0"/>
              <a:t>Deus é o Criador</a:t>
            </a:r>
          </a:p>
          <a:p>
            <a:pPr lvl="0"/>
            <a:r>
              <a:rPr lang="pt-BR" dirty="0"/>
              <a:t>Deus é intencional</a:t>
            </a:r>
          </a:p>
          <a:p>
            <a:pPr lvl="0"/>
            <a:r>
              <a:rPr lang="pt-BR" dirty="0"/>
              <a:t>Deus é pessoal</a:t>
            </a:r>
          </a:p>
          <a:p>
            <a:pPr lvl="0"/>
            <a:r>
              <a:rPr lang="pt-BR" dirty="0"/>
              <a:t>Deus é o autor da Bíblia</a:t>
            </a:r>
          </a:p>
        </p:txBody>
      </p:sp>
    </p:spTree>
    <p:extLst>
      <p:ext uri="{BB962C8B-B14F-4D97-AF65-F5344CB8AC3E}">
        <p14:creationId xmlns:p14="http://schemas.microsoft.com/office/powerpoint/2010/main" val="253216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a:t>Posições sobre a Criação</a:t>
            </a:r>
          </a:p>
        </p:txBody>
      </p:sp>
      <p:sp>
        <p:nvSpPr>
          <p:cNvPr id="12" name="Retângulo 11"/>
          <p:cNvSpPr/>
          <p:nvPr/>
        </p:nvSpPr>
        <p:spPr>
          <a:xfrm>
            <a:off x="2002420" y="2406570"/>
            <a:ext cx="1643606" cy="129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Terra Jovem</a:t>
            </a:r>
          </a:p>
        </p:txBody>
      </p:sp>
      <p:sp>
        <p:nvSpPr>
          <p:cNvPr id="13" name="Retângulo 12"/>
          <p:cNvSpPr/>
          <p:nvPr/>
        </p:nvSpPr>
        <p:spPr>
          <a:xfrm>
            <a:off x="3831220" y="2406570"/>
            <a:ext cx="1643606" cy="129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Terra Antiga</a:t>
            </a:r>
          </a:p>
        </p:txBody>
      </p:sp>
      <p:sp>
        <p:nvSpPr>
          <p:cNvPr id="14" name="Retângulo 13"/>
          <p:cNvSpPr/>
          <p:nvPr/>
        </p:nvSpPr>
        <p:spPr>
          <a:xfrm>
            <a:off x="5660020" y="2406570"/>
            <a:ext cx="1643606" cy="129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Evolução Teísta</a:t>
            </a:r>
          </a:p>
        </p:txBody>
      </p:sp>
      <p:sp>
        <p:nvSpPr>
          <p:cNvPr id="15" name="Retângulo 14"/>
          <p:cNvSpPr/>
          <p:nvPr/>
        </p:nvSpPr>
        <p:spPr>
          <a:xfrm>
            <a:off x="7708738" y="2406570"/>
            <a:ext cx="1632032" cy="12963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BR" dirty="0"/>
              <a:t>Evolução Naturalista</a:t>
            </a:r>
          </a:p>
        </p:txBody>
      </p:sp>
      <p:sp>
        <p:nvSpPr>
          <p:cNvPr id="16" name="Retângulo 15"/>
          <p:cNvSpPr/>
          <p:nvPr/>
        </p:nvSpPr>
        <p:spPr>
          <a:xfrm>
            <a:off x="2013995" y="1597917"/>
            <a:ext cx="4884516" cy="623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Design Inteligente</a:t>
            </a:r>
          </a:p>
        </p:txBody>
      </p:sp>
      <p:sp>
        <p:nvSpPr>
          <p:cNvPr id="23" name="Triângulo Retângulo 22"/>
          <p:cNvSpPr/>
          <p:nvPr/>
        </p:nvSpPr>
        <p:spPr>
          <a:xfrm flipV="1">
            <a:off x="2002420" y="4444677"/>
            <a:ext cx="5301206" cy="914400"/>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dirty="0"/>
          </a:p>
        </p:txBody>
      </p:sp>
      <p:sp>
        <p:nvSpPr>
          <p:cNvPr id="24" name="Triângulo Retângulo 23"/>
          <p:cNvSpPr/>
          <p:nvPr/>
        </p:nvSpPr>
        <p:spPr>
          <a:xfrm flipH="1">
            <a:off x="2013995" y="4758158"/>
            <a:ext cx="5301206" cy="914400"/>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dirty="0"/>
          </a:p>
        </p:txBody>
      </p:sp>
      <p:sp>
        <p:nvSpPr>
          <p:cNvPr id="25" name="CaixaDeTexto 24"/>
          <p:cNvSpPr txBox="1"/>
          <p:nvPr/>
        </p:nvSpPr>
        <p:spPr>
          <a:xfrm>
            <a:off x="3532363" y="4074034"/>
            <a:ext cx="2241319" cy="369332"/>
          </a:xfrm>
          <a:prstGeom prst="rect">
            <a:avLst/>
          </a:prstGeom>
          <a:noFill/>
        </p:spPr>
        <p:txBody>
          <a:bodyPr wrap="none" rtlCol="0">
            <a:spAutoFit/>
          </a:bodyPr>
          <a:lstStyle/>
          <a:p>
            <a:r>
              <a:rPr lang="pt-BR" dirty="0"/>
              <a:t>Como Deus atua?</a:t>
            </a:r>
          </a:p>
        </p:txBody>
      </p:sp>
      <p:sp>
        <p:nvSpPr>
          <p:cNvPr id="26" name="CaixaDeTexto 25"/>
          <p:cNvSpPr txBox="1"/>
          <p:nvPr/>
        </p:nvSpPr>
        <p:spPr>
          <a:xfrm>
            <a:off x="2002420" y="4532545"/>
            <a:ext cx="2879314" cy="369332"/>
          </a:xfrm>
          <a:prstGeom prst="rect">
            <a:avLst/>
          </a:prstGeom>
          <a:noFill/>
        </p:spPr>
        <p:txBody>
          <a:bodyPr wrap="none" rtlCol="0">
            <a:spAutoFit/>
          </a:bodyPr>
          <a:lstStyle/>
          <a:p>
            <a:r>
              <a:rPr lang="pt-BR" dirty="0"/>
              <a:t>Intervenções milagrosas</a:t>
            </a:r>
          </a:p>
        </p:txBody>
      </p:sp>
      <p:sp>
        <p:nvSpPr>
          <p:cNvPr id="27" name="CaixaDeTexto 26"/>
          <p:cNvSpPr txBox="1"/>
          <p:nvPr/>
        </p:nvSpPr>
        <p:spPr>
          <a:xfrm>
            <a:off x="5110751" y="5215358"/>
            <a:ext cx="2204450" cy="369332"/>
          </a:xfrm>
          <a:prstGeom prst="rect">
            <a:avLst/>
          </a:prstGeom>
          <a:noFill/>
        </p:spPr>
        <p:txBody>
          <a:bodyPr wrap="none" rtlCol="0">
            <a:spAutoFit/>
          </a:bodyPr>
          <a:lstStyle/>
          <a:p>
            <a:r>
              <a:rPr lang="pt-BR" dirty="0"/>
              <a:t>Processos naturais</a:t>
            </a:r>
          </a:p>
        </p:txBody>
      </p:sp>
      <p:cxnSp>
        <p:nvCxnSpPr>
          <p:cNvPr id="29" name="Conector reto 28"/>
          <p:cNvCxnSpPr/>
          <p:nvPr/>
        </p:nvCxnSpPr>
        <p:spPr>
          <a:xfrm flipH="1">
            <a:off x="7485926" y="1598088"/>
            <a:ext cx="14469" cy="407447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1066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Design Inteligente</a:t>
            </a:r>
          </a:p>
        </p:txBody>
      </p:sp>
      <p:sp>
        <p:nvSpPr>
          <p:cNvPr id="3" name="Espaço Reservado para Conteúdo 2">
            <a:extLst>
              <a:ext uri="{FF2B5EF4-FFF2-40B4-BE49-F238E27FC236}">
                <a16:creationId xmlns:a16="http://schemas.microsoft.com/office/drawing/2014/main" id="{C1BAB583-5EA4-4EFF-8C3C-794CB388D7E7}"/>
              </a:ext>
            </a:extLst>
          </p:cNvPr>
          <p:cNvSpPr>
            <a:spLocks noGrp="1"/>
          </p:cNvSpPr>
          <p:nvPr>
            <p:ph idx="1"/>
          </p:nvPr>
        </p:nvSpPr>
        <p:spPr>
          <a:xfrm>
            <a:off x="838200" y="1690688"/>
            <a:ext cx="10515600" cy="4486275"/>
          </a:xfrm>
        </p:spPr>
        <p:txBody>
          <a:bodyPr>
            <a:normAutofit/>
          </a:bodyPr>
          <a:lstStyle/>
          <a:p>
            <a:pPr marL="0" indent="0">
              <a:buNone/>
            </a:pPr>
            <a:r>
              <a:rPr lang="pt-BR" dirty="0"/>
              <a:t>O Design Inteligente também pode ser chamado de Projeto Inteligente. Também é chamado de argumento teleológico</a:t>
            </a:r>
          </a:p>
          <a:p>
            <a:pPr marL="457200" lvl="1" indent="0">
              <a:buNone/>
            </a:pPr>
            <a:r>
              <a:rPr lang="pt-BR" dirty="0"/>
              <a:t>Argumento Teleológico é o tipo de argumento que se baseia em uma finalidade, uma causa final, um fim.</a:t>
            </a:r>
          </a:p>
          <a:p>
            <a:pPr marL="0" indent="0">
              <a:buNone/>
            </a:pPr>
            <a:r>
              <a:rPr lang="pt-BR" dirty="0"/>
              <a:t>Esse argumento vem da Grécia antiga, e também foi usado por autores medievais, entre eles Tomás de Aquino.</a:t>
            </a:r>
          </a:p>
        </p:txBody>
      </p:sp>
    </p:spTree>
    <p:extLst>
      <p:ext uri="{BB962C8B-B14F-4D97-AF65-F5344CB8AC3E}">
        <p14:creationId xmlns:p14="http://schemas.microsoft.com/office/powerpoint/2010/main" val="219426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6549B-12D9-4D8B-84FE-BECBF5B18E4F}"/>
              </a:ext>
            </a:extLst>
          </p:cNvPr>
          <p:cNvSpPr>
            <a:spLocks noGrp="1"/>
          </p:cNvSpPr>
          <p:nvPr>
            <p:ph type="title"/>
          </p:nvPr>
        </p:nvSpPr>
        <p:spPr/>
        <p:txBody>
          <a:bodyPr/>
          <a:lstStyle/>
          <a:p>
            <a:pPr marL="0" lvl="0" indent="0">
              <a:buNone/>
            </a:pPr>
            <a:r>
              <a:rPr lang="pt-BR" baseline="0" dirty="0"/>
              <a:t>Design Inteligente</a:t>
            </a:r>
            <a:endParaRPr lang="en-US" dirty="0"/>
          </a:p>
        </p:txBody>
      </p:sp>
      <p:sp>
        <p:nvSpPr>
          <p:cNvPr id="3" name="Espaço Reservado para Conteúdo 2">
            <a:extLst>
              <a:ext uri="{FF2B5EF4-FFF2-40B4-BE49-F238E27FC236}">
                <a16:creationId xmlns:a16="http://schemas.microsoft.com/office/drawing/2014/main" id="{6D4F7A41-DB04-4F94-98DA-2EA0717D7661}"/>
              </a:ext>
            </a:extLst>
          </p:cNvPr>
          <p:cNvSpPr>
            <a:spLocks noGrp="1"/>
          </p:cNvSpPr>
          <p:nvPr>
            <p:ph idx="1"/>
          </p:nvPr>
        </p:nvSpPr>
        <p:spPr/>
        <p:txBody>
          <a:bodyPr>
            <a:normAutofit/>
          </a:bodyPr>
          <a:lstStyle/>
          <a:p>
            <a:pPr lvl="0"/>
            <a:r>
              <a:rPr lang="pt-BR" dirty="0"/>
              <a:t>Ele retornou nos séculos XVII e XVIII, na Inglaterra, e foi revisto por William </a:t>
            </a:r>
            <a:r>
              <a:rPr lang="pt-BR" dirty="0" err="1"/>
              <a:t>Paley</a:t>
            </a:r>
            <a:r>
              <a:rPr lang="pt-BR" dirty="0"/>
              <a:t>, em 1802. </a:t>
            </a:r>
            <a:r>
              <a:rPr lang="pt-BR" dirty="0" err="1"/>
              <a:t>Paley</a:t>
            </a:r>
            <a:r>
              <a:rPr lang="pt-BR" dirty="0"/>
              <a:t> ficou conhecido com a analogia do relojoeiro</a:t>
            </a:r>
            <a:endParaRPr lang="en-US" dirty="0"/>
          </a:p>
          <a:p>
            <a:r>
              <a:rPr lang="pt-BR" dirty="0"/>
              <a:t>Esse argumento foi rebatido com o trabalho de Darwin, em “A Origem das Espécies”, em 1859.</a:t>
            </a:r>
            <a:endParaRPr lang="en-US" dirty="0"/>
          </a:p>
        </p:txBody>
      </p:sp>
    </p:spTree>
    <p:extLst>
      <p:ext uri="{BB962C8B-B14F-4D97-AF65-F5344CB8AC3E}">
        <p14:creationId xmlns:p14="http://schemas.microsoft.com/office/powerpoint/2010/main" val="188247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6549B-12D9-4D8B-84FE-BECBF5B18E4F}"/>
              </a:ext>
            </a:extLst>
          </p:cNvPr>
          <p:cNvSpPr>
            <a:spLocks noGrp="1"/>
          </p:cNvSpPr>
          <p:nvPr>
            <p:ph type="title"/>
          </p:nvPr>
        </p:nvSpPr>
        <p:spPr>
          <a:xfrm>
            <a:off x="1777579" y="1143000"/>
            <a:ext cx="9126641" cy="3752850"/>
          </a:xfrm>
        </p:spPr>
        <p:txBody>
          <a:bodyPr>
            <a:noAutofit/>
          </a:bodyPr>
          <a:lstStyle/>
          <a:p>
            <a:pPr lvl="0"/>
            <a:r>
              <a:rPr lang="pt-BR" sz="2800" dirty="0"/>
              <a:t>“Se encontrarmos um relógio no meio de um campo, notamos que se trata de um objeto complexo para determinada finalidade. Ele tem muitas peças que funcionam em conjunto para marcar o tempo. Ao vermos o relógio, automaticamente entendemos que ele é produto do design, não do acaso. Consequentemente, deveríamos fazer a mesma suposição para o mundo natural quando ele apresenta processos complexos que atendem determinada necessidade.”</a:t>
            </a:r>
          </a:p>
        </p:txBody>
      </p:sp>
      <p:sp>
        <p:nvSpPr>
          <p:cNvPr id="3" name="Espaço Reservado para Conteúdo 2">
            <a:extLst>
              <a:ext uri="{FF2B5EF4-FFF2-40B4-BE49-F238E27FC236}">
                <a16:creationId xmlns:a16="http://schemas.microsoft.com/office/drawing/2014/main" id="{6D4F7A41-DB04-4F94-98DA-2EA0717D7661}"/>
              </a:ext>
            </a:extLst>
          </p:cNvPr>
          <p:cNvSpPr>
            <a:spLocks noGrp="1"/>
          </p:cNvSpPr>
          <p:nvPr>
            <p:ph type="body" idx="1"/>
          </p:nvPr>
        </p:nvSpPr>
        <p:spPr>
          <a:xfrm>
            <a:off x="1777580" y="5246370"/>
            <a:ext cx="8366545" cy="843280"/>
          </a:xfrm>
        </p:spPr>
        <p:txBody>
          <a:bodyPr>
            <a:normAutofit/>
          </a:bodyPr>
          <a:lstStyle/>
          <a:p>
            <a:pPr lvl="0"/>
            <a:r>
              <a:rPr lang="pt-BR" dirty="0"/>
              <a:t>William </a:t>
            </a:r>
            <a:r>
              <a:rPr lang="pt-BR" dirty="0" err="1"/>
              <a:t>Paley</a:t>
            </a:r>
            <a:endParaRPr lang="en-US" dirty="0"/>
          </a:p>
        </p:txBody>
      </p:sp>
    </p:spTree>
    <p:extLst>
      <p:ext uri="{BB962C8B-B14F-4D97-AF65-F5344CB8AC3E}">
        <p14:creationId xmlns:p14="http://schemas.microsoft.com/office/powerpoint/2010/main" val="336208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26D6A-5B59-4A8A-AD55-C3ECB2A79130}"/>
              </a:ext>
            </a:extLst>
          </p:cNvPr>
          <p:cNvSpPr>
            <a:spLocks noGrp="1"/>
          </p:cNvSpPr>
          <p:nvPr>
            <p:ph type="title"/>
          </p:nvPr>
        </p:nvSpPr>
        <p:spPr/>
        <p:txBody>
          <a:bodyPr/>
          <a:lstStyle/>
          <a:p>
            <a:r>
              <a:rPr lang="pt-BR" dirty="0"/>
              <a:t>Design Inteligente nos EUA</a:t>
            </a:r>
            <a:endParaRPr lang="en-US" dirty="0"/>
          </a:p>
        </p:txBody>
      </p:sp>
      <p:sp>
        <p:nvSpPr>
          <p:cNvPr id="3" name="Espaço Reservado para Conteúdo 2">
            <a:extLst>
              <a:ext uri="{FF2B5EF4-FFF2-40B4-BE49-F238E27FC236}">
                <a16:creationId xmlns:a16="http://schemas.microsoft.com/office/drawing/2014/main" id="{B711D620-DA7D-422C-BDD4-49FE4C0190FA}"/>
              </a:ext>
            </a:extLst>
          </p:cNvPr>
          <p:cNvSpPr>
            <a:spLocks noGrp="1"/>
          </p:cNvSpPr>
          <p:nvPr>
            <p:ph idx="1"/>
          </p:nvPr>
        </p:nvSpPr>
        <p:spPr/>
        <p:txBody>
          <a:bodyPr>
            <a:normAutofit/>
          </a:bodyPr>
          <a:lstStyle/>
          <a:p>
            <a:pPr marL="0" indent="0">
              <a:buNone/>
            </a:pPr>
            <a:r>
              <a:rPr lang="pt-BR" dirty="0"/>
              <a:t>É importante separar o Design Inteligente do movimento “político” conhecido como “A cunha”, promovido pelo Instituto Discovery. O objetivo do movimento é mover a discussão científica de</a:t>
            </a:r>
          </a:p>
          <a:p>
            <a:pPr marL="0" indent="0">
              <a:buNone/>
            </a:pPr>
            <a:r>
              <a:rPr lang="pt-BR" dirty="0"/>
              <a:t>	criação x evolução</a:t>
            </a:r>
          </a:p>
          <a:p>
            <a:pPr marL="0" indent="0">
              <a:buNone/>
            </a:pPr>
            <a:r>
              <a:rPr lang="pt-BR" dirty="0"/>
              <a:t>para </a:t>
            </a:r>
          </a:p>
          <a:p>
            <a:pPr marL="0" indent="0">
              <a:buNone/>
            </a:pPr>
            <a:r>
              <a:rPr lang="pt-BR" dirty="0"/>
              <a:t>	Deus x não-deus</a:t>
            </a:r>
          </a:p>
          <a:p>
            <a:pPr marL="0" indent="0">
              <a:buNone/>
            </a:pPr>
            <a:r>
              <a:rPr lang="pt-BR" dirty="0"/>
              <a:t>a longo prazo (planos para 5 anos e 20 anos), através de ações na opinião pública e na mídia.</a:t>
            </a:r>
          </a:p>
        </p:txBody>
      </p:sp>
    </p:spTree>
    <p:extLst>
      <p:ext uri="{BB962C8B-B14F-4D97-AF65-F5344CB8AC3E}">
        <p14:creationId xmlns:p14="http://schemas.microsoft.com/office/powerpoint/2010/main" val="241265264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858</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Arial Black</vt:lpstr>
      <vt:lpstr>Century Gothic</vt:lpstr>
      <vt:lpstr>Tema do Office</vt:lpstr>
      <vt:lpstr>Ciência e Bíblia</vt:lpstr>
      <vt:lpstr>Ciência e Bíblia</vt:lpstr>
      <vt:lpstr>Revisão: Convergência Ciência e Bíblia </vt:lpstr>
      <vt:lpstr>Revisão - Absolutos</vt:lpstr>
      <vt:lpstr>Posições sobre a Criação</vt:lpstr>
      <vt:lpstr>Design Inteligente</vt:lpstr>
      <vt:lpstr>Design Inteligente</vt:lpstr>
      <vt:lpstr>“Se encontrarmos um relógio no meio de um campo, notamos que se trata de um objeto complexo para determinada finalidade. Ele tem muitas peças que funcionam em conjunto para marcar o tempo. Ao vermos o relógio, automaticamente entendemos que ele é produto do design, não do acaso. Consequentemente, deveríamos fazer a mesma suposição para o mundo natural quando ele apresenta processos complexos que atendem determinada necessidade.”</vt:lpstr>
      <vt:lpstr>Design Inteligente nos EUA</vt:lpstr>
      <vt:lpstr>Design Inteligente nos EUA</vt:lpstr>
      <vt:lpstr>Design Inteligente</vt:lpstr>
      <vt:lpstr>Design Inteligente</vt:lpstr>
      <vt:lpstr>Complexidade Irredutível</vt:lpstr>
      <vt:lpstr>Complexidade Irredutível</vt:lpstr>
      <vt:lpstr>Complexidade especificada</vt:lpstr>
      <vt:lpstr>Universo bem afinado (Fine-tuned Universe)</vt:lpstr>
      <vt:lpstr>Universo bem afinado</vt:lpstr>
      <vt:lpstr>Ciência e Bíblia</vt:lpstr>
    </vt:vector>
  </TitlesOfParts>
  <Company>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Ciência e Fé</dc:title>
  <dc:creator>David Pfannemuller Guimaraes</dc:creator>
  <cp:lastModifiedBy>David Guimaraes</cp:lastModifiedBy>
  <cp:revision>111</cp:revision>
  <dcterms:created xsi:type="dcterms:W3CDTF">2022-02-03T00:13:31Z</dcterms:created>
  <dcterms:modified xsi:type="dcterms:W3CDTF">2022-04-04T22:29:19Z</dcterms:modified>
</cp:coreProperties>
</file>