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60" r:id="rId3"/>
    <p:sldId id="270" r:id="rId4"/>
    <p:sldId id="272" r:id="rId5"/>
    <p:sldId id="302" r:id="rId6"/>
    <p:sldId id="305" r:id="rId7"/>
    <p:sldId id="402" r:id="rId8"/>
    <p:sldId id="403" r:id="rId9"/>
    <p:sldId id="404" r:id="rId10"/>
    <p:sldId id="415" r:id="rId11"/>
    <p:sldId id="405" r:id="rId12"/>
    <p:sldId id="406" r:id="rId13"/>
    <p:sldId id="407" r:id="rId14"/>
    <p:sldId id="408" r:id="rId15"/>
    <p:sldId id="410" r:id="rId16"/>
    <p:sldId id="411" r:id="rId17"/>
    <p:sldId id="412" r:id="rId18"/>
    <p:sldId id="413" r:id="rId19"/>
    <p:sldId id="409" r:id="rId20"/>
    <p:sldId id="414" r:id="rId21"/>
    <p:sldId id="400" r:id="rId2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Estilo Claro 1 - Ênfas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 showOutlineIcons="0">
    <p:restoredLeft sz="12721" autoAdjust="0"/>
    <p:restoredTop sz="86447" autoAdjust="0"/>
  </p:normalViewPr>
  <p:slideViewPr>
    <p:cSldViewPr snapToGrid="0">
      <p:cViewPr varScale="1">
        <p:scale>
          <a:sx n="89" d="100"/>
          <a:sy n="89" d="100"/>
        </p:scale>
        <p:origin x="114" y="11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-391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781175"/>
            <a:ext cx="9144000" cy="839788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4411666"/>
            <a:ext cx="9144000" cy="503234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06F40-74E1-4C10-B403-A6DACF1E7C9F}" type="datetimeFigureOut">
              <a:rPr lang="pt-BR" smtClean="0"/>
              <a:t>11/04/2022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8EB80-F435-4610-B23D-83781A35AC51}" type="slidenum">
              <a:rPr lang="pt-BR" smtClean="0"/>
              <a:t>‹nº›</a:t>
            </a:fld>
            <a:endParaRPr lang="pt-BR"/>
          </a:p>
        </p:txBody>
      </p:sp>
      <p:grpSp>
        <p:nvGrpSpPr>
          <p:cNvPr id="9" name="Agrupar 8"/>
          <p:cNvGrpSpPr/>
          <p:nvPr userDrawn="1"/>
        </p:nvGrpSpPr>
        <p:grpSpPr>
          <a:xfrm>
            <a:off x="4391026" y="2706691"/>
            <a:ext cx="3409948" cy="1704975"/>
            <a:chOff x="3876678" y="2963863"/>
            <a:chExt cx="3409948" cy="1704975"/>
          </a:xfrm>
        </p:grpSpPr>
        <p:pic>
          <p:nvPicPr>
            <p:cNvPr id="7" name="Imagem 6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76678" y="2963863"/>
              <a:ext cx="1704975" cy="1704975"/>
            </a:xfrm>
            <a:prstGeom prst="rect">
              <a:avLst/>
            </a:prstGeom>
          </p:spPr>
        </p:pic>
        <p:pic>
          <p:nvPicPr>
            <p:cNvPr id="8" name="Imagem 7"/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81653" y="2963865"/>
              <a:ext cx="1704973" cy="1704973"/>
            </a:xfrm>
            <a:prstGeom prst="rect">
              <a:avLst/>
            </a:prstGeom>
          </p:spPr>
        </p:pic>
      </p:grpSp>
      <p:sp>
        <p:nvSpPr>
          <p:cNvPr id="10" name="Retângulo 9"/>
          <p:cNvSpPr/>
          <p:nvPr userDrawn="1"/>
        </p:nvSpPr>
        <p:spPr>
          <a:xfrm>
            <a:off x="0" y="6400800"/>
            <a:ext cx="12192000" cy="2825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Retângulo 10"/>
          <p:cNvSpPr/>
          <p:nvPr userDrawn="1"/>
        </p:nvSpPr>
        <p:spPr>
          <a:xfrm>
            <a:off x="10325100" y="5429250"/>
            <a:ext cx="1657350" cy="9461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730055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06F40-74E1-4C10-B403-A6DACF1E7C9F}" type="datetimeFigureOut">
              <a:rPr lang="pt-BR" smtClean="0"/>
              <a:t>11/04/2022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8EB80-F435-4610-B23D-83781A35AC5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516471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06F40-74E1-4C10-B403-A6DACF1E7C9F}" type="datetimeFigureOut">
              <a:rPr lang="pt-BR" smtClean="0"/>
              <a:t>11/04/2022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8EB80-F435-4610-B23D-83781A35AC5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060965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06F40-74E1-4C10-B403-A6DACF1E7C9F}" type="datetimeFigureOut">
              <a:rPr lang="pt-BR" smtClean="0"/>
              <a:t>11/04/2022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8EB80-F435-4610-B23D-83781A35AC5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562624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77579" y="1143000"/>
            <a:ext cx="8366545" cy="3752850"/>
          </a:xfrm>
        </p:spPr>
        <p:txBody>
          <a:bodyPr/>
          <a:lstStyle>
            <a:lvl1pPr>
              <a:defRPr/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06F40-74E1-4C10-B403-A6DACF1E7C9F}" type="datetimeFigureOut">
              <a:rPr lang="pt-BR" smtClean="0"/>
              <a:t>11/04/2022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8EB80-F435-4610-B23D-83781A35AC51}" type="slidenum">
              <a:rPr lang="pt-BR" smtClean="0"/>
              <a:t>‹nº›</a:t>
            </a:fld>
            <a:endParaRPr lang="pt-BR"/>
          </a:p>
        </p:txBody>
      </p:sp>
      <p:sp>
        <p:nvSpPr>
          <p:cNvPr id="7" name="CaixaDeTexto 6"/>
          <p:cNvSpPr txBox="1"/>
          <p:nvPr userDrawn="1"/>
        </p:nvSpPr>
        <p:spPr>
          <a:xfrm>
            <a:off x="704850" y="495300"/>
            <a:ext cx="1072730" cy="22159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3800" dirty="0">
                <a:latin typeface="Arial Black" panose="020B0A04020102020204" pitchFamily="34" charset="0"/>
              </a:rPr>
              <a:t>“</a:t>
            </a:r>
          </a:p>
        </p:txBody>
      </p:sp>
      <p:sp>
        <p:nvSpPr>
          <p:cNvPr id="8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777580" y="4895850"/>
            <a:ext cx="8366545" cy="1193800"/>
          </a:xfrm>
        </p:spPr>
        <p:txBody>
          <a:bodyPr/>
          <a:lstStyle>
            <a:lvl1pPr marL="0" indent="0">
              <a:lnSpc>
                <a:spcPct val="100000"/>
              </a:lnSpc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dirty="0"/>
              <a:t>Editar estilos de texto Mestre</a:t>
            </a:r>
          </a:p>
        </p:txBody>
      </p:sp>
    </p:spTree>
    <p:extLst>
      <p:ext uri="{BB962C8B-B14F-4D97-AF65-F5344CB8AC3E}">
        <p14:creationId xmlns:p14="http://schemas.microsoft.com/office/powerpoint/2010/main" val="38122136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06F40-74E1-4C10-B403-A6DACF1E7C9F}" type="datetimeFigureOut">
              <a:rPr lang="pt-BR" smtClean="0"/>
              <a:t>11/04/2022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8EB80-F435-4610-B23D-83781A35AC5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154130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dirty="0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06F40-74E1-4C10-B403-A6DACF1E7C9F}" type="datetimeFigureOut">
              <a:rPr lang="pt-BR" smtClean="0"/>
              <a:t>11/04/2022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8EB80-F435-4610-B23D-83781A35AC5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773516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06F40-74E1-4C10-B403-A6DACF1E7C9F}" type="datetimeFigureOut">
              <a:rPr lang="pt-BR" smtClean="0"/>
              <a:t>11/04/2022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8EB80-F435-4610-B23D-83781A35AC5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827069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06F40-74E1-4C10-B403-A6DACF1E7C9F}" type="datetimeFigureOut">
              <a:rPr lang="pt-BR" smtClean="0"/>
              <a:t>11/04/2022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8EB80-F435-4610-B23D-83781A35AC5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11844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06F40-74E1-4C10-B403-A6DACF1E7C9F}" type="datetimeFigureOut">
              <a:rPr lang="pt-BR" smtClean="0"/>
              <a:t>11/04/2022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8EB80-F435-4610-B23D-83781A35AC5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716797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06F40-74E1-4C10-B403-A6DACF1E7C9F}" type="datetimeFigureOut">
              <a:rPr lang="pt-BR" smtClean="0"/>
              <a:t>11/04/2022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8EB80-F435-4610-B23D-83781A35AC5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034508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06F40-74E1-4C10-B403-A6DACF1E7C9F}" type="datetimeFigureOut">
              <a:rPr lang="pt-BR" smtClean="0"/>
              <a:t>11/04/2022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8EB80-F435-4610-B23D-83781A35AC5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044885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tângulo 12"/>
          <p:cNvSpPr/>
          <p:nvPr userDrawn="1"/>
        </p:nvSpPr>
        <p:spPr>
          <a:xfrm>
            <a:off x="0" y="6400800"/>
            <a:ext cx="12192000" cy="2825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806F40-74E1-4C10-B403-A6DACF1E7C9F}" type="datetimeFigureOut">
              <a:rPr lang="pt-BR" smtClean="0"/>
              <a:t>11/04/2022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A8EB80-F435-4610-B23D-83781A35AC51}" type="slidenum">
              <a:rPr lang="pt-BR" smtClean="0"/>
              <a:t>‹nº›</a:t>
            </a:fld>
            <a:endParaRPr lang="pt-BR"/>
          </a:p>
        </p:txBody>
      </p:sp>
      <p:pic>
        <p:nvPicPr>
          <p:cNvPr id="7" name="Imagem 6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85567" y="5582275"/>
            <a:ext cx="778321" cy="778321"/>
          </a:xfrm>
          <a:prstGeom prst="rect">
            <a:avLst/>
          </a:prstGeom>
        </p:spPr>
      </p:pic>
      <p:pic>
        <p:nvPicPr>
          <p:cNvPr id="9" name="Imagem 8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39795" y="5582276"/>
            <a:ext cx="778320" cy="778320"/>
          </a:xfrm>
          <a:prstGeom prst="rect">
            <a:avLst/>
          </a:prstGeom>
        </p:spPr>
      </p:pic>
      <p:sp>
        <p:nvSpPr>
          <p:cNvPr id="10" name="CaixaDeTexto 9"/>
          <p:cNvSpPr txBox="1"/>
          <p:nvPr userDrawn="1"/>
        </p:nvSpPr>
        <p:spPr>
          <a:xfrm>
            <a:off x="10385567" y="6409938"/>
            <a:ext cx="14318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dirty="0">
                <a:solidFill>
                  <a:schemeClr val="bg1"/>
                </a:solidFill>
              </a:rPr>
              <a:t>CIÊNCIA e BÍBLIA</a:t>
            </a:r>
          </a:p>
        </p:txBody>
      </p:sp>
      <p:pic>
        <p:nvPicPr>
          <p:cNvPr id="16" name="Imagem 15"/>
          <p:cNvPicPr>
            <a:picLocks noChangeAspect="1"/>
          </p:cNvPicPr>
          <p:nvPr userDrawn="1"/>
        </p:nvPicPr>
        <p:blipFill>
          <a:blip r:embed="rId16"/>
          <a:stretch>
            <a:fillRect/>
          </a:stretch>
        </p:blipFill>
        <p:spPr>
          <a:xfrm>
            <a:off x="220440" y="6434452"/>
            <a:ext cx="638324" cy="2279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78111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Ciência e Bíblia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4945066"/>
            <a:ext cx="9144000" cy="819126"/>
          </a:xfrm>
        </p:spPr>
        <p:txBody>
          <a:bodyPr>
            <a:normAutofit fontScale="92500" lnSpcReduction="10000"/>
          </a:bodyPr>
          <a:lstStyle/>
          <a:p>
            <a:r>
              <a:rPr lang="pt-BR" dirty="0"/>
              <a:t>Aula 9 – Argumento Cosmológico</a:t>
            </a:r>
          </a:p>
          <a:p>
            <a:r>
              <a:rPr lang="pt-BR" dirty="0"/>
              <a:t>Iniciaremos às 20h00, aproveite a música</a:t>
            </a:r>
          </a:p>
        </p:txBody>
      </p:sp>
    </p:spTree>
    <p:extLst>
      <p:ext uri="{BB962C8B-B14F-4D97-AF65-F5344CB8AC3E}">
        <p14:creationId xmlns:p14="http://schemas.microsoft.com/office/powerpoint/2010/main" val="4965939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4CD394D-0554-40AE-ADE3-A526FF1B21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 infinito</a:t>
            </a:r>
            <a:endParaRPr lang="en-US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02FA708-91AD-4FD1-8FED-417AE3F1E3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pt-BR" sz="2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Autor lerdo. Ele leva um ano para escrever um dia de sua vida. Se ele viver infinitos dias ele vai conseguir terminar sua autobiografia? (Russel)</a:t>
            </a:r>
          </a:p>
          <a:p>
            <a:pPr lvl="1"/>
            <a:endParaRPr lang="en-US" sz="24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pt-BR" sz="2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sistema solar. Se a terra gira em torno do sol, e a lua gira em torno da terra, e ambos giram até o infinito, vão girar a mesma quantidade de vezes.</a:t>
            </a:r>
          </a:p>
          <a:p>
            <a:pPr lvl="1"/>
            <a:endParaRPr lang="en-US" sz="24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pt-BR" sz="2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Objeções</a:t>
            </a:r>
            <a:endParaRPr lang="en-US" sz="24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2"/>
            <a:r>
              <a:rPr lang="pt-BR" sz="20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 existe o </a:t>
            </a:r>
            <a:r>
              <a:rPr lang="pt-BR" sz="20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oo</a:t>
            </a:r>
            <a:r>
              <a:rPr lang="pt-BR" sz="20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na matemática, então ele existe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39776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52DBDC-83AB-41D3-8F51-B5CE82ACBE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 infinito</a:t>
            </a:r>
            <a:endParaRPr lang="en-US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A6B5AEF-1BA0-471D-BE43-5D922F4BA4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pt-BR" sz="2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Suporte: </a:t>
            </a:r>
            <a:r>
              <a:rPr lang="pt-BR" sz="2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Big </a:t>
            </a:r>
            <a:r>
              <a:rPr lang="pt-BR" sz="24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Bang</a:t>
            </a:r>
            <a:endParaRPr lang="en-US" sz="24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pt-BR" sz="2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 Universo está em expansão, “desvio para o vermelho”</a:t>
            </a:r>
            <a:endParaRPr lang="en-US" sz="24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pt-BR" sz="2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única explicação é a criação</a:t>
            </a:r>
            <a:endParaRPr lang="en-US" sz="24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2"/>
            <a:r>
              <a:rPr lang="pt-BR" sz="20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Objeções: universo cíclico</a:t>
            </a:r>
            <a:endParaRPr lang="en-US" sz="20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3"/>
            <a:r>
              <a:rPr lang="pt-BR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eficiência 100%? 2ª lei da termodinâmica não deixa isso acontecer</a:t>
            </a:r>
            <a:endParaRPr lang="en-US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3"/>
            <a:r>
              <a:rPr lang="pt-BR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mesmo assim, isso não garante o infinito</a:t>
            </a:r>
            <a:endParaRPr lang="en-US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3"/>
            <a:r>
              <a:rPr lang="pt-BR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densidade do universo não permite que ele seja cíclico.</a:t>
            </a:r>
            <a:endParaRPr lang="en-US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2"/>
            <a:r>
              <a:rPr lang="pt-BR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 que aconteceu ANTES do Big </a:t>
            </a:r>
            <a:r>
              <a:rPr lang="pt-BR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Bang</a:t>
            </a:r>
            <a:endParaRPr lang="en-US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3"/>
            <a:r>
              <a:rPr lang="pt-BR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Deus não está limitado ao tempo</a:t>
            </a:r>
            <a:endParaRPr lang="en-US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4"/>
            <a:r>
              <a:rPr lang="pt-BR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Deus está ao norte do polo norte?</a:t>
            </a:r>
            <a:endParaRPr lang="en-US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5"/>
            <a:r>
              <a:rPr lang="pt-BR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Não, Deus não está no mundo.</a:t>
            </a:r>
            <a:endParaRPr lang="en-US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26617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47D2F1E-5E21-41B5-859C-1B3D5FE49A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 infinito</a:t>
            </a:r>
            <a:endParaRPr lang="en-US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6379557-6125-4DAA-9973-22CEC7B217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pt-BR" sz="2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Segunda lei da termodinâmica</a:t>
            </a:r>
            <a:endParaRPr lang="en-US" sz="28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pt-BR" sz="2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energia útil decresce.</a:t>
            </a:r>
            <a:endParaRPr lang="en-US" sz="24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pt-BR" sz="2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Assim, o Universo não pode existir desde sempre</a:t>
            </a:r>
            <a:endParaRPr lang="en-US" sz="24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2"/>
            <a:r>
              <a:rPr lang="pt-BR" sz="20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alguns dizem que a segunda lei não vale no Big </a:t>
            </a:r>
            <a:r>
              <a:rPr lang="pt-BR" sz="20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Bang</a:t>
            </a:r>
            <a:endParaRPr lang="en-US" sz="20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3"/>
            <a:r>
              <a:rPr lang="pt-BR" sz="1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não há evidencias disso</a:t>
            </a:r>
            <a:endParaRPr lang="en-US" sz="18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980451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5676B54-E04B-4C66-A6DC-498CF1DD68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Universo causado / provocado</a:t>
            </a:r>
            <a:endParaRPr lang="en-US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B2FC962-CD99-4B62-A136-418C053A86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pt-BR" sz="2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 início do universo foi proposital (causado)</a:t>
            </a:r>
            <a:endParaRPr lang="en-US" sz="28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pt-BR" sz="2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tudo o que começa tem que ter uma causa</a:t>
            </a:r>
            <a:endParaRPr lang="en-US" sz="24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pt-BR" sz="2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isso é ainda mais certo para eventos.</a:t>
            </a:r>
            <a:endParaRPr lang="en-US" sz="24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2"/>
            <a:r>
              <a:rPr lang="pt-BR" sz="20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Eventos sempre tem um inicio e um fim, e não acontecem sem que alguém ou algo os tenha causado. Por outro lado, Deus não precisa ter uma causa, porque ele não é um evento nem um ser limitado. Assim, o Primeiro Evento precisa ter uma causa, mas Deus não.</a:t>
            </a:r>
            <a:endParaRPr lang="en-US" sz="20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2"/>
            <a:r>
              <a:rPr lang="pt-BR" sz="20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todos os eventos que começam tem uma causa. Essa causa pode ser até outro evento, mas existe a causa. Como não existe o infinito, a quantidade de eventos predecessores não pode ser infinita.</a:t>
            </a:r>
            <a:endParaRPr lang="en-US" sz="20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2"/>
            <a:r>
              <a:rPr lang="pt-BR" sz="20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Deus não precisa de causa, porque ele não é um evento nem um “ser finito”</a:t>
            </a:r>
            <a:endParaRPr lang="en-US" sz="20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pt-BR" sz="2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Quando ocorreu o Big </a:t>
            </a:r>
            <a:r>
              <a:rPr lang="pt-BR" sz="24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Bang</a:t>
            </a:r>
            <a:r>
              <a:rPr lang="pt-BR" sz="2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alguém tem que tê-lo causado</a:t>
            </a:r>
            <a:endParaRPr lang="en-US" sz="24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190305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6D2E26D-D871-4D21-B622-F1301844C6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... sobre os eventos</a:t>
            </a:r>
            <a:endParaRPr lang="en-US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1FABC97-D0DF-4151-AE21-62485DF695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pt-BR" dirty="0"/>
              <a:t>Eventos sempre tem um inicio e um fim, e não acontecem sem que alguém ou algo os tenha causado. Por outro lado, Deus não precisa ter uma causa, porque ele não é um evento nem um ser limitado. Assim, o Primeiro Evento precisa ter uma causa, mas Deus não.</a:t>
            </a:r>
            <a:endParaRPr lang="en-US" dirty="0"/>
          </a:p>
          <a:p>
            <a:pPr lvl="1"/>
            <a:r>
              <a:rPr lang="pt-BR" dirty="0"/>
              <a:t>todos os eventos que começam tem uma causa. Essa causa pode ser até outro evento, mas existe a causa. Como não existe o infinito, a quantidade de eventos predecessores não pode ser infinita.</a:t>
            </a:r>
            <a:endParaRPr lang="en-US" dirty="0"/>
          </a:p>
          <a:p>
            <a:pPr lvl="1"/>
            <a:r>
              <a:rPr lang="pt-BR" dirty="0"/>
              <a:t>Deus não precisa de causa, porque ele não é um evento nem um “ser finito”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99644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2A6EE0-1F78-4AC7-BF45-0F16B70193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Causa pessoal</a:t>
            </a:r>
            <a:endParaRPr lang="en-US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93B9C9A-C3B6-41A9-9F6E-736782B7A7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pt-BR" dirty="0"/>
              <a:t>Q</a:t>
            </a:r>
            <a:r>
              <a:rPr lang="pt-BR" sz="2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uando existem condições adequadas para que um evento ocorra, ele ocorre. Se B é causado pelas condições A, quando as condições A estão presentes, B ocorre.</a:t>
            </a:r>
            <a:endParaRPr lang="en-US" sz="28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endParaRPr lang="pt-BR" sz="24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pt-BR" sz="2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Quais as condições para que um palito de fósforo acenda?</a:t>
            </a:r>
            <a:endParaRPr lang="en-US" sz="24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2"/>
            <a:r>
              <a:rPr lang="pt-BR" sz="20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Seco, oxigênio, calor, fricção</a:t>
            </a:r>
            <a:endParaRPr lang="en-US" sz="20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2"/>
            <a:r>
              <a:rPr lang="pt-BR" sz="20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 estas coisas estiverem presentes, o palito acende.</a:t>
            </a:r>
            <a:endParaRPr lang="en-US" sz="20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2"/>
            <a:r>
              <a:rPr lang="pt-BR" sz="20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Não é necessária vontade, discussão, nem espera.</a:t>
            </a:r>
            <a:endParaRPr lang="en-US" sz="20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2"/>
            <a:r>
              <a:rPr lang="pt-BR" sz="20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É imediato.</a:t>
            </a:r>
            <a:endParaRPr lang="en-US" sz="20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069902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3D4B5E5-5CE7-4FEA-AFDA-ECF44ADFB1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Causa pessoal</a:t>
            </a:r>
            <a:endParaRPr lang="en-US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8D07F1D-97AE-45F8-BBAD-73EEF80C29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pt-BR" sz="2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(...) porém, no caso de não haver condições nenhuma – tempo, espaço – e ao mesmo tempo algo acontecer isso tem que ter origem em um ser pessoal</a:t>
            </a:r>
            <a:endParaRPr lang="en-US" sz="24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2"/>
            <a:r>
              <a:rPr lang="pt-BR" sz="20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 hoje eu ergo o meu braço, é por minha vontade. As condições atuais permitem que eu faça isso, mas não são a razão deste fato.</a:t>
            </a:r>
            <a:endParaRPr lang="en-US" sz="20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2"/>
            <a:r>
              <a:rPr lang="pt-BR" sz="20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 mesma forma, não haviam condições para que esse primeiro evento houvesse ocorrido.</a:t>
            </a:r>
            <a:endParaRPr lang="en-US" sz="20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1859703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15E8D22-93B5-4646-889B-1856D9979F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Causa pessoal</a:t>
            </a:r>
            <a:endParaRPr lang="en-US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2C6ED4B-C357-42B6-8A31-E5C0DC4BD6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pt-BR" sz="2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Assim, acreditamos que o primeiro evento teve origem em um agente </a:t>
            </a:r>
            <a:r>
              <a:rPr lang="pt-BR" sz="24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atemporal</a:t>
            </a:r>
            <a:r>
              <a:rPr lang="pt-BR" sz="2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e </a:t>
            </a:r>
            <a:r>
              <a:rPr lang="pt-BR" sz="24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imutável</a:t>
            </a:r>
            <a:r>
              <a:rPr lang="pt-BR" sz="2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en-US" sz="24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endParaRPr lang="pt-BR" sz="24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pt-BR" sz="2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Essa não é uma prova que de o Deus da Bíblia existe, mas é um forte argumento para mostrar que a origem do Universo teve uma causa </a:t>
            </a:r>
            <a:r>
              <a:rPr lang="pt-BR" sz="24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pessoal</a:t>
            </a:r>
            <a:r>
              <a:rPr lang="pt-BR" sz="2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E é também uma boa razão para acreditar em alguma forma de </a:t>
            </a:r>
            <a:r>
              <a:rPr lang="pt-BR" sz="24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teísmo</a:t>
            </a:r>
            <a:r>
              <a:rPr lang="pt-BR" sz="2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9966930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11824DA-D935-4FA4-907A-179B27BB59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Argumento cosmológico</a:t>
            </a:r>
            <a:endParaRPr lang="en-US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51422E7-1EB4-47D7-A871-FC819FA3CC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257800" cy="4351338"/>
          </a:xfrm>
        </p:spPr>
        <p:txBody>
          <a:bodyPr/>
          <a:lstStyle/>
          <a:p>
            <a:pPr lvl="0"/>
            <a:r>
              <a:rPr lang="pt-BR" dirty="0"/>
              <a:t>Deus é o Criador</a:t>
            </a:r>
          </a:p>
          <a:p>
            <a:pPr lvl="0"/>
            <a:r>
              <a:rPr lang="pt-BR" dirty="0"/>
              <a:t>Deus é intencional</a:t>
            </a:r>
          </a:p>
          <a:p>
            <a:pPr lvl="0"/>
            <a:r>
              <a:rPr lang="pt-BR" dirty="0"/>
              <a:t>Deus é pessoal</a:t>
            </a:r>
          </a:p>
          <a:p>
            <a:pPr lvl="0"/>
            <a:r>
              <a:rPr lang="pt-BR" dirty="0"/>
              <a:t>Deus é o autor da Bíblia</a:t>
            </a:r>
          </a:p>
        </p:txBody>
      </p:sp>
      <p:grpSp>
        <p:nvGrpSpPr>
          <p:cNvPr id="4" name="Agrupar 3">
            <a:extLst>
              <a:ext uri="{FF2B5EF4-FFF2-40B4-BE49-F238E27FC236}">
                <a16:creationId xmlns:a16="http://schemas.microsoft.com/office/drawing/2014/main" id="{077AF768-D40C-45B2-9A81-6A74DC9976C0}"/>
              </a:ext>
            </a:extLst>
          </p:cNvPr>
          <p:cNvGrpSpPr/>
          <p:nvPr/>
        </p:nvGrpSpPr>
        <p:grpSpPr>
          <a:xfrm>
            <a:off x="6455338" y="1809003"/>
            <a:ext cx="4419760" cy="2864204"/>
            <a:chOff x="5890562" y="1947679"/>
            <a:chExt cx="4419760" cy="2864204"/>
          </a:xfrm>
        </p:grpSpPr>
        <p:sp>
          <p:nvSpPr>
            <p:cNvPr id="5" name="CaixaDeTexto 4">
              <a:extLst>
                <a:ext uri="{FF2B5EF4-FFF2-40B4-BE49-F238E27FC236}">
                  <a16:creationId xmlns:a16="http://schemas.microsoft.com/office/drawing/2014/main" id="{167336C0-01C7-4CFA-8BDA-D084047AF7CE}"/>
                </a:ext>
              </a:extLst>
            </p:cNvPr>
            <p:cNvSpPr txBox="1"/>
            <p:nvPr/>
          </p:nvSpPr>
          <p:spPr>
            <a:xfrm>
              <a:off x="8619761" y="1947679"/>
              <a:ext cx="111120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dirty="0"/>
                <a:t>Universo</a:t>
              </a:r>
              <a:endParaRPr lang="en-US" dirty="0"/>
            </a:p>
          </p:txBody>
        </p:sp>
        <p:sp>
          <p:nvSpPr>
            <p:cNvPr id="6" name="CaixaDeTexto 5">
              <a:extLst>
                <a:ext uri="{FF2B5EF4-FFF2-40B4-BE49-F238E27FC236}">
                  <a16:creationId xmlns:a16="http://schemas.microsoft.com/office/drawing/2014/main" id="{C866BEA8-0005-4D85-9ABA-A25EDD01F647}"/>
                </a:ext>
              </a:extLst>
            </p:cNvPr>
            <p:cNvSpPr txBox="1"/>
            <p:nvPr/>
          </p:nvSpPr>
          <p:spPr>
            <a:xfrm>
              <a:off x="7938247" y="2680447"/>
              <a:ext cx="77136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dirty="0"/>
                <a:t>Início</a:t>
              </a:r>
              <a:endParaRPr lang="en-US" dirty="0"/>
            </a:p>
          </p:txBody>
        </p:sp>
        <p:sp>
          <p:nvSpPr>
            <p:cNvPr id="7" name="CaixaDeTexto 6">
              <a:extLst>
                <a:ext uri="{FF2B5EF4-FFF2-40B4-BE49-F238E27FC236}">
                  <a16:creationId xmlns:a16="http://schemas.microsoft.com/office/drawing/2014/main" id="{457E179A-869D-4FCF-9A06-4EDE33E02154}"/>
                </a:ext>
              </a:extLst>
            </p:cNvPr>
            <p:cNvSpPr txBox="1"/>
            <p:nvPr/>
          </p:nvSpPr>
          <p:spPr>
            <a:xfrm>
              <a:off x="9412319" y="2695673"/>
              <a:ext cx="89800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dirty="0"/>
                <a:t>Eterno</a:t>
              </a:r>
              <a:endParaRPr lang="en-US" dirty="0"/>
            </a:p>
          </p:txBody>
        </p:sp>
        <p:sp>
          <p:nvSpPr>
            <p:cNvPr id="8" name="CaixaDeTexto 7">
              <a:extLst>
                <a:ext uri="{FF2B5EF4-FFF2-40B4-BE49-F238E27FC236}">
                  <a16:creationId xmlns:a16="http://schemas.microsoft.com/office/drawing/2014/main" id="{886C85CE-9998-42ED-AEBA-28DF43C37B0F}"/>
                </a:ext>
              </a:extLst>
            </p:cNvPr>
            <p:cNvSpPr txBox="1"/>
            <p:nvPr/>
          </p:nvSpPr>
          <p:spPr>
            <a:xfrm>
              <a:off x="6651484" y="3539489"/>
              <a:ext cx="14350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dirty="0"/>
                <a:t>Provocado</a:t>
              </a:r>
              <a:endParaRPr lang="en-US" dirty="0"/>
            </a:p>
          </p:txBody>
        </p:sp>
        <p:sp>
          <p:nvSpPr>
            <p:cNvPr id="9" name="CaixaDeTexto 8">
              <a:extLst>
                <a:ext uri="{FF2B5EF4-FFF2-40B4-BE49-F238E27FC236}">
                  <a16:creationId xmlns:a16="http://schemas.microsoft.com/office/drawing/2014/main" id="{27886A60-8D76-4EAF-8FEF-3FB51D7A6918}"/>
                </a:ext>
              </a:extLst>
            </p:cNvPr>
            <p:cNvSpPr txBox="1"/>
            <p:nvPr/>
          </p:nvSpPr>
          <p:spPr>
            <a:xfrm>
              <a:off x="8275115" y="3454789"/>
              <a:ext cx="145584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pt-BR" dirty="0"/>
                <a:t>Não</a:t>
              </a:r>
            </a:p>
            <a:p>
              <a:pPr algn="ctr"/>
              <a:r>
                <a:rPr lang="pt-BR" dirty="0"/>
                <a:t>provocado</a:t>
              </a:r>
              <a:endParaRPr lang="en-US" dirty="0"/>
            </a:p>
          </p:txBody>
        </p:sp>
        <p:sp>
          <p:nvSpPr>
            <p:cNvPr id="10" name="CaixaDeTexto 9">
              <a:extLst>
                <a:ext uri="{FF2B5EF4-FFF2-40B4-BE49-F238E27FC236}">
                  <a16:creationId xmlns:a16="http://schemas.microsoft.com/office/drawing/2014/main" id="{9CFDA868-EB69-43D5-8245-1DA66FC70EE7}"/>
                </a:ext>
              </a:extLst>
            </p:cNvPr>
            <p:cNvSpPr txBox="1"/>
            <p:nvPr/>
          </p:nvSpPr>
          <p:spPr>
            <a:xfrm>
              <a:off x="5890562" y="4389845"/>
              <a:ext cx="100540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dirty="0"/>
                <a:t>Pessoal</a:t>
              </a:r>
              <a:endParaRPr lang="en-US" dirty="0"/>
            </a:p>
          </p:txBody>
        </p:sp>
        <p:sp>
          <p:nvSpPr>
            <p:cNvPr id="11" name="CaixaDeTexto 10">
              <a:extLst>
                <a:ext uri="{FF2B5EF4-FFF2-40B4-BE49-F238E27FC236}">
                  <a16:creationId xmlns:a16="http://schemas.microsoft.com/office/drawing/2014/main" id="{428892F4-0FF2-44FD-B6C4-8558059FB571}"/>
                </a:ext>
              </a:extLst>
            </p:cNvPr>
            <p:cNvSpPr txBox="1"/>
            <p:nvPr/>
          </p:nvSpPr>
          <p:spPr>
            <a:xfrm>
              <a:off x="7583790" y="4442551"/>
              <a:ext cx="129554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dirty="0"/>
                <a:t>Impessoal</a:t>
              </a:r>
              <a:endParaRPr lang="en-US" dirty="0"/>
            </a:p>
          </p:txBody>
        </p:sp>
        <p:cxnSp>
          <p:nvCxnSpPr>
            <p:cNvPr id="12" name="Conector reto 11">
              <a:extLst>
                <a:ext uri="{FF2B5EF4-FFF2-40B4-BE49-F238E27FC236}">
                  <a16:creationId xmlns:a16="http://schemas.microsoft.com/office/drawing/2014/main" id="{F4E2A0A6-30C4-4395-9922-E47777F179A2}"/>
                </a:ext>
              </a:extLst>
            </p:cNvPr>
            <p:cNvCxnSpPr>
              <a:endCxn id="6" idx="0"/>
            </p:cNvCxnSpPr>
            <p:nvPr/>
          </p:nvCxnSpPr>
          <p:spPr>
            <a:xfrm flipH="1">
              <a:off x="8323930" y="2317011"/>
              <a:ext cx="385682" cy="36343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ector reto 12">
              <a:extLst>
                <a:ext uri="{FF2B5EF4-FFF2-40B4-BE49-F238E27FC236}">
                  <a16:creationId xmlns:a16="http://schemas.microsoft.com/office/drawing/2014/main" id="{E3BB18B5-4EA3-427C-ADDF-0F7E13A75D28}"/>
                </a:ext>
              </a:extLst>
            </p:cNvPr>
            <p:cNvCxnSpPr>
              <a:endCxn id="7" idx="0"/>
            </p:cNvCxnSpPr>
            <p:nvPr/>
          </p:nvCxnSpPr>
          <p:spPr>
            <a:xfrm>
              <a:off x="9507071" y="2314063"/>
              <a:ext cx="354250" cy="38161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Conector reto 13">
              <a:extLst>
                <a:ext uri="{FF2B5EF4-FFF2-40B4-BE49-F238E27FC236}">
                  <a16:creationId xmlns:a16="http://schemas.microsoft.com/office/drawing/2014/main" id="{B98FBE4B-E6FC-4A6E-AEEB-C98A71912D0E}"/>
                </a:ext>
              </a:extLst>
            </p:cNvPr>
            <p:cNvCxnSpPr>
              <a:endCxn id="8" idx="0"/>
            </p:cNvCxnSpPr>
            <p:nvPr/>
          </p:nvCxnSpPr>
          <p:spPr>
            <a:xfrm flipH="1">
              <a:off x="7368988" y="3049779"/>
              <a:ext cx="569259" cy="48971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Conector reto 14">
              <a:extLst>
                <a:ext uri="{FF2B5EF4-FFF2-40B4-BE49-F238E27FC236}">
                  <a16:creationId xmlns:a16="http://schemas.microsoft.com/office/drawing/2014/main" id="{ED2C604A-E6B8-44F7-B882-C559DE8A7BD4}"/>
                </a:ext>
              </a:extLst>
            </p:cNvPr>
            <p:cNvCxnSpPr>
              <a:endCxn id="9" idx="0"/>
            </p:cNvCxnSpPr>
            <p:nvPr/>
          </p:nvCxnSpPr>
          <p:spPr>
            <a:xfrm>
              <a:off x="8518180" y="2988781"/>
              <a:ext cx="484859" cy="46600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ector reto 15">
              <a:extLst>
                <a:ext uri="{FF2B5EF4-FFF2-40B4-BE49-F238E27FC236}">
                  <a16:creationId xmlns:a16="http://schemas.microsoft.com/office/drawing/2014/main" id="{CBCF9462-EEC7-4B8F-A8AA-F8B76293A0E0}"/>
                </a:ext>
              </a:extLst>
            </p:cNvPr>
            <p:cNvCxnSpPr>
              <a:endCxn id="10" idx="0"/>
            </p:cNvCxnSpPr>
            <p:nvPr/>
          </p:nvCxnSpPr>
          <p:spPr>
            <a:xfrm flipH="1">
              <a:off x="6393264" y="3908821"/>
              <a:ext cx="610102" cy="48102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Conector reto 16">
              <a:extLst>
                <a:ext uri="{FF2B5EF4-FFF2-40B4-BE49-F238E27FC236}">
                  <a16:creationId xmlns:a16="http://schemas.microsoft.com/office/drawing/2014/main" id="{A0312108-CEE5-48BD-8244-EB97D3FC46E5}"/>
                </a:ext>
              </a:extLst>
            </p:cNvPr>
            <p:cNvCxnSpPr>
              <a:endCxn id="11" idx="0"/>
            </p:cNvCxnSpPr>
            <p:nvPr/>
          </p:nvCxnSpPr>
          <p:spPr>
            <a:xfrm>
              <a:off x="7689323" y="3935174"/>
              <a:ext cx="542241" cy="50737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85794234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2884F5B-E832-4A38-AA5F-EDD14EF108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 Escala de </a:t>
            </a:r>
            <a:r>
              <a:rPr lang="pt-BR" dirty="0" err="1"/>
              <a:t>Engel</a:t>
            </a:r>
            <a:endParaRPr lang="en-US" dirty="0"/>
          </a:p>
        </p:txBody>
      </p:sp>
      <p:graphicFrame>
        <p:nvGraphicFramePr>
          <p:cNvPr id="4" name="Espaço Reservado para Conteúdo 3">
            <a:extLst>
              <a:ext uri="{FF2B5EF4-FFF2-40B4-BE49-F238E27FC236}">
                <a16:creationId xmlns:a16="http://schemas.microsoft.com/office/drawing/2014/main" id="{5ABEEAD0-734F-4804-BFDD-E927BD99D4B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97398741"/>
              </p:ext>
            </p:extLst>
          </p:nvPr>
        </p:nvGraphicFramePr>
        <p:xfrm>
          <a:off x="2812633" y="1399133"/>
          <a:ext cx="6566734" cy="4580064"/>
        </p:xfrm>
        <a:graphic>
          <a:graphicData uri="http://schemas.openxmlformats.org/drawingml/2006/table">
            <a:tbl>
              <a:tblPr>
                <a:tableStyleId>{3B4B98B0-60AC-42C2-AFA5-B58CD77FA1E5}</a:tableStyleId>
              </a:tblPr>
              <a:tblGrid>
                <a:gridCol w="692311">
                  <a:extLst>
                    <a:ext uri="{9D8B030D-6E8A-4147-A177-3AD203B41FA5}">
                      <a16:colId xmlns:a16="http://schemas.microsoft.com/office/drawing/2014/main" val="959888906"/>
                    </a:ext>
                  </a:extLst>
                </a:gridCol>
                <a:gridCol w="3331946">
                  <a:extLst>
                    <a:ext uri="{9D8B030D-6E8A-4147-A177-3AD203B41FA5}">
                      <a16:colId xmlns:a16="http://schemas.microsoft.com/office/drawing/2014/main" val="3443267730"/>
                    </a:ext>
                  </a:extLst>
                </a:gridCol>
                <a:gridCol w="1277471">
                  <a:extLst>
                    <a:ext uri="{9D8B030D-6E8A-4147-A177-3AD203B41FA5}">
                      <a16:colId xmlns:a16="http://schemas.microsoft.com/office/drawing/2014/main" val="3868432545"/>
                    </a:ext>
                  </a:extLst>
                </a:gridCol>
                <a:gridCol w="1265006">
                  <a:extLst>
                    <a:ext uri="{9D8B030D-6E8A-4147-A177-3AD203B41FA5}">
                      <a16:colId xmlns:a16="http://schemas.microsoft.com/office/drawing/2014/main" val="1205610666"/>
                    </a:ext>
                  </a:extLst>
                </a:gridCol>
              </a:tblGrid>
              <a:tr h="245678">
                <a:tc>
                  <a:txBody>
                    <a:bodyPr/>
                    <a:lstStyle/>
                    <a:p>
                      <a:pPr algn="ctr"/>
                      <a:r>
                        <a:rPr lang="pt-BR" sz="1200" b="1" kern="150" dirty="0">
                          <a:effectLst/>
                        </a:rPr>
                        <a:t>Nível</a:t>
                      </a:r>
                      <a:endParaRPr lang="en-US" sz="1200" b="1" kern="15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Tahoma" panose="020B0604030504040204" pitchFamily="34" charset="0"/>
                      </a:endParaRPr>
                    </a:p>
                  </a:txBody>
                  <a:tcPr marL="35784" marR="35784" marT="35784" marB="35784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200" b="1" kern="150" dirty="0">
                          <a:effectLst/>
                        </a:rPr>
                        <a:t> </a:t>
                      </a:r>
                      <a:endParaRPr lang="en-US" sz="1200" b="1" kern="15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Tahoma" panose="020B0604030504040204" pitchFamily="34" charset="0"/>
                      </a:endParaRPr>
                    </a:p>
                  </a:txBody>
                  <a:tcPr marL="35784" marR="35784" marT="35784" marB="3578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kern="150" dirty="0">
                          <a:effectLst/>
                        </a:rPr>
                        <a:t>Deus</a:t>
                      </a:r>
                      <a:endParaRPr lang="en-US" sz="1200" b="1" kern="15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Tahoma" panose="020B0604030504040204" pitchFamily="34" charset="0"/>
                      </a:endParaRPr>
                    </a:p>
                  </a:txBody>
                  <a:tcPr marL="35784" marR="35784" marT="35784" marB="3578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kern="150" dirty="0">
                          <a:effectLst/>
                        </a:rPr>
                        <a:t>Homem</a:t>
                      </a:r>
                      <a:endParaRPr lang="en-US" sz="1200" b="1" kern="15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Tahoma" panose="020B0604030504040204" pitchFamily="34" charset="0"/>
                      </a:endParaRPr>
                    </a:p>
                  </a:txBody>
                  <a:tcPr marL="35784" marR="35784" marT="35784" marB="35784" anchor="ctr"/>
                </a:tc>
                <a:extLst>
                  <a:ext uri="{0D108BD9-81ED-4DB2-BD59-A6C34878D82A}">
                    <a16:rowId xmlns:a16="http://schemas.microsoft.com/office/drawing/2014/main" val="1618242526"/>
                  </a:ext>
                </a:extLst>
              </a:tr>
              <a:tr h="245678">
                <a:tc>
                  <a:txBody>
                    <a:bodyPr/>
                    <a:lstStyle/>
                    <a:p>
                      <a:pPr algn="ctr"/>
                      <a:r>
                        <a:rPr lang="pt-BR" sz="1200" kern="150" dirty="0">
                          <a:effectLst/>
                        </a:rPr>
                        <a:t>-12</a:t>
                      </a:r>
                      <a:endParaRPr lang="en-US" sz="1200" kern="15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Tahoma" panose="020B0604030504040204" pitchFamily="34" charset="0"/>
                      </a:endParaRPr>
                    </a:p>
                  </a:txBody>
                  <a:tcPr marL="35784" marR="35784" marT="35784" marB="35784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200" kern="150" dirty="0">
                          <a:effectLst/>
                        </a:rPr>
                        <a:t>Desconhecimento de Deus</a:t>
                      </a:r>
                      <a:endParaRPr lang="en-US" sz="1200" kern="15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Tahoma" panose="020B0604030504040204" pitchFamily="34" charset="0"/>
                      </a:endParaRPr>
                    </a:p>
                  </a:txBody>
                  <a:tcPr marL="35784" marR="35784" marT="35784" marB="35784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kern="150" dirty="0">
                          <a:effectLst/>
                        </a:rPr>
                        <a:t>Conhecimento</a:t>
                      </a:r>
                      <a:endParaRPr lang="en-US" sz="1200" kern="15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Tahoma" panose="020B0604030504040204" pitchFamily="34" charset="0"/>
                      </a:endParaRPr>
                    </a:p>
                  </a:txBody>
                  <a:tcPr marL="35784" marR="35784" marT="35784" marB="35784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kern="150" dirty="0">
                          <a:effectLst/>
                        </a:rPr>
                        <a:t>Oração</a:t>
                      </a:r>
                      <a:endParaRPr lang="en-US" sz="1200" kern="15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Tahoma" panose="020B0604030504040204" pitchFamily="34" charset="0"/>
                      </a:endParaRPr>
                    </a:p>
                  </a:txBody>
                  <a:tcPr marL="35784" marR="35784" marT="35784" marB="35784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0203327"/>
                  </a:ext>
                </a:extLst>
              </a:tr>
              <a:tr h="245678">
                <a:tc>
                  <a:txBody>
                    <a:bodyPr/>
                    <a:lstStyle/>
                    <a:p>
                      <a:pPr algn="ctr"/>
                      <a:r>
                        <a:rPr lang="pt-BR" sz="1200" kern="150" dirty="0">
                          <a:effectLst/>
                        </a:rPr>
                        <a:t>-11</a:t>
                      </a:r>
                      <a:endParaRPr lang="en-US" sz="1200" kern="15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Tahoma" panose="020B0604030504040204" pitchFamily="34" charset="0"/>
                      </a:endParaRPr>
                    </a:p>
                  </a:txBody>
                  <a:tcPr marL="35784" marR="35784" marT="35784" marB="35784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200" kern="150" dirty="0">
                          <a:effectLst/>
                        </a:rPr>
                        <a:t>Falta de sentido</a:t>
                      </a:r>
                      <a:endParaRPr lang="en-US" sz="1200" kern="15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Tahoma" panose="020B0604030504040204" pitchFamily="34" charset="0"/>
                      </a:endParaRPr>
                    </a:p>
                  </a:txBody>
                  <a:tcPr marL="35784" marR="35784" marT="35784" marB="35784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kern="150">
                          <a:effectLst/>
                        </a:rPr>
                        <a:t> </a:t>
                      </a:r>
                      <a:endParaRPr lang="en-US" sz="1200" kern="15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Tahoma" panose="020B0604030504040204" pitchFamily="34" charset="0"/>
                      </a:endParaRPr>
                    </a:p>
                  </a:txBody>
                  <a:tcPr marL="35784" marR="35784" marT="35784" marB="35784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kern="150" dirty="0">
                          <a:effectLst/>
                        </a:rPr>
                        <a:t>Presença</a:t>
                      </a:r>
                      <a:endParaRPr lang="en-US" sz="1200" kern="15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Tahoma" panose="020B0604030504040204" pitchFamily="34" charset="0"/>
                      </a:endParaRPr>
                    </a:p>
                  </a:txBody>
                  <a:tcPr marL="35784" marR="35784" marT="35784" marB="35784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4901148"/>
                  </a:ext>
                </a:extLst>
              </a:tr>
              <a:tr h="245678">
                <a:tc>
                  <a:txBody>
                    <a:bodyPr/>
                    <a:lstStyle/>
                    <a:p>
                      <a:pPr algn="ctr"/>
                      <a:r>
                        <a:rPr lang="pt-BR" sz="1200" kern="150" dirty="0">
                          <a:effectLst/>
                        </a:rPr>
                        <a:t>-10</a:t>
                      </a:r>
                      <a:endParaRPr lang="en-US" sz="1200" kern="15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Tahoma" panose="020B0604030504040204" pitchFamily="34" charset="0"/>
                      </a:endParaRPr>
                    </a:p>
                  </a:txBody>
                  <a:tcPr marL="35784" marR="35784" marT="35784" marB="35784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200" kern="150" dirty="0">
                          <a:effectLst/>
                        </a:rPr>
                        <a:t>Entende a existência de Deus</a:t>
                      </a:r>
                      <a:endParaRPr lang="en-US" sz="1200" kern="15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Tahoma" panose="020B0604030504040204" pitchFamily="34" charset="0"/>
                      </a:endParaRPr>
                    </a:p>
                  </a:txBody>
                  <a:tcPr marL="35784" marR="35784" marT="35784" marB="35784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kern="150" dirty="0">
                          <a:effectLst/>
                        </a:rPr>
                        <a:t>Revelação</a:t>
                      </a:r>
                      <a:endParaRPr lang="en-US" sz="1200" kern="15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Tahoma" panose="020B0604030504040204" pitchFamily="34" charset="0"/>
                      </a:endParaRPr>
                    </a:p>
                  </a:txBody>
                  <a:tcPr marL="35784" marR="35784" marT="35784" marB="35784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kern="150" dirty="0">
                          <a:effectLst/>
                        </a:rPr>
                        <a:t> </a:t>
                      </a:r>
                      <a:endParaRPr lang="en-US" sz="1200" kern="15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Tahoma" panose="020B0604030504040204" pitchFamily="34" charset="0"/>
                      </a:endParaRPr>
                    </a:p>
                  </a:txBody>
                  <a:tcPr marL="35784" marR="35784" marT="35784" marB="35784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3188199"/>
                  </a:ext>
                </a:extLst>
              </a:tr>
              <a:tr h="245678">
                <a:tc>
                  <a:txBody>
                    <a:bodyPr/>
                    <a:lstStyle/>
                    <a:p>
                      <a:pPr algn="ctr"/>
                      <a:r>
                        <a:rPr lang="pt-BR" sz="1200" kern="150" dirty="0">
                          <a:effectLst/>
                        </a:rPr>
                        <a:t>-9</a:t>
                      </a:r>
                      <a:endParaRPr lang="en-US" sz="1200" kern="15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Tahoma" panose="020B0604030504040204" pitchFamily="34" charset="0"/>
                      </a:endParaRPr>
                    </a:p>
                  </a:txBody>
                  <a:tcPr marL="35784" marR="35784" marT="35784" marB="35784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200" kern="150" dirty="0">
                          <a:effectLst/>
                        </a:rPr>
                        <a:t>Crença básica em Deus</a:t>
                      </a:r>
                      <a:endParaRPr lang="en-US" sz="1200" kern="15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Tahoma" panose="020B0604030504040204" pitchFamily="34" charset="0"/>
                      </a:endParaRPr>
                    </a:p>
                  </a:txBody>
                  <a:tcPr marL="35784" marR="35784" marT="35784" marB="35784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kern="150" dirty="0">
                          <a:effectLst/>
                        </a:rPr>
                        <a:t>  </a:t>
                      </a:r>
                      <a:endParaRPr lang="en-US" sz="1200" kern="15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Tahoma" panose="020B0604030504040204" pitchFamily="34" charset="0"/>
                      </a:endParaRPr>
                    </a:p>
                  </a:txBody>
                  <a:tcPr marL="35784" marR="35784" marT="35784" marB="35784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kern="150" dirty="0">
                          <a:effectLst/>
                        </a:rPr>
                        <a:t>  </a:t>
                      </a:r>
                      <a:endParaRPr lang="en-US" sz="1200" kern="15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Tahoma" panose="020B0604030504040204" pitchFamily="34" charset="0"/>
                      </a:endParaRPr>
                    </a:p>
                  </a:txBody>
                  <a:tcPr marL="35784" marR="35784" marT="35784" marB="35784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6138782"/>
                  </a:ext>
                </a:extLst>
              </a:tr>
              <a:tr h="245678">
                <a:tc>
                  <a:txBody>
                    <a:bodyPr/>
                    <a:lstStyle/>
                    <a:p>
                      <a:pPr algn="ctr"/>
                      <a:r>
                        <a:rPr lang="pt-BR" sz="1200" kern="150" dirty="0">
                          <a:effectLst/>
                        </a:rPr>
                        <a:t>-8</a:t>
                      </a:r>
                      <a:endParaRPr lang="en-US" sz="1200" kern="15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Tahoma" panose="020B0604030504040204" pitchFamily="34" charset="0"/>
                      </a:endParaRPr>
                    </a:p>
                  </a:txBody>
                  <a:tcPr marL="35784" marR="35784" marT="35784" marB="35784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200" kern="150" dirty="0">
                          <a:effectLst/>
                        </a:rPr>
                        <a:t>Deseja se relacionar com Deus</a:t>
                      </a:r>
                      <a:endParaRPr lang="en-US" sz="1200" kern="15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Tahoma" panose="020B0604030504040204" pitchFamily="34" charset="0"/>
                      </a:endParaRPr>
                    </a:p>
                  </a:txBody>
                  <a:tcPr marL="35784" marR="35784" marT="35784" marB="35784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kern="150">
                          <a:effectLst/>
                        </a:rPr>
                        <a:t>  </a:t>
                      </a:r>
                      <a:endParaRPr lang="en-US" sz="1200" kern="15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Tahoma" panose="020B0604030504040204" pitchFamily="34" charset="0"/>
                      </a:endParaRPr>
                    </a:p>
                  </a:txBody>
                  <a:tcPr marL="35784" marR="35784" marT="35784" marB="35784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kern="150" dirty="0">
                          <a:effectLst/>
                        </a:rPr>
                        <a:t>Preparação</a:t>
                      </a:r>
                      <a:endParaRPr lang="en-US" sz="1200" kern="15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Tahoma" panose="020B0604030504040204" pitchFamily="34" charset="0"/>
                      </a:endParaRPr>
                    </a:p>
                  </a:txBody>
                  <a:tcPr marL="35784" marR="35784" marT="35784" marB="35784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000811"/>
                  </a:ext>
                </a:extLst>
              </a:tr>
              <a:tr h="245678">
                <a:tc>
                  <a:txBody>
                    <a:bodyPr/>
                    <a:lstStyle/>
                    <a:p>
                      <a:pPr algn="ctr"/>
                      <a:r>
                        <a:rPr lang="pt-BR" sz="1200" kern="150" dirty="0">
                          <a:effectLst/>
                        </a:rPr>
                        <a:t>-7</a:t>
                      </a:r>
                      <a:endParaRPr lang="en-US" sz="1200" kern="15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Tahoma" panose="020B0604030504040204" pitchFamily="34" charset="0"/>
                      </a:endParaRPr>
                    </a:p>
                  </a:txBody>
                  <a:tcPr marL="35784" marR="35784" marT="35784" marB="35784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200" kern="150" dirty="0">
                          <a:effectLst/>
                        </a:rPr>
                        <a:t>Aprende sobre Jesus</a:t>
                      </a:r>
                      <a:endParaRPr lang="en-US" sz="1200" kern="15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Tahoma" panose="020B0604030504040204" pitchFamily="34" charset="0"/>
                      </a:endParaRPr>
                    </a:p>
                  </a:txBody>
                  <a:tcPr marL="35784" marR="35784" marT="35784" marB="35784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kern="150" dirty="0">
                          <a:effectLst/>
                        </a:rPr>
                        <a:t>Direção</a:t>
                      </a:r>
                      <a:endParaRPr lang="en-US" sz="1200" kern="15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Tahoma" panose="020B0604030504040204" pitchFamily="34" charset="0"/>
                      </a:endParaRPr>
                    </a:p>
                  </a:txBody>
                  <a:tcPr marL="35784" marR="35784" marT="35784" marB="35784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kern="150" dirty="0">
                          <a:effectLst/>
                        </a:rPr>
                        <a:t>  </a:t>
                      </a:r>
                      <a:endParaRPr lang="en-US" sz="1200" kern="15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Tahoma" panose="020B0604030504040204" pitchFamily="34" charset="0"/>
                      </a:endParaRPr>
                    </a:p>
                  </a:txBody>
                  <a:tcPr marL="35784" marR="35784" marT="35784" marB="35784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0841013"/>
                  </a:ext>
                </a:extLst>
              </a:tr>
              <a:tr h="245678">
                <a:tc>
                  <a:txBody>
                    <a:bodyPr/>
                    <a:lstStyle/>
                    <a:p>
                      <a:pPr algn="ctr"/>
                      <a:r>
                        <a:rPr lang="pt-BR" sz="1200" kern="150">
                          <a:effectLst/>
                        </a:rPr>
                        <a:t>-6</a:t>
                      </a:r>
                      <a:endParaRPr lang="en-US" sz="1200" kern="15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Tahoma" panose="020B0604030504040204" pitchFamily="34" charset="0"/>
                      </a:endParaRPr>
                    </a:p>
                  </a:txBody>
                  <a:tcPr marL="35784" marR="35784" marT="35784" marB="35784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200" kern="150" dirty="0">
                          <a:effectLst/>
                        </a:rPr>
                        <a:t>Se interessa por Jesus</a:t>
                      </a:r>
                      <a:endParaRPr lang="en-US" sz="1200" kern="15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Tahoma" panose="020B0604030504040204" pitchFamily="34" charset="0"/>
                      </a:endParaRPr>
                    </a:p>
                  </a:txBody>
                  <a:tcPr marL="35784" marR="35784" marT="35784" marB="35784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kern="150">
                          <a:effectLst/>
                        </a:rPr>
                        <a:t>  </a:t>
                      </a:r>
                      <a:endParaRPr lang="en-US" sz="1200" kern="15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Tahoma" panose="020B0604030504040204" pitchFamily="34" charset="0"/>
                      </a:endParaRPr>
                    </a:p>
                  </a:txBody>
                  <a:tcPr marL="35784" marR="35784" marT="35784" marB="35784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kern="150" dirty="0">
                          <a:effectLst/>
                        </a:rPr>
                        <a:t>  </a:t>
                      </a:r>
                      <a:endParaRPr lang="en-US" sz="1200" kern="15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Tahoma" panose="020B0604030504040204" pitchFamily="34" charset="0"/>
                      </a:endParaRPr>
                    </a:p>
                  </a:txBody>
                  <a:tcPr marL="35784" marR="35784" marT="35784" marB="35784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9012457"/>
                  </a:ext>
                </a:extLst>
              </a:tr>
              <a:tr h="245678">
                <a:tc>
                  <a:txBody>
                    <a:bodyPr/>
                    <a:lstStyle/>
                    <a:p>
                      <a:pPr algn="ctr"/>
                      <a:r>
                        <a:rPr lang="pt-BR" sz="1200" kern="150" dirty="0">
                          <a:effectLst/>
                        </a:rPr>
                        <a:t>-5</a:t>
                      </a:r>
                      <a:endParaRPr lang="en-US" sz="1200" kern="15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Tahoma" panose="020B0604030504040204" pitchFamily="34" charset="0"/>
                      </a:endParaRPr>
                    </a:p>
                  </a:txBody>
                  <a:tcPr marL="35784" marR="35784" marT="35784" marB="35784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200" kern="150" dirty="0">
                          <a:effectLst/>
                        </a:rPr>
                        <a:t>Experimenta o amor cristão</a:t>
                      </a:r>
                      <a:endParaRPr lang="en-US" sz="1200" kern="15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Tahoma" panose="020B0604030504040204" pitchFamily="34" charset="0"/>
                      </a:endParaRPr>
                    </a:p>
                  </a:txBody>
                  <a:tcPr marL="35784" marR="35784" marT="35784" marB="35784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kern="150">
                          <a:effectLst/>
                        </a:rPr>
                        <a:t>  </a:t>
                      </a:r>
                      <a:endParaRPr lang="en-US" sz="1200" kern="15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Tahoma" panose="020B0604030504040204" pitchFamily="34" charset="0"/>
                      </a:endParaRPr>
                    </a:p>
                  </a:txBody>
                  <a:tcPr marL="35784" marR="35784" marT="35784" marB="35784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kern="150" dirty="0">
                          <a:effectLst/>
                        </a:rPr>
                        <a:t>Proclamação</a:t>
                      </a:r>
                      <a:endParaRPr lang="en-US" sz="1200" kern="15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Tahoma" panose="020B0604030504040204" pitchFamily="34" charset="0"/>
                      </a:endParaRPr>
                    </a:p>
                  </a:txBody>
                  <a:tcPr marL="35784" marR="35784" marT="35784" marB="35784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2347218"/>
                  </a:ext>
                </a:extLst>
              </a:tr>
              <a:tr h="245678">
                <a:tc>
                  <a:txBody>
                    <a:bodyPr/>
                    <a:lstStyle/>
                    <a:p>
                      <a:pPr algn="ctr"/>
                      <a:r>
                        <a:rPr lang="pt-BR" sz="1200" kern="150" dirty="0">
                          <a:effectLst/>
                        </a:rPr>
                        <a:t>-4</a:t>
                      </a:r>
                      <a:endParaRPr lang="en-US" sz="1200" kern="15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Tahoma" panose="020B0604030504040204" pitchFamily="34" charset="0"/>
                      </a:endParaRPr>
                    </a:p>
                  </a:txBody>
                  <a:tcPr marL="35784" marR="35784" marT="35784" marB="35784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200" kern="150" dirty="0">
                          <a:effectLst/>
                        </a:rPr>
                        <a:t>Entende os fatos básicos do Evangelho</a:t>
                      </a:r>
                      <a:endParaRPr lang="en-US" sz="1200" kern="15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Tahoma" panose="020B0604030504040204" pitchFamily="34" charset="0"/>
                      </a:endParaRPr>
                    </a:p>
                  </a:txBody>
                  <a:tcPr marL="35784" marR="35784" marT="35784" marB="35784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kern="150" dirty="0">
                          <a:effectLst/>
                        </a:rPr>
                        <a:t>Convicção</a:t>
                      </a:r>
                      <a:endParaRPr lang="en-US" sz="1200" kern="15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Tahoma" panose="020B0604030504040204" pitchFamily="34" charset="0"/>
                      </a:endParaRPr>
                    </a:p>
                  </a:txBody>
                  <a:tcPr marL="35784" marR="35784" marT="35784" marB="35784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kern="150">
                          <a:effectLst/>
                        </a:rPr>
                        <a:t>  </a:t>
                      </a:r>
                      <a:endParaRPr lang="en-US" sz="1200" kern="15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Tahoma" panose="020B0604030504040204" pitchFamily="34" charset="0"/>
                      </a:endParaRPr>
                    </a:p>
                  </a:txBody>
                  <a:tcPr marL="35784" marR="35784" marT="35784" marB="35784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172234"/>
                  </a:ext>
                </a:extLst>
              </a:tr>
              <a:tr h="245678">
                <a:tc>
                  <a:txBody>
                    <a:bodyPr/>
                    <a:lstStyle/>
                    <a:p>
                      <a:pPr algn="ctr"/>
                      <a:r>
                        <a:rPr lang="pt-BR" sz="1200" kern="150" dirty="0">
                          <a:effectLst/>
                        </a:rPr>
                        <a:t>-3</a:t>
                      </a:r>
                      <a:endParaRPr lang="en-US" sz="1200" kern="15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Tahoma" panose="020B0604030504040204" pitchFamily="34" charset="0"/>
                      </a:endParaRPr>
                    </a:p>
                  </a:txBody>
                  <a:tcPr marL="35784" marR="35784" marT="35784" marB="35784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200" kern="150" dirty="0">
                          <a:effectLst/>
                        </a:rPr>
                        <a:t>Entende que o Evangelho é pessoal</a:t>
                      </a:r>
                      <a:endParaRPr lang="en-US" sz="1200" kern="15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Tahoma" panose="020B0604030504040204" pitchFamily="34" charset="0"/>
                      </a:endParaRPr>
                    </a:p>
                  </a:txBody>
                  <a:tcPr marL="35784" marR="35784" marT="35784" marB="35784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kern="150" dirty="0">
                          <a:effectLst/>
                        </a:rPr>
                        <a:t>  </a:t>
                      </a:r>
                      <a:endParaRPr lang="en-US" sz="1200" kern="15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Tahoma" panose="020B0604030504040204" pitchFamily="34" charset="0"/>
                      </a:endParaRPr>
                    </a:p>
                  </a:txBody>
                  <a:tcPr marL="35784" marR="35784" marT="35784" marB="35784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kern="150" dirty="0">
                          <a:effectLst/>
                        </a:rPr>
                        <a:t>  </a:t>
                      </a:r>
                      <a:endParaRPr lang="en-US" sz="1200" kern="15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Tahoma" panose="020B0604030504040204" pitchFamily="34" charset="0"/>
                      </a:endParaRPr>
                    </a:p>
                  </a:txBody>
                  <a:tcPr marL="35784" marR="35784" marT="35784" marB="35784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2499249"/>
                  </a:ext>
                </a:extLst>
              </a:tr>
              <a:tr h="245678">
                <a:tc>
                  <a:txBody>
                    <a:bodyPr/>
                    <a:lstStyle/>
                    <a:p>
                      <a:pPr algn="ctr"/>
                      <a:r>
                        <a:rPr lang="pt-BR" sz="1200" kern="150" dirty="0">
                          <a:effectLst/>
                        </a:rPr>
                        <a:t>-2</a:t>
                      </a:r>
                      <a:endParaRPr lang="en-US" sz="1200" kern="15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Tahoma" panose="020B0604030504040204" pitchFamily="34" charset="0"/>
                      </a:endParaRPr>
                    </a:p>
                  </a:txBody>
                  <a:tcPr marL="35784" marR="35784" marT="35784" marB="35784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200" kern="150" dirty="0">
                          <a:effectLst/>
                        </a:rPr>
                        <a:t>Compreende as implicações do Evangelho</a:t>
                      </a:r>
                      <a:endParaRPr lang="en-US" sz="1200" kern="15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Tahoma" panose="020B0604030504040204" pitchFamily="34" charset="0"/>
                      </a:endParaRPr>
                    </a:p>
                  </a:txBody>
                  <a:tcPr marL="35784" marR="35784" marT="35784" marB="35784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kern="150" dirty="0">
                          <a:effectLst/>
                        </a:rPr>
                        <a:t> </a:t>
                      </a:r>
                      <a:endParaRPr lang="en-US" sz="1200" kern="15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Tahoma" panose="020B0604030504040204" pitchFamily="34" charset="0"/>
                      </a:endParaRPr>
                    </a:p>
                  </a:txBody>
                  <a:tcPr marL="35784" marR="35784" marT="35784" marB="35784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kern="150" dirty="0">
                          <a:effectLst/>
                        </a:rPr>
                        <a:t>Apoio</a:t>
                      </a:r>
                      <a:endParaRPr lang="en-US" sz="1200" kern="15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Tahoma" panose="020B0604030504040204" pitchFamily="34" charset="0"/>
                      </a:endParaRPr>
                    </a:p>
                  </a:txBody>
                  <a:tcPr marL="35784" marR="35784" marT="35784" marB="35784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6993872"/>
                  </a:ext>
                </a:extLst>
              </a:tr>
              <a:tr h="245678">
                <a:tc>
                  <a:txBody>
                    <a:bodyPr/>
                    <a:lstStyle/>
                    <a:p>
                      <a:pPr algn="ctr"/>
                      <a:r>
                        <a:rPr lang="pt-BR" sz="1200" kern="150" dirty="0">
                          <a:effectLst/>
                        </a:rPr>
                        <a:t>-1</a:t>
                      </a:r>
                      <a:endParaRPr lang="en-US" sz="1200" kern="15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Tahoma" panose="020B0604030504040204" pitchFamily="34" charset="0"/>
                      </a:endParaRPr>
                    </a:p>
                  </a:txBody>
                  <a:tcPr marL="35784" marR="35784" marT="35784" marB="35784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200" kern="150" dirty="0">
                          <a:effectLst/>
                        </a:rPr>
                        <a:t>Desafiado a responder pessoalmente</a:t>
                      </a:r>
                      <a:endParaRPr lang="en-US" sz="1200" kern="15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Tahoma" panose="020B0604030504040204" pitchFamily="34" charset="0"/>
                      </a:endParaRPr>
                    </a:p>
                  </a:txBody>
                  <a:tcPr marL="35784" marR="35784" marT="35784" marB="35784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kern="150" dirty="0">
                          <a:effectLst/>
                        </a:rPr>
                        <a:t>Conversão</a:t>
                      </a:r>
                      <a:endParaRPr lang="en-US" sz="1200" kern="15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Tahoma" panose="020B0604030504040204" pitchFamily="34" charset="0"/>
                      </a:endParaRPr>
                    </a:p>
                  </a:txBody>
                  <a:tcPr marL="35784" marR="35784" marT="35784" marB="35784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kern="150" dirty="0">
                          <a:effectLst/>
                        </a:rPr>
                        <a:t> </a:t>
                      </a:r>
                      <a:endParaRPr lang="en-US" sz="1200" kern="15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Tahoma" panose="020B0604030504040204" pitchFamily="34" charset="0"/>
                      </a:endParaRPr>
                    </a:p>
                  </a:txBody>
                  <a:tcPr marL="35784" marR="35784" marT="35784" marB="35784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5820659"/>
                  </a:ext>
                </a:extLst>
              </a:tr>
              <a:tr h="245678">
                <a:tc>
                  <a:txBody>
                    <a:bodyPr/>
                    <a:lstStyle/>
                    <a:p>
                      <a:pPr algn="ctr"/>
                      <a:r>
                        <a:rPr lang="pt-BR" sz="1200" kern="150" dirty="0">
                          <a:effectLst/>
                        </a:rPr>
                        <a:t>0</a:t>
                      </a:r>
                      <a:endParaRPr lang="en-US" sz="1200" kern="15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Tahoma" panose="020B0604030504040204" pitchFamily="34" charset="0"/>
                      </a:endParaRPr>
                    </a:p>
                  </a:txBody>
                  <a:tcPr marL="35784" marR="35784" marT="35784" marB="35784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200" kern="150" dirty="0">
                          <a:effectLst/>
                        </a:rPr>
                        <a:t>Conversão</a:t>
                      </a:r>
                      <a:endParaRPr lang="en-US" sz="1200" kern="15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Tahoma" panose="020B0604030504040204" pitchFamily="34" charset="0"/>
                      </a:endParaRPr>
                    </a:p>
                  </a:txBody>
                  <a:tcPr marL="35784" marR="35784" marT="35784" marB="35784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kern="150" dirty="0">
                          <a:effectLst/>
                        </a:rPr>
                        <a:t>  </a:t>
                      </a:r>
                      <a:endParaRPr lang="en-US" sz="1200" kern="15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Tahoma" panose="020B0604030504040204" pitchFamily="34" charset="0"/>
                      </a:endParaRPr>
                    </a:p>
                  </a:txBody>
                  <a:tcPr marL="35784" marR="35784" marT="35784" marB="35784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kern="150" dirty="0">
                          <a:effectLst/>
                        </a:rPr>
                        <a:t>  </a:t>
                      </a:r>
                      <a:endParaRPr lang="en-US" sz="1200" kern="15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Tahoma" panose="020B0604030504040204" pitchFamily="34" charset="0"/>
                      </a:endParaRPr>
                    </a:p>
                  </a:txBody>
                  <a:tcPr marL="35784" marR="35784" marT="35784" marB="35784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7391331"/>
                  </a:ext>
                </a:extLst>
              </a:tr>
              <a:tr h="245678">
                <a:tc>
                  <a:txBody>
                    <a:bodyPr/>
                    <a:lstStyle/>
                    <a:p>
                      <a:pPr algn="ctr"/>
                      <a:r>
                        <a:rPr lang="pt-BR" sz="1200" kern="150" dirty="0">
                          <a:effectLst/>
                        </a:rPr>
                        <a:t>+1</a:t>
                      </a:r>
                      <a:endParaRPr lang="en-US" sz="1200" kern="15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Tahoma" panose="020B0604030504040204" pitchFamily="34" charset="0"/>
                      </a:endParaRPr>
                    </a:p>
                  </a:txBody>
                  <a:tcPr marL="35784" marR="35784" marT="35784" marB="35784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200" kern="150" dirty="0">
                          <a:effectLst/>
                        </a:rPr>
                        <a:t>Espírito Santo e o Batismo</a:t>
                      </a:r>
                      <a:endParaRPr lang="en-US" sz="1200" kern="15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Tahoma" panose="020B0604030504040204" pitchFamily="34" charset="0"/>
                      </a:endParaRPr>
                    </a:p>
                  </a:txBody>
                  <a:tcPr marL="35784" marR="35784" marT="35784" marB="35784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kern="150" dirty="0">
                          <a:effectLst/>
                        </a:rPr>
                        <a:t>Transformação</a:t>
                      </a:r>
                      <a:endParaRPr lang="en-US" sz="1200" kern="15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Tahoma" panose="020B0604030504040204" pitchFamily="34" charset="0"/>
                      </a:endParaRPr>
                    </a:p>
                  </a:txBody>
                  <a:tcPr marL="35784" marR="35784" marT="35784" marB="35784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kern="150">
                          <a:effectLst/>
                        </a:rPr>
                        <a:t>Encorajamento</a:t>
                      </a:r>
                      <a:endParaRPr lang="en-US" sz="1200" kern="15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Tahoma" panose="020B0604030504040204" pitchFamily="34" charset="0"/>
                      </a:endParaRPr>
                    </a:p>
                  </a:txBody>
                  <a:tcPr marL="35784" marR="35784" marT="35784" marB="35784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9310109"/>
                  </a:ext>
                </a:extLst>
              </a:tr>
              <a:tr h="245678">
                <a:tc>
                  <a:txBody>
                    <a:bodyPr/>
                    <a:lstStyle/>
                    <a:p>
                      <a:pPr algn="ctr"/>
                      <a:r>
                        <a:rPr lang="pt-BR" sz="1200" kern="150" dirty="0">
                          <a:effectLst/>
                        </a:rPr>
                        <a:t>+2</a:t>
                      </a:r>
                      <a:endParaRPr lang="en-US" sz="1200" kern="15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Tahoma" panose="020B0604030504040204" pitchFamily="34" charset="0"/>
                      </a:endParaRPr>
                    </a:p>
                  </a:txBody>
                  <a:tcPr marL="35784" marR="35784" marT="35784" marB="35784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200" kern="150" dirty="0">
                          <a:effectLst/>
                        </a:rPr>
                        <a:t>Membro de uma igreja local</a:t>
                      </a:r>
                      <a:endParaRPr lang="en-US" sz="1200" kern="15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Tahoma" panose="020B0604030504040204" pitchFamily="34" charset="0"/>
                      </a:endParaRPr>
                    </a:p>
                  </a:txBody>
                  <a:tcPr marL="35784" marR="35784" marT="35784" marB="35784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kern="150" dirty="0">
                          <a:effectLst/>
                        </a:rPr>
                        <a:t>Poder</a:t>
                      </a:r>
                      <a:endParaRPr lang="en-US" sz="1200" kern="15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Tahoma" panose="020B0604030504040204" pitchFamily="34" charset="0"/>
                      </a:endParaRPr>
                    </a:p>
                  </a:txBody>
                  <a:tcPr marL="35784" marR="35784" marT="35784" marB="35784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kern="150">
                          <a:effectLst/>
                        </a:rPr>
                        <a:t>  </a:t>
                      </a:r>
                      <a:endParaRPr lang="en-US" sz="1200" kern="15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Tahoma" panose="020B0604030504040204" pitchFamily="34" charset="0"/>
                      </a:endParaRPr>
                    </a:p>
                  </a:txBody>
                  <a:tcPr marL="35784" marR="35784" marT="35784" marB="35784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9112369"/>
                  </a:ext>
                </a:extLst>
              </a:tr>
              <a:tr h="245678">
                <a:tc>
                  <a:txBody>
                    <a:bodyPr/>
                    <a:lstStyle/>
                    <a:p>
                      <a:pPr algn="ctr"/>
                      <a:r>
                        <a:rPr lang="pt-BR" sz="1200" kern="150" dirty="0">
                          <a:effectLst/>
                        </a:rPr>
                        <a:t>+3</a:t>
                      </a:r>
                      <a:endParaRPr lang="en-US" sz="1200" kern="15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Tahoma" panose="020B0604030504040204" pitchFamily="34" charset="0"/>
                      </a:endParaRPr>
                    </a:p>
                  </a:txBody>
                  <a:tcPr marL="35784" marR="35784" marT="35784" marB="35784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200" kern="150" dirty="0">
                          <a:effectLst/>
                        </a:rPr>
                        <a:t>Cresce no carácter, vida e serviço cristão</a:t>
                      </a:r>
                      <a:endParaRPr lang="en-US" sz="1200" kern="15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Tahoma" panose="020B0604030504040204" pitchFamily="34" charset="0"/>
                      </a:endParaRPr>
                    </a:p>
                  </a:txBody>
                  <a:tcPr marL="35784" marR="35784" marT="35784" marB="35784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kern="150" dirty="0">
                          <a:effectLst/>
                        </a:rPr>
                        <a:t>  </a:t>
                      </a:r>
                      <a:endParaRPr lang="en-US" sz="1200" kern="15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Tahoma" panose="020B0604030504040204" pitchFamily="34" charset="0"/>
                      </a:endParaRPr>
                    </a:p>
                  </a:txBody>
                  <a:tcPr marL="35784" marR="35784" marT="35784" marB="35784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kern="150" dirty="0">
                          <a:effectLst/>
                        </a:rPr>
                        <a:t>  </a:t>
                      </a:r>
                      <a:endParaRPr lang="en-US" sz="1200" kern="15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Tahoma" panose="020B0604030504040204" pitchFamily="34" charset="0"/>
                      </a:endParaRPr>
                    </a:p>
                  </a:txBody>
                  <a:tcPr marL="35784" marR="35784" marT="35784" marB="35784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2121123"/>
                  </a:ext>
                </a:extLst>
              </a:tr>
              <a:tr h="245678">
                <a:tc>
                  <a:txBody>
                    <a:bodyPr/>
                    <a:lstStyle/>
                    <a:p>
                      <a:pPr algn="ctr"/>
                      <a:r>
                        <a:rPr lang="pt-BR" sz="1200" kern="150" dirty="0">
                          <a:effectLst/>
                        </a:rPr>
                        <a:t>+4</a:t>
                      </a:r>
                      <a:endParaRPr lang="en-US" sz="1200" kern="15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Tahoma" panose="020B0604030504040204" pitchFamily="34" charset="0"/>
                      </a:endParaRPr>
                    </a:p>
                  </a:txBody>
                  <a:tcPr marL="35784" marR="35784" marT="35784" marB="35784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200" kern="150">
                          <a:effectLst/>
                        </a:rPr>
                        <a:t>Liderança</a:t>
                      </a:r>
                      <a:endParaRPr lang="en-US" sz="1200" kern="15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Tahoma" panose="020B0604030504040204" pitchFamily="34" charset="0"/>
                      </a:endParaRPr>
                    </a:p>
                  </a:txBody>
                  <a:tcPr marL="35784" marR="35784" marT="35784" marB="35784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kern="150" dirty="0">
                          <a:effectLst/>
                        </a:rPr>
                        <a:t>  </a:t>
                      </a:r>
                      <a:endParaRPr lang="en-US" sz="1200" kern="15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Tahoma" panose="020B0604030504040204" pitchFamily="34" charset="0"/>
                      </a:endParaRPr>
                    </a:p>
                  </a:txBody>
                  <a:tcPr marL="35784" marR="35784" marT="35784" marB="35784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kern="150" dirty="0">
                          <a:effectLst/>
                        </a:rPr>
                        <a:t>Suporte</a:t>
                      </a:r>
                      <a:endParaRPr lang="en-US" sz="1200" kern="15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Tahoma" panose="020B0604030504040204" pitchFamily="34" charset="0"/>
                      </a:endParaRPr>
                    </a:p>
                  </a:txBody>
                  <a:tcPr marL="35784" marR="35784" marT="35784" marB="35784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5829202"/>
                  </a:ext>
                </a:extLst>
              </a:tr>
            </a:tbl>
          </a:graphicData>
        </a:graphic>
      </p:graphicFrame>
      <p:sp>
        <p:nvSpPr>
          <p:cNvPr id="7" name="CaixaDeTexto 6">
            <a:extLst>
              <a:ext uri="{FF2B5EF4-FFF2-40B4-BE49-F238E27FC236}">
                <a16:creationId xmlns:a16="http://schemas.microsoft.com/office/drawing/2014/main" id="{B98C3932-D460-4938-99F1-56A91ABCE3BB}"/>
              </a:ext>
            </a:extLst>
          </p:cNvPr>
          <p:cNvSpPr txBox="1"/>
          <p:nvPr/>
        </p:nvSpPr>
        <p:spPr>
          <a:xfrm>
            <a:off x="6436360" y="6134543"/>
            <a:ext cx="360868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/>
              <a:t>http://www.hazelden.org.uk/pt02/art_pt068_modified_engel_full.htm</a:t>
            </a: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369DBBD0-C349-442A-A78B-2741D0A72F7D}"/>
              </a:ext>
            </a:extLst>
          </p:cNvPr>
          <p:cNvSpPr txBox="1"/>
          <p:nvPr/>
        </p:nvSpPr>
        <p:spPr>
          <a:xfrm>
            <a:off x="2255519" y="6134543"/>
            <a:ext cx="170751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/>
              <a:t>A </a:t>
            </a:r>
            <a:r>
              <a:rPr lang="en-US" sz="800" dirty="0" err="1"/>
              <a:t>escala</a:t>
            </a:r>
            <a:r>
              <a:rPr lang="en-US" sz="800" dirty="0"/>
              <a:t> de Engel </a:t>
            </a:r>
            <a:r>
              <a:rPr lang="en-US" sz="800" dirty="0" err="1"/>
              <a:t>modificada</a:t>
            </a:r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18295388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Ciência e Bíblia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4945066"/>
            <a:ext cx="9144000" cy="503234"/>
          </a:xfrm>
        </p:spPr>
        <p:txBody>
          <a:bodyPr/>
          <a:lstStyle/>
          <a:p>
            <a:r>
              <a:rPr lang="pt-BR" dirty="0"/>
              <a:t>Aula 9 – Argumento Cosmológico</a:t>
            </a:r>
          </a:p>
        </p:txBody>
      </p:sp>
    </p:spTree>
    <p:extLst>
      <p:ext uri="{BB962C8B-B14F-4D97-AF65-F5344CB8AC3E}">
        <p14:creationId xmlns:p14="http://schemas.microsoft.com/office/powerpoint/2010/main" val="252388097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DA04554-8708-41E8-BE10-FE33281F3F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Matriz de Gray</a:t>
            </a:r>
            <a:endParaRPr lang="en-US" dirty="0"/>
          </a:p>
        </p:txBody>
      </p:sp>
      <p:pic>
        <p:nvPicPr>
          <p:cNvPr id="2050" name="Picture 2" descr="The Gray Matrix">
            <a:extLst>
              <a:ext uri="{FF2B5EF4-FFF2-40B4-BE49-F238E27FC236}">
                <a16:creationId xmlns:a16="http://schemas.microsoft.com/office/drawing/2014/main" id="{34FC812B-72C1-4646-AF3B-C3D03E822AC0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8144" y="1825625"/>
            <a:ext cx="7735712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aixaDeTexto 3">
            <a:extLst>
              <a:ext uri="{FF2B5EF4-FFF2-40B4-BE49-F238E27FC236}">
                <a16:creationId xmlns:a16="http://schemas.microsoft.com/office/drawing/2014/main" id="{69F84B50-1F6A-4859-A051-FDC3C146E482}"/>
              </a:ext>
            </a:extLst>
          </p:cNvPr>
          <p:cNvSpPr txBox="1"/>
          <p:nvPr/>
        </p:nvSpPr>
        <p:spPr>
          <a:xfrm>
            <a:off x="4527176" y="5961519"/>
            <a:ext cx="313764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https://engagingmedia.info/grays-the-color-of-life/</a:t>
            </a:r>
          </a:p>
        </p:txBody>
      </p:sp>
    </p:spTree>
    <p:extLst>
      <p:ext uri="{BB962C8B-B14F-4D97-AF65-F5344CB8AC3E}">
        <p14:creationId xmlns:p14="http://schemas.microsoft.com/office/powerpoint/2010/main" val="318508127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Ciência e Bíblia</a:t>
            </a:r>
          </a:p>
        </p:txBody>
      </p:sp>
    </p:spTree>
    <p:extLst>
      <p:ext uri="{BB962C8B-B14F-4D97-AF65-F5344CB8AC3E}">
        <p14:creationId xmlns:p14="http://schemas.microsoft.com/office/powerpoint/2010/main" val="33999252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Revisão:</a:t>
            </a:r>
            <a:br>
              <a:rPr lang="pt-BR" dirty="0"/>
            </a:br>
            <a:r>
              <a:rPr lang="pt-BR" dirty="0"/>
              <a:t>Convergência Ciência e Bíblia </a:t>
            </a:r>
          </a:p>
        </p:txBody>
      </p:sp>
      <p:grpSp>
        <p:nvGrpSpPr>
          <p:cNvPr id="23" name="Agrupar 22"/>
          <p:cNvGrpSpPr/>
          <p:nvPr/>
        </p:nvGrpSpPr>
        <p:grpSpPr>
          <a:xfrm>
            <a:off x="3876172" y="1690688"/>
            <a:ext cx="4439655" cy="4276483"/>
            <a:chOff x="7055851" y="869325"/>
            <a:chExt cx="4439655" cy="4276483"/>
          </a:xfrm>
        </p:grpSpPr>
        <p:pic>
          <p:nvPicPr>
            <p:cNvPr id="3" name="Imagem 2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780423" y="869325"/>
              <a:ext cx="905300" cy="905302"/>
            </a:xfrm>
            <a:prstGeom prst="rect">
              <a:avLst/>
            </a:prstGeom>
          </p:spPr>
        </p:pic>
        <p:pic>
          <p:nvPicPr>
            <p:cNvPr id="4" name="Imagem 3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55851" y="2165976"/>
              <a:ext cx="905422" cy="905422"/>
            </a:xfrm>
            <a:prstGeom prst="rect">
              <a:avLst/>
            </a:prstGeom>
          </p:spPr>
        </p:pic>
        <p:pic>
          <p:nvPicPr>
            <p:cNvPr id="5" name="Imagem 4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609648" y="2104668"/>
              <a:ext cx="885858" cy="885858"/>
            </a:xfrm>
            <a:prstGeom prst="rect">
              <a:avLst/>
            </a:prstGeom>
          </p:spPr>
        </p:pic>
        <p:pic>
          <p:nvPicPr>
            <p:cNvPr id="6" name="Imagem 5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75415" y="4240506"/>
              <a:ext cx="885858" cy="885858"/>
            </a:xfrm>
            <a:prstGeom prst="rect">
              <a:avLst/>
            </a:prstGeom>
          </p:spPr>
        </p:pic>
        <p:pic>
          <p:nvPicPr>
            <p:cNvPr id="7" name="Imagem 6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555360" y="4240506"/>
              <a:ext cx="905300" cy="905302"/>
            </a:xfrm>
            <a:prstGeom prst="rect">
              <a:avLst/>
            </a:prstGeom>
          </p:spPr>
        </p:pic>
        <p:pic>
          <p:nvPicPr>
            <p:cNvPr id="8" name="Imagem 7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808615" y="3071398"/>
              <a:ext cx="1020386" cy="1020388"/>
            </a:xfrm>
            <a:prstGeom prst="rect">
              <a:avLst/>
            </a:prstGeom>
          </p:spPr>
        </p:pic>
        <p:cxnSp>
          <p:nvCxnSpPr>
            <p:cNvPr id="10" name="Conector de Seta Reta 9"/>
            <p:cNvCxnSpPr/>
            <p:nvPr/>
          </p:nvCxnSpPr>
          <p:spPr>
            <a:xfrm flipH="1">
              <a:off x="8124825" y="1849117"/>
              <a:ext cx="333375" cy="316859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Conector de Seta Reta 13"/>
            <p:cNvCxnSpPr/>
            <p:nvPr/>
          </p:nvCxnSpPr>
          <p:spPr>
            <a:xfrm>
              <a:off x="10019699" y="1849116"/>
              <a:ext cx="333375" cy="316859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Conector de Seta Reta 14"/>
            <p:cNvCxnSpPr/>
            <p:nvPr/>
          </p:nvCxnSpPr>
          <p:spPr>
            <a:xfrm flipH="1">
              <a:off x="8144191" y="3923290"/>
              <a:ext cx="333375" cy="316859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ector de Seta Reta 15"/>
            <p:cNvCxnSpPr/>
            <p:nvPr/>
          </p:nvCxnSpPr>
          <p:spPr>
            <a:xfrm>
              <a:off x="10039065" y="3923289"/>
              <a:ext cx="333375" cy="316859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Conector de Seta Reta 16"/>
            <p:cNvCxnSpPr/>
            <p:nvPr/>
          </p:nvCxnSpPr>
          <p:spPr>
            <a:xfrm flipH="1" flipV="1">
              <a:off x="8171335" y="2886202"/>
              <a:ext cx="333375" cy="316859"/>
            </a:xfrm>
            <a:prstGeom prst="straightConnector1">
              <a:avLst/>
            </a:prstGeom>
            <a:ln w="28575">
              <a:prstDash val="sys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Conector de Seta Reta 17"/>
            <p:cNvCxnSpPr/>
            <p:nvPr/>
          </p:nvCxnSpPr>
          <p:spPr>
            <a:xfrm flipV="1">
              <a:off x="10066209" y="2886201"/>
              <a:ext cx="333375" cy="316859"/>
            </a:xfrm>
            <a:prstGeom prst="straightConnector1">
              <a:avLst/>
            </a:prstGeom>
            <a:ln w="28575">
              <a:prstDash val="sys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Conector de Seta Reta 18"/>
            <p:cNvCxnSpPr/>
            <p:nvPr/>
          </p:nvCxnSpPr>
          <p:spPr>
            <a:xfrm flipH="1">
              <a:off x="8264132" y="4724400"/>
              <a:ext cx="1937143" cy="9525"/>
            </a:xfrm>
            <a:prstGeom prst="straightConnector1">
              <a:avLst/>
            </a:prstGeom>
            <a:ln w="28575"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4971905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Revisão - Absolutos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dirty="0"/>
              <a:t>Deus é o Criador</a:t>
            </a:r>
          </a:p>
          <a:p>
            <a:pPr lvl="0"/>
            <a:r>
              <a:rPr lang="pt-BR" dirty="0"/>
              <a:t>Deus é intencional</a:t>
            </a:r>
          </a:p>
          <a:p>
            <a:pPr lvl="0"/>
            <a:r>
              <a:rPr lang="pt-BR" dirty="0"/>
              <a:t>Deus é pessoal</a:t>
            </a:r>
          </a:p>
          <a:p>
            <a:pPr lvl="0"/>
            <a:r>
              <a:rPr lang="pt-BR" dirty="0"/>
              <a:t>Deus é o autor da Bíblia</a:t>
            </a:r>
          </a:p>
        </p:txBody>
      </p:sp>
    </p:spTree>
    <p:extLst>
      <p:ext uri="{BB962C8B-B14F-4D97-AF65-F5344CB8AC3E}">
        <p14:creationId xmlns:p14="http://schemas.microsoft.com/office/powerpoint/2010/main" val="25321600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ítulo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Posições sobre a Criação</a:t>
            </a:r>
          </a:p>
        </p:txBody>
      </p:sp>
      <p:sp>
        <p:nvSpPr>
          <p:cNvPr id="12" name="Retângulo 11"/>
          <p:cNvSpPr/>
          <p:nvPr/>
        </p:nvSpPr>
        <p:spPr>
          <a:xfrm>
            <a:off x="2002420" y="2406570"/>
            <a:ext cx="1643606" cy="12963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Terra Jovem</a:t>
            </a:r>
          </a:p>
        </p:txBody>
      </p:sp>
      <p:sp>
        <p:nvSpPr>
          <p:cNvPr id="13" name="Retângulo 12"/>
          <p:cNvSpPr/>
          <p:nvPr/>
        </p:nvSpPr>
        <p:spPr>
          <a:xfrm>
            <a:off x="3831220" y="2406570"/>
            <a:ext cx="1643606" cy="12963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Terra Antiga</a:t>
            </a:r>
          </a:p>
        </p:txBody>
      </p:sp>
      <p:sp>
        <p:nvSpPr>
          <p:cNvPr id="14" name="Retângulo 13"/>
          <p:cNvSpPr/>
          <p:nvPr/>
        </p:nvSpPr>
        <p:spPr>
          <a:xfrm>
            <a:off x="5660020" y="2406570"/>
            <a:ext cx="1643606" cy="12963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Evolução Teísta</a:t>
            </a:r>
          </a:p>
        </p:txBody>
      </p:sp>
      <p:sp>
        <p:nvSpPr>
          <p:cNvPr id="15" name="Retângulo 14"/>
          <p:cNvSpPr/>
          <p:nvPr/>
        </p:nvSpPr>
        <p:spPr>
          <a:xfrm>
            <a:off x="7708738" y="2406570"/>
            <a:ext cx="1632032" cy="129636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dirty="0"/>
              <a:t>Evolução Naturalista</a:t>
            </a:r>
          </a:p>
        </p:txBody>
      </p:sp>
      <p:sp>
        <p:nvSpPr>
          <p:cNvPr id="16" name="Retângulo 15"/>
          <p:cNvSpPr/>
          <p:nvPr/>
        </p:nvSpPr>
        <p:spPr>
          <a:xfrm>
            <a:off x="2013995" y="1597917"/>
            <a:ext cx="4884516" cy="62310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Design Inteligente</a:t>
            </a:r>
          </a:p>
        </p:txBody>
      </p:sp>
      <p:sp>
        <p:nvSpPr>
          <p:cNvPr id="23" name="Triângulo Retângulo 22"/>
          <p:cNvSpPr/>
          <p:nvPr/>
        </p:nvSpPr>
        <p:spPr>
          <a:xfrm flipV="1">
            <a:off x="2002420" y="4444677"/>
            <a:ext cx="5301206" cy="914400"/>
          </a:xfrm>
          <a:prstGeom prst="rtTriangl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4" name="Triângulo Retângulo 23"/>
          <p:cNvSpPr/>
          <p:nvPr/>
        </p:nvSpPr>
        <p:spPr>
          <a:xfrm flipH="1">
            <a:off x="2013995" y="4758158"/>
            <a:ext cx="5301206" cy="914400"/>
          </a:xfrm>
          <a:prstGeom prst="rtTriangl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5" name="CaixaDeTexto 24"/>
          <p:cNvSpPr txBox="1"/>
          <p:nvPr/>
        </p:nvSpPr>
        <p:spPr>
          <a:xfrm>
            <a:off x="3532363" y="4074034"/>
            <a:ext cx="22413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Como Deus atua?</a:t>
            </a:r>
          </a:p>
        </p:txBody>
      </p:sp>
      <p:sp>
        <p:nvSpPr>
          <p:cNvPr id="26" name="CaixaDeTexto 25"/>
          <p:cNvSpPr txBox="1"/>
          <p:nvPr/>
        </p:nvSpPr>
        <p:spPr>
          <a:xfrm>
            <a:off x="2002420" y="4532545"/>
            <a:ext cx="28793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Intervenções milagrosas</a:t>
            </a:r>
          </a:p>
        </p:txBody>
      </p:sp>
      <p:sp>
        <p:nvSpPr>
          <p:cNvPr id="27" name="CaixaDeTexto 26"/>
          <p:cNvSpPr txBox="1"/>
          <p:nvPr/>
        </p:nvSpPr>
        <p:spPr>
          <a:xfrm>
            <a:off x="5110751" y="5215358"/>
            <a:ext cx="2204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Processos naturais</a:t>
            </a:r>
          </a:p>
        </p:txBody>
      </p:sp>
      <p:cxnSp>
        <p:nvCxnSpPr>
          <p:cNvPr id="29" name="Conector reto 28"/>
          <p:cNvCxnSpPr/>
          <p:nvPr/>
        </p:nvCxnSpPr>
        <p:spPr>
          <a:xfrm flipH="1">
            <a:off x="7485926" y="1598088"/>
            <a:ext cx="14469" cy="4074470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106651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Argumento Cosmológico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1BAB583-5EA4-4EFF-8C3C-794CB388D7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pt-BR" sz="2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 argumento cosmológico é um dos mais importantes para mostrar a existência de Deus</a:t>
            </a:r>
            <a:endParaRPr lang="en-US" sz="28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lvl="0" indent="0">
              <a:buNone/>
            </a:pPr>
            <a:r>
              <a:rPr lang="pt-BR" sz="2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Ele vem da palavra “</a:t>
            </a:r>
            <a:r>
              <a:rPr lang="pt-BR" sz="28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kosmos</a:t>
            </a:r>
            <a:r>
              <a:rPr lang="pt-BR" sz="2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”, que significa “mundo” ou “universo”, em grego. Ele constrói a sua argumentação pela observação filosófico do universo</a:t>
            </a:r>
            <a:endParaRPr lang="en-US" sz="28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lvl="0" indent="0">
              <a:buNone/>
            </a:pPr>
            <a:r>
              <a:rPr lang="pt-BR" sz="2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Argumento “</a:t>
            </a:r>
            <a:r>
              <a:rPr lang="pt-BR" sz="28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kalam</a:t>
            </a:r>
            <a:r>
              <a:rPr lang="pt-BR" sz="2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”</a:t>
            </a:r>
            <a:endParaRPr lang="en-US" sz="28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pt-BR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argumento usado por filósofos árabes, na idade média</a:t>
            </a:r>
            <a:endParaRPr lang="en-US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942623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87E0388-47DA-4C4F-9743-99DF7315FF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 Universo</a:t>
            </a:r>
            <a:endParaRPr lang="en-US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C1C5CF7-1BA9-4E71-88A1-494026E0C5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6530788" cy="4351338"/>
          </a:xfrm>
        </p:spPr>
        <p:txBody>
          <a:bodyPr>
            <a:normAutofit/>
          </a:bodyPr>
          <a:lstStyle/>
          <a:p>
            <a:pPr lvl="0"/>
            <a:r>
              <a:rPr lang="pt-BR" sz="2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Universo</a:t>
            </a:r>
            <a:endParaRPr lang="en-US" sz="28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pt-BR" sz="2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inicio – eterno (sem inicio)</a:t>
            </a:r>
            <a:endParaRPr lang="en-US" sz="24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pt-BR" sz="2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proposital – por acaso</a:t>
            </a:r>
            <a:endParaRPr lang="en-US" sz="24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pt-BR" sz="2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pessoal – não pessoal</a:t>
            </a:r>
            <a:endParaRPr lang="en-US" sz="24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grpSp>
        <p:nvGrpSpPr>
          <p:cNvPr id="25" name="Agrupar 24">
            <a:extLst>
              <a:ext uri="{FF2B5EF4-FFF2-40B4-BE49-F238E27FC236}">
                <a16:creationId xmlns:a16="http://schemas.microsoft.com/office/drawing/2014/main" id="{D840B8D3-E969-4763-A05E-C9A119FD7D52}"/>
              </a:ext>
            </a:extLst>
          </p:cNvPr>
          <p:cNvGrpSpPr/>
          <p:nvPr/>
        </p:nvGrpSpPr>
        <p:grpSpPr>
          <a:xfrm>
            <a:off x="6267080" y="1996898"/>
            <a:ext cx="4419760" cy="2864204"/>
            <a:chOff x="5890562" y="1947679"/>
            <a:chExt cx="4419760" cy="2864204"/>
          </a:xfrm>
        </p:grpSpPr>
        <p:sp>
          <p:nvSpPr>
            <p:cNvPr id="4" name="CaixaDeTexto 3">
              <a:extLst>
                <a:ext uri="{FF2B5EF4-FFF2-40B4-BE49-F238E27FC236}">
                  <a16:creationId xmlns:a16="http://schemas.microsoft.com/office/drawing/2014/main" id="{E57D0A83-FBFE-419F-9342-D5B100A3E3E2}"/>
                </a:ext>
              </a:extLst>
            </p:cNvPr>
            <p:cNvSpPr txBox="1"/>
            <p:nvPr/>
          </p:nvSpPr>
          <p:spPr>
            <a:xfrm>
              <a:off x="8619761" y="1947679"/>
              <a:ext cx="111120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dirty="0"/>
                <a:t>Universo</a:t>
              </a:r>
              <a:endParaRPr lang="en-US" dirty="0"/>
            </a:p>
          </p:txBody>
        </p:sp>
        <p:sp>
          <p:nvSpPr>
            <p:cNvPr id="5" name="CaixaDeTexto 4">
              <a:extLst>
                <a:ext uri="{FF2B5EF4-FFF2-40B4-BE49-F238E27FC236}">
                  <a16:creationId xmlns:a16="http://schemas.microsoft.com/office/drawing/2014/main" id="{9841866E-5382-4B0A-B99C-4616F43301CB}"/>
                </a:ext>
              </a:extLst>
            </p:cNvPr>
            <p:cNvSpPr txBox="1"/>
            <p:nvPr/>
          </p:nvSpPr>
          <p:spPr>
            <a:xfrm>
              <a:off x="7938247" y="2680447"/>
              <a:ext cx="77136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dirty="0"/>
                <a:t>Início</a:t>
              </a:r>
              <a:endParaRPr lang="en-US" dirty="0"/>
            </a:p>
          </p:txBody>
        </p:sp>
        <p:sp>
          <p:nvSpPr>
            <p:cNvPr id="6" name="CaixaDeTexto 5">
              <a:extLst>
                <a:ext uri="{FF2B5EF4-FFF2-40B4-BE49-F238E27FC236}">
                  <a16:creationId xmlns:a16="http://schemas.microsoft.com/office/drawing/2014/main" id="{038AD7B3-9B7D-4BC4-832F-034346ECFD59}"/>
                </a:ext>
              </a:extLst>
            </p:cNvPr>
            <p:cNvSpPr txBox="1"/>
            <p:nvPr/>
          </p:nvSpPr>
          <p:spPr>
            <a:xfrm>
              <a:off x="9412319" y="2695673"/>
              <a:ext cx="89800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dirty="0"/>
                <a:t>Eterno</a:t>
              </a:r>
              <a:endParaRPr lang="en-US" dirty="0"/>
            </a:p>
          </p:txBody>
        </p:sp>
        <p:sp>
          <p:nvSpPr>
            <p:cNvPr id="7" name="CaixaDeTexto 6">
              <a:extLst>
                <a:ext uri="{FF2B5EF4-FFF2-40B4-BE49-F238E27FC236}">
                  <a16:creationId xmlns:a16="http://schemas.microsoft.com/office/drawing/2014/main" id="{480F7E5C-EFAE-4069-B34D-469A1D48DFE4}"/>
                </a:ext>
              </a:extLst>
            </p:cNvPr>
            <p:cNvSpPr txBox="1"/>
            <p:nvPr/>
          </p:nvSpPr>
          <p:spPr>
            <a:xfrm>
              <a:off x="6651484" y="3539489"/>
              <a:ext cx="14350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dirty="0"/>
                <a:t>Provocado</a:t>
              </a:r>
              <a:endParaRPr lang="en-US" dirty="0"/>
            </a:p>
          </p:txBody>
        </p:sp>
        <p:sp>
          <p:nvSpPr>
            <p:cNvPr id="8" name="CaixaDeTexto 7">
              <a:extLst>
                <a:ext uri="{FF2B5EF4-FFF2-40B4-BE49-F238E27FC236}">
                  <a16:creationId xmlns:a16="http://schemas.microsoft.com/office/drawing/2014/main" id="{0A4F1365-3D4D-45BB-8A25-3FE09E5F291F}"/>
                </a:ext>
              </a:extLst>
            </p:cNvPr>
            <p:cNvSpPr txBox="1"/>
            <p:nvPr/>
          </p:nvSpPr>
          <p:spPr>
            <a:xfrm>
              <a:off x="8275115" y="3454789"/>
              <a:ext cx="145584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pt-BR" dirty="0"/>
                <a:t>Não</a:t>
              </a:r>
            </a:p>
            <a:p>
              <a:pPr algn="ctr"/>
              <a:r>
                <a:rPr lang="pt-BR" dirty="0"/>
                <a:t>provocado</a:t>
              </a:r>
              <a:endParaRPr lang="en-US" dirty="0"/>
            </a:p>
          </p:txBody>
        </p:sp>
        <p:sp>
          <p:nvSpPr>
            <p:cNvPr id="9" name="CaixaDeTexto 8">
              <a:extLst>
                <a:ext uri="{FF2B5EF4-FFF2-40B4-BE49-F238E27FC236}">
                  <a16:creationId xmlns:a16="http://schemas.microsoft.com/office/drawing/2014/main" id="{017C4C2A-2FE1-4AF8-B2FB-0CD03C651A08}"/>
                </a:ext>
              </a:extLst>
            </p:cNvPr>
            <p:cNvSpPr txBox="1"/>
            <p:nvPr/>
          </p:nvSpPr>
          <p:spPr>
            <a:xfrm>
              <a:off x="5890562" y="4389845"/>
              <a:ext cx="100540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dirty="0"/>
                <a:t>Pessoal</a:t>
              </a:r>
              <a:endParaRPr lang="en-US" dirty="0"/>
            </a:p>
          </p:txBody>
        </p:sp>
        <p:sp>
          <p:nvSpPr>
            <p:cNvPr id="10" name="CaixaDeTexto 9">
              <a:extLst>
                <a:ext uri="{FF2B5EF4-FFF2-40B4-BE49-F238E27FC236}">
                  <a16:creationId xmlns:a16="http://schemas.microsoft.com/office/drawing/2014/main" id="{C0440E48-17D1-433D-9440-307B8A58DAEC}"/>
                </a:ext>
              </a:extLst>
            </p:cNvPr>
            <p:cNvSpPr txBox="1"/>
            <p:nvPr/>
          </p:nvSpPr>
          <p:spPr>
            <a:xfrm>
              <a:off x="7583790" y="4442551"/>
              <a:ext cx="129554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dirty="0"/>
                <a:t>Impessoal</a:t>
              </a:r>
              <a:endParaRPr lang="en-US" dirty="0"/>
            </a:p>
          </p:txBody>
        </p:sp>
        <p:cxnSp>
          <p:nvCxnSpPr>
            <p:cNvPr id="12" name="Conector reto 11">
              <a:extLst>
                <a:ext uri="{FF2B5EF4-FFF2-40B4-BE49-F238E27FC236}">
                  <a16:creationId xmlns:a16="http://schemas.microsoft.com/office/drawing/2014/main" id="{57D2D7DB-49C2-47A0-99D8-B9DAE0C25DF9}"/>
                </a:ext>
              </a:extLst>
            </p:cNvPr>
            <p:cNvCxnSpPr>
              <a:endCxn id="5" idx="0"/>
            </p:cNvCxnSpPr>
            <p:nvPr/>
          </p:nvCxnSpPr>
          <p:spPr>
            <a:xfrm flipH="1">
              <a:off x="8323930" y="2317011"/>
              <a:ext cx="385682" cy="36343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Conector reto 13">
              <a:extLst>
                <a:ext uri="{FF2B5EF4-FFF2-40B4-BE49-F238E27FC236}">
                  <a16:creationId xmlns:a16="http://schemas.microsoft.com/office/drawing/2014/main" id="{5A9FABDD-9538-4EFC-9FEB-AB6D0E61E281}"/>
                </a:ext>
              </a:extLst>
            </p:cNvPr>
            <p:cNvCxnSpPr>
              <a:endCxn id="6" idx="0"/>
            </p:cNvCxnSpPr>
            <p:nvPr/>
          </p:nvCxnSpPr>
          <p:spPr>
            <a:xfrm>
              <a:off x="9507071" y="2314063"/>
              <a:ext cx="354250" cy="38161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ector reto 15">
              <a:extLst>
                <a:ext uri="{FF2B5EF4-FFF2-40B4-BE49-F238E27FC236}">
                  <a16:creationId xmlns:a16="http://schemas.microsoft.com/office/drawing/2014/main" id="{97B10AF2-0A1F-42CE-A3DD-41694216FF5C}"/>
                </a:ext>
              </a:extLst>
            </p:cNvPr>
            <p:cNvCxnSpPr>
              <a:endCxn id="7" idx="0"/>
            </p:cNvCxnSpPr>
            <p:nvPr/>
          </p:nvCxnSpPr>
          <p:spPr>
            <a:xfrm flipH="1">
              <a:off x="7368988" y="3049779"/>
              <a:ext cx="569259" cy="48971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Conector reto 17">
              <a:extLst>
                <a:ext uri="{FF2B5EF4-FFF2-40B4-BE49-F238E27FC236}">
                  <a16:creationId xmlns:a16="http://schemas.microsoft.com/office/drawing/2014/main" id="{18238C19-A9BF-487F-8225-B5915591186B}"/>
                </a:ext>
              </a:extLst>
            </p:cNvPr>
            <p:cNvCxnSpPr>
              <a:endCxn id="8" idx="0"/>
            </p:cNvCxnSpPr>
            <p:nvPr/>
          </p:nvCxnSpPr>
          <p:spPr>
            <a:xfrm>
              <a:off x="8518180" y="2988781"/>
              <a:ext cx="484859" cy="46600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Conector reto 20">
              <a:extLst>
                <a:ext uri="{FF2B5EF4-FFF2-40B4-BE49-F238E27FC236}">
                  <a16:creationId xmlns:a16="http://schemas.microsoft.com/office/drawing/2014/main" id="{6F8BB14C-E32A-4AC3-BD2E-812494E58C7D}"/>
                </a:ext>
              </a:extLst>
            </p:cNvPr>
            <p:cNvCxnSpPr>
              <a:endCxn id="9" idx="0"/>
            </p:cNvCxnSpPr>
            <p:nvPr/>
          </p:nvCxnSpPr>
          <p:spPr>
            <a:xfrm flipH="1">
              <a:off x="6393264" y="3908821"/>
              <a:ext cx="610102" cy="48102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Conector reto 23">
              <a:extLst>
                <a:ext uri="{FF2B5EF4-FFF2-40B4-BE49-F238E27FC236}">
                  <a16:creationId xmlns:a16="http://schemas.microsoft.com/office/drawing/2014/main" id="{13EB5241-6F40-4041-B2BB-7035434BC6C6}"/>
                </a:ext>
              </a:extLst>
            </p:cNvPr>
            <p:cNvCxnSpPr>
              <a:endCxn id="10" idx="0"/>
            </p:cNvCxnSpPr>
            <p:nvPr/>
          </p:nvCxnSpPr>
          <p:spPr>
            <a:xfrm>
              <a:off x="7689323" y="3935174"/>
              <a:ext cx="542241" cy="50737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0272042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>
            <a:extLst>
              <a:ext uri="{FF2B5EF4-FFF2-40B4-BE49-F238E27FC236}">
                <a16:creationId xmlns:a16="http://schemas.microsoft.com/office/drawing/2014/main" id="{0E591E79-00FC-4FF4-B93D-9CAAF99B98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 universo teve um início ou é infinito.</a:t>
            </a:r>
            <a:br>
              <a:rPr lang="en-US" dirty="0"/>
            </a:br>
            <a:endParaRPr lang="en-US" dirty="0"/>
          </a:p>
        </p:txBody>
      </p:sp>
      <p:pic>
        <p:nvPicPr>
          <p:cNvPr id="3074" name="Picture 2" descr="Significado do Símbolo do infinito (O que é, Conceito e Definição) -  Significados">
            <a:extLst>
              <a:ext uri="{FF2B5EF4-FFF2-40B4-BE49-F238E27FC236}">
                <a16:creationId xmlns:a16="http://schemas.microsoft.com/office/drawing/2014/main" id="{C97DE6A4-3785-450F-8E97-F7B02BF049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5069" y="3992096"/>
            <a:ext cx="3190875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693106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DBCBE21-0745-4DA8-B2E9-E414E00787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 infinito</a:t>
            </a:r>
            <a:endParaRPr lang="en-US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261B14F-E0A6-4E3D-A8AD-1611463890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pt-BR" sz="2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 infinito existe?</a:t>
            </a:r>
            <a:endParaRPr lang="en-US" sz="28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pt-BR" sz="2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oo+1=</a:t>
            </a:r>
            <a:r>
              <a:rPr lang="pt-BR" sz="24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oo</a:t>
            </a:r>
            <a:r>
              <a:rPr lang="pt-BR" sz="2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oo-1=</a:t>
            </a:r>
            <a:r>
              <a:rPr lang="pt-BR" sz="24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oo</a:t>
            </a:r>
            <a:r>
              <a:rPr lang="pt-BR" sz="2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pt-BR" sz="24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oo+n</a:t>
            </a:r>
            <a:r>
              <a:rPr lang="pt-BR" sz="2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=</a:t>
            </a:r>
            <a:r>
              <a:rPr lang="pt-BR" sz="24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oo</a:t>
            </a:r>
            <a:r>
              <a:rPr lang="pt-BR" sz="2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pt-BR" sz="24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oo-n</a:t>
            </a:r>
            <a:r>
              <a:rPr lang="pt-BR" sz="2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=</a:t>
            </a:r>
            <a:r>
              <a:rPr lang="pt-BR" sz="24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oo</a:t>
            </a:r>
            <a:r>
              <a:rPr lang="pt-BR" sz="2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</a:t>
            </a:r>
          </a:p>
          <a:p>
            <a:pPr lvl="1"/>
            <a:endParaRPr lang="en-US" sz="24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pt-BR" sz="24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lim</a:t>
            </a:r>
            <a:r>
              <a:rPr lang="pt-BR" sz="2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1/n (n--&gt; </a:t>
            </a:r>
            <a:r>
              <a:rPr lang="pt-BR" sz="24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oo</a:t>
            </a:r>
            <a:r>
              <a:rPr lang="pt-BR" sz="2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 = 0</a:t>
            </a:r>
          </a:p>
          <a:p>
            <a:pPr lvl="2"/>
            <a:r>
              <a:rPr lang="pt-BR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isso é um infinito potencial, e não um infinito real</a:t>
            </a:r>
            <a:endParaRPr lang="en-US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endParaRPr lang="pt-BR" sz="24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pt-BR" sz="2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biblioteca infinita, com infinitos livros azuis e infinitos livros vermelhos. Os números são os mesmos, mas isso não é possível. (Willian Craig)</a:t>
            </a:r>
            <a:endParaRPr lang="en-US" sz="24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0364745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4137</TotalTime>
  <Words>1157</Words>
  <Application>Microsoft Office PowerPoint</Application>
  <PresentationFormat>Widescreen</PresentationFormat>
  <Paragraphs>191</Paragraphs>
  <Slides>21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21</vt:i4>
      </vt:variant>
    </vt:vector>
  </HeadingPairs>
  <TitlesOfParts>
    <vt:vector size="26" baseType="lpstr">
      <vt:lpstr>Arial</vt:lpstr>
      <vt:lpstr>Arial Black</vt:lpstr>
      <vt:lpstr>Century Gothic</vt:lpstr>
      <vt:lpstr>Times New Roman</vt:lpstr>
      <vt:lpstr>Tema do Office</vt:lpstr>
      <vt:lpstr>Ciência e Bíblia</vt:lpstr>
      <vt:lpstr>Ciência e Bíblia</vt:lpstr>
      <vt:lpstr>Revisão: Convergência Ciência e Bíblia </vt:lpstr>
      <vt:lpstr>Revisão - Absolutos</vt:lpstr>
      <vt:lpstr>Posições sobre a Criação</vt:lpstr>
      <vt:lpstr>Argumento Cosmológico</vt:lpstr>
      <vt:lpstr>O Universo</vt:lpstr>
      <vt:lpstr>O universo teve um início ou é infinito. </vt:lpstr>
      <vt:lpstr>O infinito</vt:lpstr>
      <vt:lpstr>O infinito</vt:lpstr>
      <vt:lpstr>O infinito</vt:lpstr>
      <vt:lpstr>O infinito</vt:lpstr>
      <vt:lpstr>Universo causado / provocado</vt:lpstr>
      <vt:lpstr>... sobre os eventos</vt:lpstr>
      <vt:lpstr>Causa pessoal</vt:lpstr>
      <vt:lpstr>Causa pessoal</vt:lpstr>
      <vt:lpstr>Causa pessoal</vt:lpstr>
      <vt:lpstr>Argumento cosmológico</vt:lpstr>
      <vt:lpstr>A Escala de Engel</vt:lpstr>
      <vt:lpstr>Matriz de Gray</vt:lpstr>
      <vt:lpstr>Ciência e Bíblia</vt:lpstr>
    </vt:vector>
  </TitlesOfParts>
  <Company>OI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Ciência e Fé</dc:title>
  <dc:creator>David Pfannemuller Guimaraes</dc:creator>
  <cp:lastModifiedBy>David Guimaraes</cp:lastModifiedBy>
  <cp:revision>127</cp:revision>
  <dcterms:created xsi:type="dcterms:W3CDTF">2022-02-03T00:13:31Z</dcterms:created>
  <dcterms:modified xsi:type="dcterms:W3CDTF">2022-04-12T00:13:07Z</dcterms:modified>
</cp:coreProperties>
</file>