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0" r:id="rId3"/>
    <p:sldId id="271" r:id="rId4"/>
    <p:sldId id="262" r:id="rId5"/>
    <p:sldId id="272" r:id="rId6"/>
    <p:sldId id="266" r:id="rId7"/>
    <p:sldId id="273" r:id="rId8"/>
    <p:sldId id="274" r:id="rId9"/>
    <p:sldId id="275" r:id="rId10"/>
    <p:sldId id="264" r:id="rId11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67487" autoAdjust="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29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CA2E547D-1406-4A6F-8F93-E441204CE6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6667F8A-B889-49B3-AC77-5DDF11A08A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8C26B6D-4DD6-4BE7-8BCB-3A83262D0CC7}" type="datetime1">
              <a:rPr lang="pt-BR" smtClean="0"/>
              <a:t>05/05/2022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67AFD4F-C0E7-421C-AF77-6F9CC963C9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1074AB9F-6726-4FB1-8769-82E23336CE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D529299-61FF-4B93-ADA6-2FD5975D62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6270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111C1-F0A0-4391-9DBA-0219D80AAAC7}" type="datetime1">
              <a:rPr lang="pt-BR" smtClean="0"/>
              <a:pPr/>
              <a:t>05/05/2022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C849E9A-41F7-4779-A581-48A7C374A227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1555188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C849E9A-41F7-4779-A581-48A7C374A22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9522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Você pode usar este slide como slide de abertura ou de encerramento. Caso opte por usá-lo como encerramento, reveja os principais pontos da apresentação. Uma maneira criativa de fazer isso é adicionar animações aos vários elementos gráficos em um slide. Esse slide tem 4 elementos gráficos diferentes, e ao exibir a apresentação de slides, você verá que pode clicar para revelar o próximo gráfico. Da mesma forma, ao analisar os tópicos principais da apresentação, você pode querer que cada ponto apareça ao abordá-lo. </a:t>
            </a:r>
          </a:p>
          <a:p>
            <a:pPr rtl="0"/>
            <a:endParaRPr lang="pt-BR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rtl="0"/>
            <a:r>
              <a:rPr lang="pt-BR" b="1">
                <a:latin typeface="Segoe UI" panose="020B0502040204020203" pitchFamily="34" charset="0"/>
                <a:cs typeface="Segoe UI" panose="020B0502040204020203" pitchFamily="34" charset="0"/>
              </a:rPr>
              <a:t>Adicionar animação a imagens e elementos gráficos: </a:t>
            </a:r>
          </a:p>
          <a:p>
            <a:pPr marL="228600" indent="-228600" rtl="0">
              <a:buAutoNum type="arabicPeriod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Selecione a imagem ou o elemento gráfico.</a:t>
            </a:r>
          </a:p>
          <a:p>
            <a:pPr marL="228600" indent="-228600" rtl="0">
              <a:buAutoNum type="arabicPeriod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Clique na guia Animações.</a:t>
            </a:r>
          </a:p>
          <a:p>
            <a:pPr marL="228600" indent="-228600" rtl="0">
              <a:buAutoNum type="arabicPeriod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Escolha uma das opções. A animação deste slide é "Dividir". O menu suspenso na seção Animação oferece ainda mais animações que você pode usar.</a:t>
            </a:r>
          </a:p>
          <a:p>
            <a:pPr marL="228600" indent="-228600" rtl="0">
              <a:buAutoNum type="arabicPeriod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Se você tiver vários elementos gráficos ou imagens, verá um número aparecer ao lado deles informando a ordem das animações.</a:t>
            </a:r>
          </a:p>
          <a:p>
            <a:pPr marL="228600" indent="-228600" rtl="0">
              <a:buAutoNum type="arabicPeriod"/>
            </a:pPr>
            <a:endParaRPr lang="pt-BR" b="1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rtl="0">
              <a:buNone/>
            </a:pPr>
            <a:r>
              <a:rPr lang="pt-BR" b="1">
                <a:latin typeface="Segoe UI" panose="020B0502040204020203" pitchFamily="34" charset="0"/>
                <a:cs typeface="Segoe UI" panose="020B0502040204020203" pitchFamily="34" charset="0"/>
              </a:rPr>
              <a:t>Observação: Escolha as animações com cuidado. Você não vai querer deixar seu público-alvo confuso com sua apresentação.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4202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Ao encontrar suas fontes, avalie elas usando as seguintes perguntas: </a:t>
            </a:r>
          </a:p>
          <a:p>
            <a:pPr rtl="0"/>
            <a:endParaRPr lang="pt-BR" i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rtl="0"/>
            <a:r>
              <a:rPr lang="pt-BR" b="1" i="0">
                <a:latin typeface="Segoe UI" panose="020B0502040204020203" pitchFamily="34" charset="0"/>
                <a:cs typeface="Segoe UI" panose="020B0502040204020203" pitchFamily="34" charset="0"/>
              </a:rPr>
              <a:t>Autor: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Quem é o autor?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Por que devo acreditar no que ele ou ela tem a dizer sobre o tópico?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O autor é visto como especialista do tópico? Como você sabe?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endParaRPr lang="pt-BR" i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rtl="0">
              <a:buFont typeface="Arial" panose="020B0604020202020204" pitchFamily="34" charset="0"/>
              <a:buNone/>
            </a:pPr>
            <a:r>
              <a:rPr lang="pt-BR" b="1" i="0">
                <a:latin typeface="Segoe UI" panose="020B0502040204020203" pitchFamily="34" charset="0"/>
                <a:cs typeface="Segoe UI" panose="020B0502040204020203" pitchFamily="34" charset="0"/>
              </a:rPr>
              <a:t>Atual: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Qual é o nível de atualização das informações na fonte?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Quando a fonte foi publicada?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As informações estão desatualizadas?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endParaRPr lang="pt-BR" b="1" i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rtl="0">
              <a:buFont typeface="Arial" panose="020B0604020202020204" pitchFamily="34" charset="0"/>
              <a:buNone/>
            </a:pPr>
            <a:r>
              <a:rPr lang="pt-BR" b="1" i="0">
                <a:latin typeface="Segoe UI" panose="020B0502040204020203" pitchFamily="34" charset="0"/>
                <a:cs typeface="Segoe UI" panose="020B0502040204020203" pitchFamily="34" charset="0"/>
              </a:rPr>
              <a:t>Precisão: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O conteúdo é preciso?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As informações foram apresentadas de forma objetiva? Elas compartilham as vantagens e desvantagens?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123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Ao encontrar suas fontes, avalie elas usando as seguintes perguntas: </a:t>
            </a:r>
          </a:p>
          <a:p>
            <a:pPr rtl="0"/>
            <a:endParaRPr lang="pt-BR" i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rtl="0"/>
            <a:r>
              <a:rPr lang="pt-BR" b="1" i="0">
                <a:latin typeface="Segoe UI" panose="020B0502040204020203" pitchFamily="34" charset="0"/>
                <a:cs typeface="Segoe UI" panose="020B0502040204020203" pitchFamily="34" charset="0"/>
              </a:rPr>
              <a:t>Autor: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Quem é o autor?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Por que devo acreditar no que ele ou ela tem a dizer sobre o tópico?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O autor é visto como especialista do tópico? Como você sabe?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endParaRPr lang="pt-BR" i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rtl="0">
              <a:buFont typeface="Arial" panose="020B0604020202020204" pitchFamily="34" charset="0"/>
              <a:buNone/>
            </a:pPr>
            <a:r>
              <a:rPr lang="pt-BR" b="1" i="0">
                <a:latin typeface="Segoe UI" panose="020B0502040204020203" pitchFamily="34" charset="0"/>
                <a:cs typeface="Segoe UI" panose="020B0502040204020203" pitchFamily="34" charset="0"/>
              </a:rPr>
              <a:t>Atual: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Qual é o nível de atualização das informações na fonte?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Quando a fonte foi publicada?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As informações estão desatualizadas?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endParaRPr lang="pt-BR" b="1" i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rtl="0">
              <a:buFont typeface="Arial" panose="020B0604020202020204" pitchFamily="34" charset="0"/>
              <a:buNone/>
            </a:pPr>
            <a:r>
              <a:rPr lang="pt-BR" b="1" i="0">
                <a:latin typeface="Segoe UI" panose="020B0502040204020203" pitchFamily="34" charset="0"/>
                <a:cs typeface="Segoe UI" panose="020B0502040204020203" pitchFamily="34" charset="0"/>
              </a:rPr>
              <a:t>Precisão: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O conteúdo é preciso?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As informações foram apresentadas de forma objetiva? Elas compartilham as vantagens e desvantagens?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533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Após finalizar sua pesquisa, é hora de montar sua apresentação. A primeira etapa do processo é a introdução do tópico. Essa é um ótima oportunidade para conectar seu tópico a algo que seu público possa relacionar. Em outras palavras, por que eles devem ouvir todas as informações que você vai compartilhar em sua apresentação de pesquisa? O que eles ganharão com isso? Você também pode incluir elemento gráficos ou imagens para chamar a atenção.</a:t>
            </a:r>
          </a:p>
          <a:p>
            <a:pPr rtl="0"/>
            <a:endParaRPr lang="pt-BR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rtl="0"/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Duplique este slide clicando com o botão direito do mouse sobre ele no painel de slides à esquerda e selecione </a:t>
            </a:r>
            <a:r>
              <a:rPr lang="pt-BR" b="1">
                <a:latin typeface="Segoe UI" panose="020B0502040204020203" pitchFamily="34" charset="0"/>
                <a:cs typeface="Segoe UI" panose="020B0502040204020203" pitchFamily="34" charset="0"/>
              </a:rPr>
              <a:t>Duplicar Slide</a:t>
            </a: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rtl="0"/>
            <a:endParaRPr lang="pt-BR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rtl="0"/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A próxima etapa da apresentação é declarar claramente sua declaração ou tópico. Seu professor pode até dizer que isso é sua tese. Conforme você expõe sua tese, você pode achar que esse layout não é o melhor layout para sua declaração ou tópico. Altere o layout clicando no menu suspenso ao lado do </a:t>
            </a:r>
            <a:r>
              <a:rPr lang="pt-BR" b="1">
                <a:latin typeface="Segoe UI" panose="020B0502040204020203" pitchFamily="34" charset="0"/>
                <a:cs typeface="Segoe UI" panose="020B0502040204020203" pitchFamily="34" charset="0"/>
              </a:rPr>
              <a:t>Layout</a:t>
            </a: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 na seção de menu </a:t>
            </a:r>
            <a:r>
              <a:rPr lang="pt-BR" b="1">
                <a:latin typeface="Segoe UI" panose="020B0502040204020203" pitchFamily="34" charset="0"/>
                <a:cs typeface="Segoe UI" panose="020B0502040204020203" pitchFamily="34" charset="0"/>
              </a:rPr>
              <a:t>Slides</a:t>
            </a: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. Escolha </a:t>
            </a:r>
            <a:r>
              <a:rPr lang="pt-BR" b="1">
                <a:latin typeface="Segoe UI" panose="020B0502040204020203" pitchFamily="34" charset="0"/>
                <a:cs typeface="Segoe UI" panose="020B0502040204020203" pitchFamily="34" charset="0"/>
              </a:rPr>
              <a:t>Dois Conteúdos</a:t>
            </a: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pt-BR" b="1">
                <a:latin typeface="Segoe UI" panose="020B0502040204020203" pitchFamily="34" charset="0"/>
                <a:cs typeface="Segoe UI" panose="020B0502040204020203" pitchFamily="34" charset="0"/>
              </a:rPr>
              <a:t>Comparação</a:t>
            </a: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 ou </a:t>
            </a:r>
            <a:r>
              <a:rPr lang="pt-BR" b="1">
                <a:latin typeface="Segoe UI" panose="020B0502040204020203" pitchFamily="34" charset="0"/>
                <a:cs typeface="Segoe UI" panose="020B0502040204020203" pitchFamily="34" charset="0"/>
              </a:rPr>
              <a:t>Imagem com Legenda</a:t>
            </a: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pt-BR" i="1">
                <a:latin typeface="Segoe UI" panose="020B0502040204020203" pitchFamily="34" charset="0"/>
                <a:cs typeface="Segoe UI" panose="020B0502040204020203" pitchFamily="34" charset="0"/>
              </a:rPr>
              <a:t>Observação: Um layout diferente pode alterar a aparência dos ícones nesta página.</a:t>
            </a:r>
          </a:p>
          <a:p>
            <a:pPr rtl="0"/>
            <a:endParaRPr lang="pt-BR" i="1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rtl="0"/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Você também irá querer expor seus fatos. Você concluiu a pesquisa, agora compartilhe alguns dos fatos interessantes com seu público-alvo. Os fatos não devem ser entediantes; você pode comunicar fatos de várias maneiras na guia Inserir. Clique na guia inserir, você pode: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Inserir </a:t>
            </a:r>
            <a:r>
              <a:rPr lang="pt-BR" b="1" i="0">
                <a:latin typeface="Segoe UI" panose="020B0502040204020203" pitchFamily="34" charset="0"/>
                <a:cs typeface="Segoe UI" panose="020B0502040204020203" pitchFamily="34" charset="0"/>
              </a:rPr>
              <a:t>imagens</a:t>
            </a: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 do computador ou </a:t>
            </a:r>
            <a:r>
              <a:rPr lang="pt-BR" b="1" i="0">
                <a:latin typeface="Segoe UI" panose="020B0502040204020203" pitchFamily="34" charset="0"/>
                <a:cs typeface="Segoe UI" panose="020B0502040204020203" pitchFamily="34" charset="0"/>
              </a:rPr>
              <a:t>online</a:t>
            </a: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Adicionar um </a:t>
            </a:r>
            <a:r>
              <a:rPr lang="pt-BR" b="1" i="0">
                <a:latin typeface="Segoe UI" panose="020B0502040204020203" pitchFamily="34" charset="0"/>
                <a:cs typeface="Segoe UI" panose="020B0502040204020203" pitchFamily="34" charset="0"/>
              </a:rPr>
              <a:t>gráfico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Criar </a:t>
            </a:r>
            <a:r>
              <a:rPr lang="pt-BR" b="1" i="0">
                <a:latin typeface="Segoe UI" panose="020B0502040204020203" pitchFamily="34" charset="0"/>
                <a:cs typeface="Segoe UI" panose="020B0502040204020203" pitchFamily="34" charset="0"/>
              </a:rPr>
              <a:t>SmartArt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Insira uma variedade de ícones para dar vida aos seus fatos. Observação: Você pode alterar a cor dos ícones ao selecionando ícone e clicando na guia </a:t>
            </a:r>
            <a:r>
              <a:rPr lang="pt-BR" b="1" i="0">
                <a:latin typeface="Segoe UI" panose="020B0502040204020203" pitchFamily="34" charset="0"/>
                <a:cs typeface="Segoe UI" panose="020B0502040204020203" pitchFamily="34" charset="0"/>
              </a:rPr>
              <a:t>Formatar</a:t>
            </a: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 e, em seguida, em </a:t>
            </a:r>
            <a:r>
              <a:rPr lang="pt-BR" b="1" i="0">
                <a:latin typeface="Segoe UI" panose="020B0502040204020203" pitchFamily="34" charset="0"/>
                <a:cs typeface="Segoe UI" panose="020B0502040204020203" pitchFamily="34" charset="0"/>
              </a:rPr>
              <a:t>Preenchimento de Gráficos</a:t>
            </a: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. A partir daí, você escolherá uma cor da lista ou escolherá </a:t>
            </a:r>
            <a:r>
              <a:rPr lang="pt-BR" b="1" i="0">
                <a:latin typeface="Segoe UI" panose="020B0502040204020203" pitchFamily="34" charset="0"/>
                <a:cs typeface="Segoe UI" panose="020B0502040204020203" pitchFamily="34" charset="0"/>
              </a:rPr>
              <a:t>Mais Cores de Preenchimento</a:t>
            </a:r>
            <a:r>
              <a:rPr lang="pt-BR" i="0">
                <a:latin typeface="Segoe UI" panose="020B0502040204020203" pitchFamily="34" charset="0"/>
                <a:cs typeface="Segoe UI" panose="020B0502040204020203" pitchFamily="34" charset="0"/>
              </a:rPr>
              <a:t> para ter mais opções.</a:t>
            </a:r>
          </a:p>
          <a:p>
            <a:pPr rtl="0"/>
            <a:endParaRPr lang="pt-BR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rtl="0"/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Como esta apresentação de pesquisa é resultado de seu trabalho e buscas, você vai querer garantir que as declarações e pontos da sua apresentação serão fundamentadas com as descobertas da sua pesquisa. Certifique-se de dar ao autor os devidos créditos por ajudar você a compartilhar suas ideias. Se uma das fontes tiver um vídeo relevante ao seu tópico, você pode adicionar o vídeo como suporte adicional. Tenha em mente a duração do vídeo e o tempo que você tem para a apresentação. Para uma apresentação de 5 minutos, o vídeo não deve ter mais de 30 segundos. </a:t>
            </a:r>
          </a:p>
          <a:p>
            <a:pPr rtl="0"/>
            <a:endParaRPr lang="pt-BR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rtl="0"/>
            <a:r>
              <a:rPr lang="pt-BR" b="1" i="1">
                <a:latin typeface="Segoe UI" panose="020B0502040204020203" pitchFamily="34" charset="0"/>
                <a:cs typeface="Segoe UI" panose="020B0502040204020203" pitchFamily="34" charset="0"/>
              </a:rPr>
              <a:t>Perguntas a considerar: </a:t>
            </a:r>
          </a:p>
          <a:p>
            <a:pPr marL="228600" indent="-228600" rtl="0">
              <a:buAutoNum type="arabicPeriod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Como você vai expor o autor da fonte?</a:t>
            </a:r>
          </a:p>
          <a:p>
            <a:pPr marL="228600" indent="-228600" rtl="0">
              <a:buAutoNum type="arabicPeriod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Será necessário citar a fonte no slide?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De que forma você pode envolver o público para que se sintam que fazem parte da apresentação? Considere fazer uma rápida votação: peça para levantar as mãos, quantos de vocês acham que os uniformes escolares são uma maneira de reduzir o bullying? Outra sugestão é que eles levantem um certo número de dedos para ver se concordam ou discordam. Por fim, você pode compartilhar uma história com a qual o público possa se relacionar.</a:t>
            </a:r>
          </a:p>
          <a:p>
            <a:pPr rtl="0"/>
            <a:endParaRPr lang="pt-BR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rtl="0"/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Após todos os aplausos, o público pode ter algumas perguntas. Esteja preparado para responder a algumas das perguntas fazendo uma lista de perguntas que você acha que eles possam fazer. Talvez você também queira compartilhar a apresentação com eles, fornecendo o link da apresentação, caso eles queiram mais informações.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5805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Ao realizar pesquisas, é fácil ir em uma fonte: Wikipedia. No entanto, inclua uma variedade de fontes em sua pesquisa. Considere as seguintes fontes: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Quem posso entrevistar para saber mais sobre o tópico?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O tópico é atual e será relevante para o público-alvo?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Quais artigos, blogs e revistas podem ter algo relacionado ao meu tópico?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Há algum vídeo do YouTube sobre o tópico? Se sim, do que se trata?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Quais imagens posso encontrar relacionadas ao tópico?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9382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Ao realizar pesquisas, é fácil ir em uma fonte: Wikipedia. No entanto, inclua uma variedade de fontes em sua pesquisa. Considere as seguintes fontes: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Quem posso entrevistar para saber mais sobre o tópico?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O tópico é atual e será relevante para o público-alvo?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Quais artigos, blogs e revistas podem ter algo relacionado ao meu tópico?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Há algum vídeo do YouTube sobre o tópico? Se sim, do que se trata?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Quais imagens posso encontrar relacionadas ao tópico?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5961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Ao realizar pesquisas, é fácil ir em uma fonte: Wikipedia. No entanto, inclua uma variedade de fontes em sua pesquisa. Considere as seguintes fontes: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Quem posso entrevistar para saber mais sobre o tópico?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O tópico é atual e será relevante para o público-alvo?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Quais artigos, blogs e revistas podem ter algo relacionado ao meu tópico?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Há algum vídeo do YouTube sobre o tópico? Se sim, do que se trata?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Quais imagens posso encontrar relacionadas ao tópico?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464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Ao realizar pesquisas, é fácil ir em uma fonte: Wikipedia. No entanto, inclua uma variedade de fontes em sua pesquisa. Considere as seguintes fontes: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Quem posso entrevistar para saber mais sobre o tópico?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O tópico é atual e será relevante para o público-alvo?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Quais artigos, blogs e revistas podem ter algo relacionado ao meu tópico?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Há algum vídeo do YouTube sobre o tópico? Se sim, do que se trata?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Quais imagens posso encontrar relacionadas ao tópico?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88535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Ao realizar pesquisas, é fácil ir em uma fonte: Wikipedia. No entanto, inclua uma variedade de fontes em sua pesquisa. Considere as seguintes fontes: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Quem posso entrevistar para saber mais sobre o tópico?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O tópico é atual e será relevante para o público-alvo?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Quais artigos, blogs e revistas podem ter algo relacionado ao meu tópico?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Há algum vídeo do YouTube sobre o tópico? Se sim, do que se trata?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pt-BR">
                <a:latin typeface="Segoe UI" panose="020B0502040204020203" pitchFamily="34" charset="0"/>
                <a:cs typeface="Segoe UI" panose="020B0502040204020203" pitchFamily="34" charset="0"/>
              </a:rPr>
              <a:t>Quais imagens posso encontrar relacionadas ao tópico?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C849E9A-41F7-4779-A581-48A7C374A22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023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718B7-7F68-4CC9-8291-332587FA31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181D6BB-0446-49E8-8677-EADF274E952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de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5AEE24-534A-40F1-99E4-00B7D5FD9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871FB6-2AA8-4C53-B837-ADF125743A2F}" type="datetime1">
              <a:rPr lang="pt-BR" noProof="0" smtClean="0"/>
              <a:t>05/05/2022</a:t>
            </a:fld>
            <a:endParaRPr lang="pt-BR" noProof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594011-48FF-493D-8286-F62D34552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4880EFCD-7E72-4882-86DC-2F371D7D9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15281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A47D73-EDDA-49A6-BA12-1CA980DA9B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189B82E-4CA1-47A5-B133-FBD4D8A83983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8A267F-D142-4D04-9F03-6CB099E6F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0B421D-AC33-4E60-8AB6-D4A7D7C4854C}" type="datetime1">
              <a:rPr lang="pt-BR" noProof="0" smtClean="0"/>
              <a:t>05/05/2022</a:t>
            </a:fld>
            <a:endParaRPr lang="pt-BR" noProof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5127CA-154D-4E90-B776-A2EE71F78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ED5F0BA5-F4EE-4282-B111-76B869BE2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6740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256E92A-52E0-4710-BDEF-0A1534685403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7A240E1-5EB0-47FD-AA37-BF945D136CC3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A14243-F1E4-487A-ABEC-30516A01D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DD5DD2-65F4-4E13-9B6C-42B94B8BC3D0}" type="datetime1">
              <a:rPr lang="pt-BR" noProof="0" smtClean="0"/>
              <a:t>05/05/2022</a:t>
            </a:fld>
            <a:endParaRPr lang="pt-BR" noProof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358244-98FD-472D-AB8C-075F71C10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74998D5A-820D-4519-967F-33320971C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4024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6334F3-0709-471B-A734-C4B404F55B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795016-AF78-4708-9C5F-21110C197B03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AEA2D1-B124-4454-AFDC-EA60A14BA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C1FCC8-31C8-44EE-A95C-0B3D82D7C509}" type="datetime1">
              <a:rPr lang="pt-BR" noProof="0" smtClean="0"/>
              <a:t>05/05/2022</a:t>
            </a:fld>
            <a:endParaRPr lang="pt-BR" noProof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F58000-F9D7-4A53-A6C5-E5E815422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70D22AAD-0D08-4F47-8D5A-EFE29017E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21304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036159-1280-4EE9-96D3-A56BD58266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BA27A78-1874-488A-B215-7D763D33818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4BB3D1-3138-4B69-BF5D-4B1A21345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4C1DCF-10FB-4235-BC37-164FF40E24C4}" type="datetime1">
              <a:rPr lang="pt-BR" noProof="0" smtClean="0"/>
              <a:t>05/05/2022</a:t>
            </a:fld>
            <a:endParaRPr lang="pt-BR" noProof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FF90C5-31F4-4A22-AC00-3FB5ED291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951F787E-B946-4091-ABC6-F9DB06BBE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08927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0CAA11-CC97-44E5-AE4D-808FD741A0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3AB6CB-9460-4BCA-86C5-5F26357AB80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9FAB0F6-401D-4BAF-A300-65AD684DF96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4561BBA-B185-4B45-B152-3D320E15F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2EF1DE-98AB-46F7-8AB1-03965178A851}" type="datetime1">
              <a:rPr lang="pt-BR" noProof="0" smtClean="0"/>
              <a:t>05/05/2022</a:t>
            </a:fld>
            <a:endParaRPr lang="pt-BR" noProof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61CD760-96AC-4821-A56B-0B805F2FA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2F750665-D5B5-4D0B-B2F0-CB6B027CD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13806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A47C3-C498-415A-A057-E19BCEB5F2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BF6677F-2712-4810-A3AA-56FA75386D2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871B54A-6775-4978-8E19-32694C9B5E3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DBA1303-B245-476D-BD02-A4E4A359F6E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E8E898F-5B79-46F1-89C1-F827997CC485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B417A4D-2EC9-4294-BFF4-EAE22EE10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994FF1-6FEF-4BAB-B981-9A5AD64626F2}" type="datetime1">
              <a:rPr lang="pt-BR" noProof="0" smtClean="0"/>
              <a:t>05/05/2022</a:t>
            </a:fld>
            <a:endParaRPr lang="pt-BR" noProof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150E317-3602-42A1-BB7F-0184072E8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9" name="Espaço Reservado para o Número do Slide 8">
            <a:extLst>
              <a:ext uri="{FF2B5EF4-FFF2-40B4-BE49-F238E27FC236}">
                <a16:creationId xmlns:a16="http://schemas.microsoft.com/office/drawing/2014/main" id="{50CE2C97-E26C-4A8B-93A0-B01E2C7F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25869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9F68FC-5755-447A-8D7F-9ADED3E994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AB50287-81AA-46CA-8CB3-53A7F8313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0D5D8B-C498-4B97-AF3F-13A1761F84E9}" type="datetime1">
              <a:rPr lang="pt-BR" noProof="0" smtClean="0"/>
              <a:t>05/05/2022</a:t>
            </a:fld>
            <a:endParaRPr lang="pt-BR" noProof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F1BA4AA-02C9-459E-9362-3DA60E3B5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AB2A2C8F-DBB4-4235-A67E-FB4039D9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06839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46ACAA5-F8E7-46E9-8BA7-A510948B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6E1274-7FD6-4F78-87CA-D9FCC1E97699}" type="datetime1">
              <a:rPr lang="pt-BR" noProof="0" smtClean="0"/>
              <a:t>05/05/2022</a:t>
            </a:fld>
            <a:endParaRPr lang="pt-BR" noProof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1F2DEE8-5654-4DCA-A8D0-D883E52B6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B0B179A5-4329-4057-9DEB-5B6E3AD11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62179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91DA80-336B-4DBB-91A1-6E3E4B3C20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40D456-F0A3-4789-A310-A23F01B2EC0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B8A8B05-7071-44D4-80F7-3E8191C9A49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5D8562E-E6F1-449B-909C-98426BA86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032510-6C59-4E44-AE3C-54037C532970}" type="datetime1">
              <a:rPr lang="pt-BR" noProof="0" smtClean="0"/>
              <a:t>05/05/2022</a:t>
            </a:fld>
            <a:endParaRPr lang="pt-BR" noProof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EB47A9A-FB08-407B-A73A-0AC513F0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4BFF841F-796A-4FE6-B5E0-C8A498679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0898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AD474D-6779-4C23-BD3C-82F5DC3E3E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A21096C-E430-49C7-A801-21C0BD95DC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024828F-334F-4A50-850D-10684F24527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3293F4-2B70-4BB5-A982-219E4133E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C582E0-425F-4152-A859-4E1CFEFC72C8}" type="datetime1">
              <a:rPr lang="pt-BR" noProof="0" smtClean="0"/>
              <a:t>05/05/2022</a:t>
            </a:fld>
            <a:endParaRPr lang="pt-BR" noProof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F9A86F-B378-4759-B50E-2E0BFAE62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B0A95BDC-FC58-4638-AA59-A3DA9931F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79083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D80BC3B-525F-4038-9330-0729879F9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9629186-93D7-46FA-AE02-36D942604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BF1CEB-0530-4996-BAEF-2E6A04DAD6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5A67F1F-AEDA-48C5-992A-9ADF562A504C}" type="datetime1">
              <a:rPr lang="pt-BR" noProof="0" smtClean="0"/>
              <a:t>05/05/2022</a:t>
            </a:fld>
            <a:endParaRPr lang="pt-BR" noProof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DCFF3D-7353-4B4D-9E75-FA835E06E7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382C8D6-8B0B-4982-9EE4-AA823C69C3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6AF1B4E-90EC-4A51-B6E5-B702C054ECB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01060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2.svg"/><Relationship Id="rId4" Type="http://schemas.openxmlformats.org/officeDocument/2006/relationships/image" Target="../media/image8.svg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svg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svg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61AC0E-7195-4ACF-AA0A-5E2923A98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4295" y="4522156"/>
            <a:ext cx="5609222" cy="1363215"/>
          </a:xfrm>
        </p:spPr>
        <p:txBody>
          <a:bodyPr rtlCol="0" anchor="t">
            <a:normAutofit/>
          </a:bodyPr>
          <a:lstStyle/>
          <a:p>
            <a:pPr algn="l" rtl="0"/>
            <a:r>
              <a:rPr lang="pt-BR" sz="4400" dirty="0">
                <a:latin typeface="Franklin Gothic Book" panose="020B0503020102020204" pitchFamily="34" charset="0"/>
                <a:cs typeface="Segoe UI" panose="020B0502040204020203" pitchFamily="34" charset="0"/>
              </a:rPr>
              <a:t>Curso Teologia e Transformação Social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14253EE-4FA2-4843-BE27-C7D5B08FFB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4296" y="3945418"/>
            <a:ext cx="5609219" cy="576738"/>
          </a:xfrm>
        </p:spPr>
        <p:txBody>
          <a:bodyPr rtlCol="0" anchor="b">
            <a:normAutofit/>
          </a:bodyPr>
          <a:lstStyle/>
          <a:p>
            <a:pPr algn="l" rtl="0"/>
            <a:r>
              <a:rPr lang="pt-BR" sz="2800" b="1" dirty="0">
                <a:latin typeface="Franklin Gothic Book" panose="020B0503020102020204" pitchFamily="34" charset="0"/>
              </a:rPr>
              <a:t>Projeto </a:t>
            </a:r>
            <a:r>
              <a:rPr lang="pt-BR" sz="2800" b="1" dirty="0" err="1">
                <a:latin typeface="Franklin Gothic Book" panose="020B0503020102020204" pitchFamily="34" charset="0"/>
              </a:rPr>
              <a:t>Kalley</a:t>
            </a:r>
            <a:endParaRPr lang="pt-BR" sz="2800" b="1" dirty="0">
              <a:latin typeface="Franklin Gothic Book" panose="020B0503020102020204" pitchFamily="34" charset="0"/>
            </a:endParaRPr>
          </a:p>
        </p:txBody>
      </p:sp>
      <p:sp>
        <p:nvSpPr>
          <p:cNvPr id="29" name="Forma livre: Forma 28">
            <a:extLst>
              <a:ext uri="{FF2B5EF4-FFF2-40B4-BE49-F238E27FC236}">
                <a16:creationId xmlns:a16="http://schemas.microsoft.com/office/drawing/2014/main" id="{F6E384F5-137A-40B1-97F0-694CC6ECD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22218"/>
            <a:ext cx="3730752" cy="4735782"/>
          </a:xfrm>
          <a:custGeom>
            <a:avLst/>
            <a:gdLst>
              <a:gd name="connsiteX0" fmla="*/ 640080 w 3730752"/>
              <a:gd name="connsiteY0" fmla="*/ 0 h 4735782"/>
              <a:gd name="connsiteX1" fmla="*/ 3730752 w 3730752"/>
              <a:gd name="connsiteY1" fmla="*/ 3090672 h 4735782"/>
              <a:gd name="connsiteX2" fmla="*/ 3357725 w 3730752"/>
              <a:gd name="connsiteY2" fmla="*/ 4563870 h 4735782"/>
              <a:gd name="connsiteX3" fmla="*/ 3253285 w 3730752"/>
              <a:gd name="connsiteY3" fmla="*/ 4735782 h 4735782"/>
              <a:gd name="connsiteX4" fmla="*/ 0 w 3730752"/>
              <a:gd name="connsiteY4" fmla="*/ 4735782 h 4735782"/>
              <a:gd name="connsiteX5" fmla="*/ 0 w 3730752"/>
              <a:gd name="connsiteY5" fmla="*/ 67215 h 4735782"/>
              <a:gd name="connsiteX6" fmla="*/ 17202 w 3730752"/>
              <a:gd name="connsiteY6" fmla="*/ 62792 h 4735782"/>
              <a:gd name="connsiteX7" fmla="*/ 640080 w 3730752"/>
              <a:gd name="connsiteY7" fmla="*/ 0 h 47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orma livre: Forma 30">
            <a:extLst>
              <a:ext uri="{FF2B5EF4-FFF2-40B4-BE49-F238E27FC236}">
                <a16:creationId xmlns:a16="http://schemas.microsoft.com/office/drawing/2014/main" id="{EBA87361-6D30-46E4-834B-719CF5905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8332"/>
            <a:ext cx="3564638" cy="4569668"/>
          </a:xfrm>
          <a:custGeom>
            <a:avLst/>
            <a:gdLst>
              <a:gd name="connsiteX0" fmla="*/ 640080 w 3564638"/>
              <a:gd name="connsiteY0" fmla="*/ 0 h 4569668"/>
              <a:gd name="connsiteX1" fmla="*/ 3564638 w 3564638"/>
              <a:gd name="connsiteY1" fmla="*/ 2924558 h 4569668"/>
              <a:gd name="connsiteX2" fmla="*/ 3065170 w 3564638"/>
              <a:gd name="connsiteY2" fmla="*/ 4559707 h 4569668"/>
              <a:gd name="connsiteX3" fmla="*/ 3057720 w 3564638"/>
              <a:gd name="connsiteY3" fmla="*/ 4569668 h 4569668"/>
              <a:gd name="connsiteX4" fmla="*/ 0 w 3564638"/>
              <a:gd name="connsiteY4" fmla="*/ 4569668 h 4569668"/>
              <a:gd name="connsiteX5" fmla="*/ 0 w 3564638"/>
              <a:gd name="connsiteY5" fmla="*/ 72448 h 4569668"/>
              <a:gd name="connsiteX6" fmla="*/ 50679 w 3564638"/>
              <a:gd name="connsiteY6" fmla="*/ 59417 h 4569668"/>
              <a:gd name="connsiteX7" fmla="*/ 640080 w 3564638"/>
              <a:gd name="connsiteY7" fmla="*/ 0 h 456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orma livre: Forma 32">
            <a:extLst>
              <a:ext uri="{FF2B5EF4-FFF2-40B4-BE49-F238E27FC236}">
                <a16:creationId xmlns:a16="http://schemas.microsoft.com/office/drawing/2014/main" id="{9DBC4630-03DA-474F-BBCB-BA3AE6B31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1982" y="-4332"/>
            <a:ext cx="4242816" cy="2454158"/>
          </a:xfrm>
          <a:custGeom>
            <a:avLst/>
            <a:gdLst>
              <a:gd name="connsiteX0" fmla="*/ 28633 w 4242816"/>
              <a:gd name="connsiteY0" fmla="*/ 0 h 2454158"/>
              <a:gd name="connsiteX1" fmla="*/ 4214183 w 4242816"/>
              <a:gd name="connsiteY1" fmla="*/ 0 h 2454158"/>
              <a:gd name="connsiteX2" fmla="*/ 4231864 w 4242816"/>
              <a:gd name="connsiteY2" fmla="*/ 115848 h 2454158"/>
              <a:gd name="connsiteX3" fmla="*/ 4242816 w 4242816"/>
              <a:gd name="connsiteY3" fmla="*/ 332750 h 2454158"/>
              <a:gd name="connsiteX4" fmla="*/ 2121408 w 4242816"/>
              <a:gd name="connsiteY4" fmla="*/ 2454158 h 2454158"/>
              <a:gd name="connsiteX5" fmla="*/ 0 w 4242816"/>
              <a:gd name="connsiteY5" fmla="*/ 332750 h 2454158"/>
              <a:gd name="connsiteX6" fmla="*/ 10953 w 4242816"/>
              <a:gd name="connsiteY6" fmla="*/ 115848 h 24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orma livre: Forma 34">
            <a:extLst>
              <a:ext uri="{FF2B5EF4-FFF2-40B4-BE49-F238E27FC236}">
                <a16:creationId xmlns:a16="http://schemas.microsoft.com/office/drawing/2014/main" id="{D89DB1C0-FEEC-4CB6-88B2-F9C5562E0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574" y="0"/>
            <a:ext cx="3913632" cy="2285234"/>
          </a:xfrm>
          <a:custGeom>
            <a:avLst/>
            <a:gdLst>
              <a:gd name="connsiteX0" fmla="*/ 29691 w 3913632"/>
              <a:gd name="connsiteY0" fmla="*/ 0 h 2285234"/>
              <a:gd name="connsiteX1" fmla="*/ 3883942 w 3913632"/>
              <a:gd name="connsiteY1" fmla="*/ 0 h 2285234"/>
              <a:gd name="connsiteX2" fmla="*/ 3903529 w 3913632"/>
              <a:gd name="connsiteY2" fmla="*/ 128345 h 2285234"/>
              <a:gd name="connsiteX3" fmla="*/ 3913632 w 3913632"/>
              <a:gd name="connsiteY3" fmla="*/ 328418 h 2285234"/>
              <a:gd name="connsiteX4" fmla="*/ 1956816 w 3913632"/>
              <a:gd name="connsiteY4" fmla="*/ 2285234 h 2285234"/>
              <a:gd name="connsiteX5" fmla="*/ 0 w 3913632"/>
              <a:gd name="connsiteY5" fmla="*/ 328418 h 2285234"/>
              <a:gd name="connsiteX6" fmla="*/ 10103 w 3913632"/>
              <a:gd name="connsiteY6" fmla="*/ 128345 h 228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Elemento gráfico 8" descr="Livro aberto">
            <a:extLst>
              <a:ext uri="{FF2B5EF4-FFF2-40B4-BE49-F238E27FC236}">
                <a16:creationId xmlns:a16="http://schemas.microsoft.com/office/drawing/2014/main" id="{93E427C7-0218-4592-82DA-2431E4BF87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85250" y="164573"/>
            <a:ext cx="1636279" cy="1636279"/>
          </a:xfrm>
          <a:prstGeom prst="rect">
            <a:avLst/>
          </a:prstGeom>
        </p:spPr>
      </p:pic>
      <p:sp>
        <p:nvSpPr>
          <p:cNvPr id="37" name="Oval 36">
            <a:extLst>
              <a:ext uri="{FF2B5EF4-FFF2-40B4-BE49-F238E27FC236}">
                <a16:creationId xmlns:a16="http://schemas.microsoft.com/office/drawing/2014/main" id="{78418A25-6EAC-4140-BFE6-284E1925B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117" y="615908"/>
            <a:ext cx="3182112" cy="3182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8163D1C-ED91-4D5F-A33B-CF1256B27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67709" y="780500"/>
            <a:ext cx="2852928" cy="28529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Elemento gráfico 4" descr="Chat">
            <a:extLst>
              <a:ext uri="{FF2B5EF4-FFF2-40B4-BE49-F238E27FC236}">
                <a16:creationId xmlns:a16="http://schemas.microsoft.com/office/drawing/2014/main" id="{EB71843F-0A0B-4317-B205-4B0A0B97C0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80302" y="1293093"/>
            <a:ext cx="1827742" cy="1827742"/>
          </a:xfrm>
          <a:prstGeom prst="rect">
            <a:avLst/>
          </a:prstGeom>
        </p:spPr>
      </p:pic>
      <p:pic>
        <p:nvPicPr>
          <p:cNvPr id="7" name="Elemento gráfico 6" descr="Quadro-negro">
            <a:extLst>
              <a:ext uri="{FF2B5EF4-FFF2-40B4-BE49-F238E27FC236}">
                <a16:creationId xmlns:a16="http://schemas.microsoft.com/office/drawing/2014/main" id="{2696A1A4-8E43-47F6-A6DC-A9ADAB053D8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0924" y="3621724"/>
            <a:ext cx="2594886" cy="2594886"/>
          </a:xfrm>
          <a:prstGeom prst="rect">
            <a:avLst/>
          </a:prstGeom>
        </p:spPr>
      </p:pic>
      <p:sp>
        <p:nvSpPr>
          <p:cNvPr id="41" name="Forma livre: Forma 40">
            <a:extLst>
              <a:ext uri="{FF2B5EF4-FFF2-40B4-BE49-F238E27FC236}">
                <a16:creationId xmlns:a16="http://schemas.microsoft.com/office/drawing/2014/main" id="{31103AB2-C090-458F-B752-294F23AFA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2568" y="-4331"/>
            <a:ext cx="3439432" cy="3785157"/>
          </a:xfrm>
          <a:custGeom>
            <a:avLst/>
            <a:gdLst>
              <a:gd name="connsiteX0" fmla="*/ 198262 w 3439432"/>
              <a:gd name="connsiteY0" fmla="*/ 0 h 3785157"/>
              <a:gd name="connsiteX1" fmla="*/ 3439432 w 3439432"/>
              <a:gd name="connsiteY1" fmla="*/ 0 h 3785157"/>
              <a:gd name="connsiteX2" fmla="*/ 3439432 w 3439432"/>
              <a:gd name="connsiteY2" fmla="*/ 3697836 h 3785157"/>
              <a:gd name="connsiteX3" fmla="*/ 3318024 w 3439432"/>
              <a:gd name="connsiteY3" fmla="*/ 3729054 h 3785157"/>
              <a:gd name="connsiteX4" fmla="*/ 2761488 w 3439432"/>
              <a:gd name="connsiteY4" fmla="*/ 3785157 h 3785157"/>
              <a:gd name="connsiteX5" fmla="*/ 0 w 3439432"/>
              <a:gd name="connsiteY5" fmla="*/ 1023669 h 3785157"/>
              <a:gd name="connsiteX6" fmla="*/ 124151 w 3439432"/>
              <a:gd name="connsiteY6" fmla="*/ 202487 h 378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9432" h="3785157">
                <a:moveTo>
                  <a:pt x="198262" y="0"/>
                </a:moveTo>
                <a:lnTo>
                  <a:pt x="3439432" y="0"/>
                </a:lnTo>
                <a:lnTo>
                  <a:pt x="3439432" y="3697836"/>
                </a:lnTo>
                <a:lnTo>
                  <a:pt x="3318024" y="3729054"/>
                </a:lnTo>
                <a:cubicBezTo>
                  <a:pt x="3138258" y="3765839"/>
                  <a:pt x="2952129" y="3785157"/>
                  <a:pt x="2761488" y="3785157"/>
                </a:cubicBezTo>
                <a:cubicBezTo>
                  <a:pt x="1236360" y="3785157"/>
                  <a:pt x="0" y="2548797"/>
                  <a:pt x="0" y="1023669"/>
                </a:cubicBezTo>
                <a:cubicBezTo>
                  <a:pt x="0" y="737708"/>
                  <a:pt x="43466" y="461898"/>
                  <a:pt x="124151" y="20248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Forma livre: Forma 42">
            <a:extLst>
              <a:ext uri="{FF2B5EF4-FFF2-40B4-BE49-F238E27FC236}">
                <a16:creationId xmlns:a16="http://schemas.microsoft.com/office/drawing/2014/main" id="{83D471F3-782A-4BA1-9CAB-FF5CDF0A7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8761" y="-4332"/>
            <a:ext cx="3273238" cy="3618965"/>
          </a:xfrm>
          <a:custGeom>
            <a:avLst/>
            <a:gdLst>
              <a:gd name="connsiteX0" fmla="*/ 210437 w 3273238"/>
              <a:gd name="connsiteY0" fmla="*/ 0 h 3618965"/>
              <a:gd name="connsiteX1" fmla="*/ 3273238 w 3273238"/>
              <a:gd name="connsiteY1" fmla="*/ 0 h 3618965"/>
              <a:gd name="connsiteX2" fmla="*/ 3273238 w 3273238"/>
              <a:gd name="connsiteY2" fmla="*/ 3526409 h 3618965"/>
              <a:gd name="connsiteX3" fmla="*/ 3118338 w 3273238"/>
              <a:gd name="connsiteY3" fmla="*/ 3566238 h 3618965"/>
              <a:gd name="connsiteX4" fmla="*/ 2595295 w 3273238"/>
              <a:gd name="connsiteY4" fmla="*/ 3618965 h 3618965"/>
              <a:gd name="connsiteX5" fmla="*/ 0 w 3273238"/>
              <a:gd name="connsiteY5" fmla="*/ 1023670 h 3618965"/>
              <a:gd name="connsiteX6" fmla="*/ 203951 w 3273238"/>
              <a:gd name="connsiteY6" fmla="*/ 13464 h 361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3238" h="3618965">
                <a:moveTo>
                  <a:pt x="210437" y="0"/>
                </a:moveTo>
                <a:lnTo>
                  <a:pt x="3273238" y="0"/>
                </a:lnTo>
                <a:lnTo>
                  <a:pt x="3273238" y="3526409"/>
                </a:lnTo>
                <a:lnTo>
                  <a:pt x="3118338" y="3566238"/>
                </a:lnTo>
                <a:cubicBezTo>
                  <a:pt x="2949390" y="3600810"/>
                  <a:pt x="2774463" y="3618965"/>
                  <a:pt x="2595295" y="3618965"/>
                </a:cubicBezTo>
                <a:cubicBezTo>
                  <a:pt x="1161953" y="3618965"/>
                  <a:pt x="0" y="2457012"/>
                  <a:pt x="0" y="1023670"/>
                </a:cubicBezTo>
                <a:cubicBezTo>
                  <a:pt x="0" y="665335"/>
                  <a:pt x="72622" y="323961"/>
                  <a:pt x="203951" y="1346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Elemento gráfico 10" descr="Livros na prateleira">
            <a:extLst>
              <a:ext uri="{FF2B5EF4-FFF2-40B4-BE49-F238E27FC236}">
                <a16:creationId xmlns:a16="http://schemas.microsoft.com/office/drawing/2014/main" id="{18A239E6-97C0-4A74-8E7A-C9FD39A8C92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725024" y="327889"/>
            <a:ext cx="2260711" cy="226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98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Elemento gráfico 10" descr="Livros na prateleira">
            <a:extLst>
              <a:ext uri="{FF2B5EF4-FFF2-40B4-BE49-F238E27FC236}">
                <a16:creationId xmlns:a16="http://schemas.microsoft.com/office/drawing/2014/main" id="{18A239E6-97C0-4A74-8E7A-C9FD39A8C9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0041" y="982364"/>
            <a:ext cx="2659472" cy="2659472"/>
          </a:xfrm>
          <a:prstGeom prst="rect">
            <a:avLst/>
          </a:prstGeom>
        </p:spPr>
      </p:pic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DFDA47BC-3069-47F5-8257-24B3B1F76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ChangeAspect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29276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Elemento gráfico 4" descr="Chat">
            <a:extLst>
              <a:ext uri="{FF2B5EF4-FFF2-40B4-BE49-F238E27FC236}">
                <a16:creationId xmlns:a16="http://schemas.microsoft.com/office/drawing/2014/main" id="{EB71843F-0A0B-4317-B205-4B0A0B97C0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90143" y="983211"/>
            <a:ext cx="2646677" cy="2646677"/>
          </a:xfrm>
          <a:prstGeom prst="rect">
            <a:avLst/>
          </a:prstGeom>
        </p:spPr>
      </p:pic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942B920A-73AD-402A-8EEF-B88E1A939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ChangeAspect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7686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Elemento gráfico 6" descr="Quadro-negro">
            <a:extLst>
              <a:ext uri="{FF2B5EF4-FFF2-40B4-BE49-F238E27FC236}">
                <a16:creationId xmlns:a16="http://schemas.microsoft.com/office/drawing/2014/main" id="{2696A1A4-8E43-47F6-A6DC-A9ADAB053D8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56859" y="982364"/>
            <a:ext cx="2648371" cy="2648371"/>
          </a:xfrm>
          <a:prstGeom prst="rect">
            <a:avLst/>
          </a:prstGeom>
        </p:spPr>
      </p:pic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00C9EB70-BC82-414A-BF8D-AD7FC6727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ChangeAspect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66096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Elemento gráfico 8" descr="Livro aberto">
            <a:extLst>
              <a:ext uri="{FF2B5EF4-FFF2-40B4-BE49-F238E27FC236}">
                <a16:creationId xmlns:a16="http://schemas.microsoft.com/office/drawing/2014/main" id="{93E427C7-0218-4592-82DA-2431E4BF875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25269" y="1004677"/>
            <a:ext cx="2648372" cy="2648372"/>
          </a:xfrm>
          <a:prstGeom prst="rect">
            <a:avLst/>
          </a:prstGeom>
        </p:spPr>
      </p:pic>
      <p:sp>
        <p:nvSpPr>
          <p:cNvPr id="18" name="Retângulo 17">
            <a:extLst>
              <a:ext uri="{FF2B5EF4-FFF2-40B4-BE49-F238E27FC236}">
                <a16:creationId xmlns:a16="http://schemas.microsoft.com/office/drawing/2014/main" id="{7AE95D8F-9825-4222-8846-E3461598C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561AC0E-7195-4ACF-AA0A-5E2923A98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538" y="4756638"/>
            <a:ext cx="11139854" cy="930447"/>
          </a:xfrm>
        </p:spPr>
        <p:txBody>
          <a:bodyPr rtlCol="0">
            <a:normAutofit/>
          </a:bodyPr>
          <a:lstStyle/>
          <a:p>
            <a:pPr rtl="0"/>
            <a:r>
              <a:rPr lang="pt-BR" sz="5400" dirty="0">
                <a:solidFill>
                  <a:srgbClr val="FFFFFF"/>
                </a:solidFill>
                <a:latin typeface="Franklin Gothic Book" panose="020B0503020102020204" pitchFamily="34" charset="0"/>
                <a:cs typeface="Segoe UI" panose="020B0502040204020203" pitchFamily="34" charset="0"/>
              </a:rPr>
              <a:t>Projeto </a:t>
            </a:r>
            <a:r>
              <a:rPr lang="pt-BR" sz="5400" dirty="0" err="1">
                <a:solidFill>
                  <a:srgbClr val="FFFFFF"/>
                </a:solidFill>
                <a:latin typeface="Franklin Gothic Book" panose="020B0503020102020204" pitchFamily="34" charset="0"/>
                <a:cs typeface="Segoe UI" panose="020B0502040204020203" pitchFamily="34" charset="0"/>
              </a:rPr>
              <a:t>Kalley</a:t>
            </a:r>
            <a:endParaRPr lang="pt-BR" sz="5400" dirty="0">
              <a:solidFill>
                <a:srgbClr val="FFFFFF"/>
              </a:solidFill>
              <a:latin typeface="Franklin Gothic Book" panose="020B0503020102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3217665F-0036-444A-8D4A-33AF36A36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ChangeAspect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88021" y="5738691"/>
            <a:ext cx="10046825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96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DE5079-B185-4DE0-AF2C-AE4B7709F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214" y="2694018"/>
            <a:ext cx="5406902" cy="1469965"/>
          </a:xfrm>
        </p:spPr>
        <p:txBody>
          <a:bodyPr rtlCol="0" anchor="ctr">
            <a:normAutofit/>
          </a:bodyPr>
          <a:lstStyle/>
          <a:p>
            <a:pPr rtl="0"/>
            <a:r>
              <a:rPr lang="pt-BR" dirty="0">
                <a:latin typeface="Franklin Gothic Book" panose="020B0503020102020204" pitchFamily="34" charset="0"/>
                <a:cs typeface="Segoe UI" panose="020B0502040204020203" pitchFamily="34" charset="0"/>
              </a:rPr>
              <a:t>Cenário</a:t>
            </a:r>
          </a:p>
        </p:txBody>
      </p:sp>
      <p:pic>
        <p:nvPicPr>
          <p:cNvPr id="4" name="Espaço Reservado para Conteúdo 4" descr="Escalas da Justiça">
            <a:extLst>
              <a:ext uri="{FF2B5EF4-FFF2-40B4-BE49-F238E27FC236}">
                <a16:creationId xmlns:a16="http://schemas.microsoft.com/office/drawing/2014/main" id="{53025FED-9BCD-4BE9-B74C-707E5FD740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2880360"/>
            <a:ext cx="1097280" cy="1097280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B4E0E8-07C8-4A23-99E2-20D6DFD6F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914" y="2158946"/>
            <a:ext cx="7038492" cy="31196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Entende-se que há uma demanda reprimida de espiritualidade (2 maior dimensão do ser humano no que diz respeito a saúde), principalmente quando encarada no mundo dos negócios e sua forma de se expandir na cidadania.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17062073-5027-4AA3-AB16-4D2C8C505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41431" y="816337"/>
            <a:ext cx="5225327" cy="522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630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DE5079-B185-4DE0-AF2C-AE4B7709F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214" y="2694018"/>
            <a:ext cx="5406902" cy="1469965"/>
          </a:xfrm>
        </p:spPr>
        <p:txBody>
          <a:bodyPr rtlCol="0" anchor="ctr">
            <a:normAutofit/>
          </a:bodyPr>
          <a:lstStyle/>
          <a:p>
            <a:pPr rtl="0"/>
            <a:r>
              <a:rPr lang="pt-BR" dirty="0">
                <a:latin typeface="Franklin Gothic Book" panose="020B0503020102020204" pitchFamily="34" charset="0"/>
                <a:cs typeface="Segoe UI" panose="020B0502040204020203" pitchFamily="34" charset="0"/>
              </a:rPr>
              <a:t>Objetivo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B4E0E8-07C8-4A23-99E2-20D6DFD6F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914" y="2158946"/>
            <a:ext cx="7038492" cy="31196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Abordagem: Redenção na cultura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Rio como laboratório mas com expansão para todo Brasil e Mundo de forma multicultural e multigeracional com o objetivo de criar uma agenda intencional para produzir conteúdo de espiritualidade para profissionais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" name="Gráfico 5" descr="Quadro-negro">
            <a:extLst>
              <a:ext uri="{FF2B5EF4-FFF2-40B4-BE49-F238E27FC236}">
                <a16:creationId xmlns:a16="http://schemas.microsoft.com/office/drawing/2014/main" id="{3B9E3ED5-5D80-E764-1A34-52142ADB1C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2880360"/>
            <a:ext cx="10972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074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8F6D58-1A39-41ED-99F7-0CE9F03BD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214" y="2694018"/>
            <a:ext cx="5406902" cy="1469965"/>
          </a:xfrm>
        </p:spPr>
        <p:txBody>
          <a:bodyPr rtlCol="0" anchor="ctr">
            <a:normAutofit/>
          </a:bodyPr>
          <a:lstStyle/>
          <a:p>
            <a:pPr rtl="0"/>
            <a:r>
              <a:rPr lang="pt-BR" dirty="0">
                <a:latin typeface="Franklin Gothic Book" panose="020B0503020102020204" pitchFamily="34" charset="0"/>
                <a:cs typeface="Segoe UI" panose="020B0502040204020203" pitchFamily="34" charset="0"/>
              </a:rPr>
              <a:t>Persona</a:t>
            </a:r>
          </a:p>
        </p:txBody>
      </p:sp>
      <p:pic>
        <p:nvPicPr>
          <p:cNvPr id="4" name="Gráfico 3" descr="Chat">
            <a:extLst>
              <a:ext uri="{FF2B5EF4-FFF2-40B4-BE49-F238E27FC236}">
                <a16:creationId xmlns:a16="http://schemas.microsoft.com/office/drawing/2014/main" id="{AEE98CC8-0F49-4433-9FD0-35E20C04B5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2880360"/>
            <a:ext cx="1097280" cy="1097280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F933A4-33C5-4102-BBB0-9B15EFF2F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7018" y="1645786"/>
            <a:ext cx="6116782" cy="3566427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11200" dirty="0">
                <a:latin typeface="Calibri" panose="020F0502020204030204" pitchFamily="34" charset="0"/>
                <a:cs typeface="Times New Roman" panose="02020603050405020304" pitchFamily="18" charset="0"/>
              </a:rPr>
              <a:t>Profissional qualificado com carência de conteúdo de espiritualidade, não precisa fazer um seminário de 4 anos e largar tudo, mas receberá uma base teológica prática e teórica deste curso para pastorear (100, 200, 500...) com exercício da vocação na prática</a:t>
            </a:r>
          </a:p>
          <a:p>
            <a:pPr marL="0" indent="0" algn="just" rtl="0">
              <a:buNone/>
            </a:pPr>
            <a:endParaRPr lang="pt-BR" sz="1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rtl="0"/>
            <a:endParaRPr lang="pt-BR" sz="2000" dirty="0">
              <a:latin typeface="Franklin Gothic Book" panose="020B0503020102020204" pitchFamily="34" charset="0"/>
            </a:endParaRPr>
          </a:p>
        </p:txBody>
      </p:sp>
      <p:pic>
        <p:nvPicPr>
          <p:cNvPr id="8" name="Elemento gráfico 7">
            <a:extLst>
              <a:ext uri="{FF2B5EF4-FFF2-40B4-BE49-F238E27FC236}">
                <a16:creationId xmlns:a16="http://schemas.microsoft.com/office/drawing/2014/main" id="{590430A8-7125-464C-98BA-3409573DB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41431" y="816337"/>
            <a:ext cx="5225327" cy="522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909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0D9B4E-C292-45AA-8116-562703040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214" y="2694018"/>
            <a:ext cx="5406902" cy="1469965"/>
          </a:xfrm>
        </p:spPr>
        <p:txBody>
          <a:bodyPr rtlCol="0" anchor="ctr">
            <a:normAutofit/>
          </a:bodyPr>
          <a:lstStyle/>
          <a:p>
            <a:pPr rtl="0"/>
            <a:r>
              <a:rPr lang="pt-BR" dirty="0">
                <a:latin typeface="Franklin Gothic Book" panose="020B0503020102020204" pitchFamily="34" charset="0"/>
                <a:cs typeface="Segoe UI" panose="020B0502040204020203" pitchFamily="34" charset="0"/>
              </a:rPr>
              <a:t>O Produto</a:t>
            </a:r>
          </a:p>
        </p:txBody>
      </p:sp>
      <p:pic>
        <p:nvPicPr>
          <p:cNvPr id="5" name="Elemento gráfico 4" descr="Livro aberto">
            <a:extLst>
              <a:ext uri="{FF2B5EF4-FFF2-40B4-BE49-F238E27FC236}">
                <a16:creationId xmlns:a16="http://schemas.microsoft.com/office/drawing/2014/main" id="{DEFE964D-9F1C-4F69-ADD3-0E1AB324E1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2880360"/>
            <a:ext cx="1097280" cy="1097280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072FAC-EEE9-4F26-A784-BC07EACCB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0570" y="3133267"/>
            <a:ext cx="5225326" cy="168874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rtl="0">
              <a:buNone/>
            </a:pPr>
            <a:r>
              <a:rPr lang="pt-BR" sz="4000" b="1" dirty="0">
                <a:latin typeface="Segoe UI" panose="020B0502040204020203" pitchFamily="34" charset="0"/>
                <a:cs typeface="Segoe UI" panose="020B0502040204020203" pitchFamily="34" charset="0"/>
              </a:rPr>
              <a:t>MBA e Curso Livre</a:t>
            </a:r>
          </a:p>
        </p:txBody>
      </p:sp>
    </p:spTree>
    <p:extLst>
      <p:ext uri="{BB962C8B-B14F-4D97-AF65-F5344CB8AC3E}">
        <p14:creationId xmlns:p14="http://schemas.microsoft.com/office/powerpoint/2010/main" val="1483743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0D9B4E-C292-45AA-8116-562703040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214" y="2694018"/>
            <a:ext cx="5406902" cy="1469965"/>
          </a:xfrm>
        </p:spPr>
        <p:txBody>
          <a:bodyPr rtlCol="0" anchor="ctr">
            <a:normAutofit/>
          </a:bodyPr>
          <a:lstStyle/>
          <a:p>
            <a:pPr rtl="0"/>
            <a:r>
              <a:rPr lang="pt-BR" dirty="0">
                <a:latin typeface="Franklin Gothic Book" panose="020B0503020102020204" pitchFamily="34" charset="0"/>
                <a:cs typeface="Segoe UI" panose="020B0502040204020203" pitchFamily="34" charset="0"/>
              </a:rPr>
              <a:t>Nome</a:t>
            </a:r>
          </a:p>
        </p:txBody>
      </p:sp>
      <p:pic>
        <p:nvPicPr>
          <p:cNvPr id="5" name="Elemento gráfico 4" descr="Livro aberto">
            <a:extLst>
              <a:ext uri="{FF2B5EF4-FFF2-40B4-BE49-F238E27FC236}">
                <a16:creationId xmlns:a16="http://schemas.microsoft.com/office/drawing/2014/main" id="{DEFE964D-9F1C-4F69-ADD3-0E1AB324E1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2880360"/>
            <a:ext cx="1097280" cy="1097280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072FAC-EEE9-4F26-A784-BC07EACCB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0570" y="1498429"/>
            <a:ext cx="5225326" cy="2851897"/>
          </a:xfrm>
        </p:spPr>
        <p:txBody>
          <a:bodyPr vert="horz" lIns="91440" tIns="45720" rIns="91440" bIns="45720" rtlCol="0" anchor="t">
            <a:normAutofit fontScale="40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t-BR" sz="1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pt-BR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Definição do nome </a:t>
            </a:r>
            <a:endParaRPr lang="pt-BR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8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Espiritualidade e Transformação Social</a:t>
            </a:r>
            <a:endParaRPr lang="pt-BR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rtl="0">
              <a:buNone/>
            </a:pPr>
            <a:endParaRPr lang="pt-BR" sz="4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" name="Gráfico 8">
            <a:extLst>
              <a:ext uri="{FF2B5EF4-FFF2-40B4-BE49-F238E27FC236}">
                <a16:creationId xmlns:a16="http://schemas.microsoft.com/office/drawing/2014/main" id="{35127EDA-5861-47AB-8729-620CFC7DAC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41431" y="816337"/>
            <a:ext cx="5225327" cy="522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59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0D9B4E-C292-45AA-8116-562703040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214" y="2694018"/>
            <a:ext cx="5406902" cy="1469965"/>
          </a:xfrm>
        </p:spPr>
        <p:txBody>
          <a:bodyPr rtlCol="0" anchor="ctr">
            <a:normAutofit/>
          </a:bodyPr>
          <a:lstStyle/>
          <a:p>
            <a:pPr rtl="0"/>
            <a:r>
              <a:rPr lang="pt-BR" dirty="0">
                <a:latin typeface="Franklin Gothic Book" panose="020B0503020102020204" pitchFamily="34" charset="0"/>
                <a:cs typeface="Segoe UI" panose="020B0502040204020203" pitchFamily="34" charset="0"/>
              </a:rPr>
              <a:t>Modalidade</a:t>
            </a:r>
          </a:p>
        </p:txBody>
      </p:sp>
      <p:pic>
        <p:nvPicPr>
          <p:cNvPr id="5" name="Elemento gráfico 4" descr="Livro aberto">
            <a:extLst>
              <a:ext uri="{FF2B5EF4-FFF2-40B4-BE49-F238E27FC236}">
                <a16:creationId xmlns:a16="http://schemas.microsoft.com/office/drawing/2014/main" id="{DEFE964D-9F1C-4F69-ADD3-0E1AB324E1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2880360"/>
            <a:ext cx="1097280" cy="1097280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072FAC-EEE9-4F26-A784-BC07EACCB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5987" y="451342"/>
            <a:ext cx="5406901" cy="5284440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t-BR" sz="1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70000"/>
              </a:lnSpc>
              <a:spcAft>
                <a:spcPts val="800"/>
              </a:spcAft>
            </a:pPr>
            <a:r>
              <a:rPr lang="pt-BR" sz="1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EAD - 6 meses </a:t>
            </a:r>
            <a:r>
              <a:rPr lang="pt-BR" sz="1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BR" sz="1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ertificação Livre </a:t>
            </a:r>
            <a:r>
              <a:rPr lang="pt-BR" sz="1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180h – Curso básico</a:t>
            </a:r>
            <a:endParaRPr lang="pt-BR" sz="1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70000"/>
              </a:lnSpc>
              <a:spcAft>
                <a:spcPts val="800"/>
              </a:spcAft>
            </a:pPr>
            <a:r>
              <a:rPr lang="pt-BR" sz="1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Presencial – 6 meses – 180h </a:t>
            </a:r>
          </a:p>
          <a:p>
            <a:pPr marL="228600" algn="just">
              <a:lnSpc>
                <a:spcPct val="170000"/>
              </a:lnSpc>
              <a:spcAft>
                <a:spcPts val="800"/>
              </a:spcAft>
            </a:pPr>
            <a:r>
              <a:rPr lang="pt-BR" sz="1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meses completos certificação MEC – Curso avançado</a:t>
            </a:r>
          </a:p>
          <a:p>
            <a:pPr marL="0" indent="0" algn="just">
              <a:lnSpc>
                <a:spcPct val="170000"/>
              </a:lnSpc>
              <a:spcAft>
                <a:spcPts val="800"/>
              </a:spcAft>
              <a:buNone/>
            </a:pPr>
            <a:r>
              <a:rPr lang="pt-BR" sz="1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Aula presencial 1 mês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rtl="0">
              <a:buNone/>
            </a:pPr>
            <a:endParaRPr lang="pt-BR" sz="4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742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0D9B4E-C292-45AA-8116-562703040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214" y="2694018"/>
            <a:ext cx="5406902" cy="1469965"/>
          </a:xfrm>
        </p:spPr>
        <p:txBody>
          <a:bodyPr rtlCol="0" anchor="ctr">
            <a:normAutofit/>
          </a:bodyPr>
          <a:lstStyle/>
          <a:p>
            <a:pPr rtl="0"/>
            <a:r>
              <a:rPr lang="pt-BR" dirty="0">
                <a:latin typeface="Franklin Gothic Book" panose="020B0503020102020204" pitchFamily="34" charset="0"/>
                <a:cs typeface="Segoe UI" panose="020B0502040204020203" pitchFamily="34" charset="0"/>
              </a:rPr>
              <a:t>Definições</a:t>
            </a:r>
          </a:p>
        </p:txBody>
      </p:sp>
      <p:pic>
        <p:nvPicPr>
          <p:cNvPr id="5" name="Elemento gráfico 4" descr="Livro aberto">
            <a:extLst>
              <a:ext uri="{FF2B5EF4-FFF2-40B4-BE49-F238E27FC236}">
                <a16:creationId xmlns:a16="http://schemas.microsoft.com/office/drawing/2014/main" id="{DEFE964D-9F1C-4F69-ADD3-0E1AB324E1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2880360"/>
            <a:ext cx="1097280" cy="1097280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072FAC-EEE9-4F26-A784-BC07EACCB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0497" y="2108031"/>
            <a:ext cx="5225326" cy="2962734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Grade do curso 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Corpo docente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Cronograma de gravação de aulas 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de início 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32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 de agosto lançamento</a:t>
            </a:r>
          </a:p>
          <a:p>
            <a:pPr marL="0" indent="0" rtl="0">
              <a:buNone/>
            </a:pPr>
            <a:endParaRPr lang="pt-BR" sz="4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603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0D9B4E-C292-45AA-8116-562703040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214" y="2694018"/>
            <a:ext cx="5406902" cy="1469965"/>
          </a:xfrm>
        </p:spPr>
        <p:txBody>
          <a:bodyPr rtlCol="0" anchor="ctr">
            <a:normAutofit/>
          </a:bodyPr>
          <a:lstStyle/>
          <a:p>
            <a:pPr rtl="0"/>
            <a:r>
              <a:rPr lang="pt-BR" dirty="0">
                <a:latin typeface="Franklin Gothic Book" panose="020B0503020102020204" pitchFamily="34" charset="0"/>
                <a:cs typeface="Segoe UI" panose="020B0502040204020203" pitchFamily="34" charset="0"/>
              </a:rPr>
              <a:t>Gestão</a:t>
            </a:r>
          </a:p>
        </p:txBody>
      </p:sp>
      <p:pic>
        <p:nvPicPr>
          <p:cNvPr id="5" name="Elemento gráfico 4" descr="Livro aberto">
            <a:extLst>
              <a:ext uri="{FF2B5EF4-FFF2-40B4-BE49-F238E27FC236}">
                <a16:creationId xmlns:a16="http://schemas.microsoft.com/office/drawing/2014/main" id="{DEFE964D-9F1C-4F69-ADD3-0E1AB324E1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2880360"/>
            <a:ext cx="1097280" cy="1097280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072FAC-EEE9-4F26-A784-BC07EACCB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108031"/>
            <a:ext cx="5829823" cy="296273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rtl="0">
              <a:buNone/>
            </a:pPr>
            <a:r>
              <a:rPr lang="pt-BR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Responsável pelo curso - Matheus </a:t>
            </a:r>
          </a:p>
          <a:p>
            <a:pPr marL="0" indent="0" rtl="0">
              <a:buNone/>
            </a:pPr>
            <a:endParaRPr lang="pt-BR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rtl="0">
              <a:buNone/>
            </a:pPr>
            <a:r>
              <a:rPr lang="pt-BR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Equipe consultiva – Os participantes do grupo</a:t>
            </a:r>
          </a:p>
        </p:txBody>
      </p:sp>
    </p:spTree>
    <p:extLst>
      <p:ext uri="{BB962C8B-B14F-4D97-AF65-F5344CB8AC3E}">
        <p14:creationId xmlns:p14="http://schemas.microsoft.com/office/powerpoint/2010/main" val="7872483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8466_TF44781794_Win32" id="{DE5A1810-5949-4981-9833-DDF5B9A170B0}" vid="{76906F21-04BB-4FF0-8282-DCEBC8B98AD7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da pesquisa</Template>
  <TotalTime>48</TotalTime>
  <Words>1616</Words>
  <Application>Microsoft Office PowerPoint</Application>
  <PresentationFormat>Widescreen</PresentationFormat>
  <Paragraphs>133</Paragraphs>
  <Slides>10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Franklin Gothic Book</vt:lpstr>
      <vt:lpstr>Segoe UI</vt:lpstr>
      <vt:lpstr>Tema do Office</vt:lpstr>
      <vt:lpstr>Curso Teologia e Transformação Social</vt:lpstr>
      <vt:lpstr>Cenário</vt:lpstr>
      <vt:lpstr>Objetivo</vt:lpstr>
      <vt:lpstr>Persona</vt:lpstr>
      <vt:lpstr>O Produto</vt:lpstr>
      <vt:lpstr>Nome</vt:lpstr>
      <vt:lpstr>Modalidade</vt:lpstr>
      <vt:lpstr>Definições</vt:lpstr>
      <vt:lpstr>Gestão</vt:lpstr>
      <vt:lpstr>Projeto Kalley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Teologia e Transformação Social</dc:title>
  <dc:creator>Felipe A dos Reis</dc:creator>
  <cp:lastModifiedBy>Felipe A dos Reis</cp:lastModifiedBy>
  <cp:revision>3</cp:revision>
  <dcterms:created xsi:type="dcterms:W3CDTF">2022-05-05T22:13:20Z</dcterms:created>
  <dcterms:modified xsi:type="dcterms:W3CDTF">2022-05-05T23:06:58Z</dcterms:modified>
</cp:coreProperties>
</file>