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60" r:id="rId3"/>
    <p:sldId id="270" r:id="rId4"/>
    <p:sldId id="272" r:id="rId5"/>
    <p:sldId id="302" r:id="rId6"/>
    <p:sldId id="401" r:id="rId7"/>
    <p:sldId id="402" r:id="rId8"/>
    <p:sldId id="428" r:id="rId9"/>
    <p:sldId id="403" r:id="rId10"/>
    <p:sldId id="429" r:id="rId11"/>
    <p:sldId id="430" r:id="rId12"/>
    <p:sldId id="431" r:id="rId13"/>
    <p:sldId id="432" r:id="rId14"/>
    <p:sldId id="433" r:id="rId15"/>
    <p:sldId id="435" r:id="rId16"/>
    <p:sldId id="434" r:id="rId17"/>
    <p:sldId id="437" r:id="rId18"/>
    <p:sldId id="438" r:id="rId19"/>
    <p:sldId id="439" r:id="rId20"/>
    <p:sldId id="440" r:id="rId21"/>
    <p:sldId id="441" r:id="rId22"/>
    <p:sldId id="442" r:id="rId23"/>
    <p:sldId id="443" r:id="rId24"/>
    <p:sldId id="444" r:id="rId25"/>
    <p:sldId id="445" r:id="rId26"/>
    <p:sldId id="446" r:id="rId27"/>
    <p:sldId id="447" r:id="rId28"/>
    <p:sldId id="448" r:id="rId29"/>
    <p:sldId id="449" r:id="rId30"/>
    <p:sldId id="450" r:id="rId31"/>
    <p:sldId id="451" r:id="rId32"/>
    <p:sldId id="400" r:id="rId3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81" autoAdjust="0"/>
    <p:restoredTop sz="95514" autoAdjust="0"/>
  </p:normalViewPr>
  <p:slideViewPr>
    <p:cSldViewPr snapToGrid="0">
      <p:cViewPr varScale="1">
        <p:scale>
          <a:sx n="88" d="100"/>
          <a:sy n="88" d="100"/>
        </p:scale>
        <p:origin x="240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7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781175"/>
            <a:ext cx="9144000" cy="83978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411666"/>
            <a:ext cx="9144000" cy="503234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6F40-74E1-4C10-B403-A6DACF1E7C9F}" type="datetimeFigureOut">
              <a:rPr lang="pt-BR" smtClean="0"/>
              <a:t>09/05/2022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EB80-F435-4610-B23D-83781A35AC51}" type="slidenum">
              <a:rPr lang="pt-BR" smtClean="0"/>
              <a:t>‹nº›</a:t>
            </a:fld>
            <a:endParaRPr lang="pt-BR"/>
          </a:p>
        </p:txBody>
      </p:sp>
      <p:grpSp>
        <p:nvGrpSpPr>
          <p:cNvPr id="9" name="Agrupar 8"/>
          <p:cNvGrpSpPr/>
          <p:nvPr userDrawn="1"/>
        </p:nvGrpSpPr>
        <p:grpSpPr>
          <a:xfrm>
            <a:off x="4391026" y="2706691"/>
            <a:ext cx="3409948" cy="1704975"/>
            <a:chOff x="3876678" y="2963863"/>
            <a:chExt cx="3409948" cy="1704975"/>
          </a:xfrm>
        </p:grpSpPr>
        <p:pic>
          <p:nvPicPr>
            <p:cNvPr id="7" name="Imagem 6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76678" y="2963863"/>
              <a:ext cx="1704975" cy="1704975"/>
            </a:xfrm>
            <a:prstGeom prst="rect">
              <a:avLst/>
            </a:prstGeom>
          </p:spPr>
        </p:pic>
        <p:pic>
          <p:nvPicPr>
            <p:cNvPr id="8" name="Imagem 7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81653" y="2963865"/>
              <a:ext cx="1704973" cy="1704973"/>
            </a:xfrm>
            <a:prstGeom prst="rect">
              <a:avLst/>
            </a:prstGeom>
          </p:spPr>
        </p:pic>
      </p:grpSp>
      <p:sp>
        <p:nvSpPr>
          <p:cNvPr id="10" name="Retângulo 9"/>
          <p:cNvSpPr/>
          <p:nvPr userDrawn="1"/>
        </p:nvSpPr>
        <p:spPr>
          <a:xfrm>
            <a:off x="0" y="6400800"/>
            <a:ext cx="12192000" cy="2825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 userDrawn="1"/>
        </p:nvSpPr>
        <p:spPr>
          <a:xfrm>
            <a:off x="10325100" y="5429250"/>
            <a:ext cx="1657350" cy="9461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3005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6F40-74E1-4C10-B403-A6DACF1E7C9F}" type="datetimeFigureOut">
              <a:rPr lang="pt-BR" smtClean="0"/>
              <a:t>09/05/2022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EB80-F435-4610-B23D-83781A35AC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1647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6F40-74E1-4C10-B403-A6DACF1E7C9F}" type="datetimeFigureOut">
              <a:rPr lang="pt-BR" smtClean="0"/>
              <a:t>09/05/2022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EB80-F435-4610-B23D-83781A35AC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60965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6F40-74E1-4C10-B403-A6DACF1E7C9F}" type="datetimeFigureOut">
              <a:rPr lang="pt-BR" smtClean="0"/>
              <a:t>09/05/2022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EB80-F435-4610-B23D-83781A35AC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6262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77579" y="1143000"/>
            <a:ext cx="8366545" cy="3752850"/>
          </a:xfrm>
        </p:spPr>
        <p:txBody>
          <a:bodyPr/>
          <a:lstStyle>
            <a:lvl1pPr>
              <a:defRPr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6F40-74E1-4C10-B403-A6DACF1E7C9F}" type="datetimeFigureOut">
              <a:rPr lang="pt-BR" smtClean="0"/>
              <a:t>09/05/2022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EB80-F435-4610-B23D-83781A35AC51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CaixaDeTexto 6"/>
          <p:cNvSpPr txBox="1"/>
          <p:nvPr userDrawn="1"/>
        </p:nvSpPr>
        <p:spPr>
          <a:xfrm>
            <a:off x="704850" y="495300"/>
            <a:ext cx="1072730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3800" dirty="0">
                <a:latin typeface="Arial Black" panose="020B0A04020102020204" pitchFamily="34" charset="0"/>
              </a:rPr>
              <a:t>“</a:t>
            </a:r>
          </a:p>
        </p:txBody>
      </p:sp>
      <p:sp>
        <p:nvSpPr>
          <p:cNvPr id="8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777580" y="4895850"/>
            <a:ext cx="8366545" cy="1193800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Editar estilos de texto Mestre</a:t>
            </a:r>
          </a:p>
        </p:txBody>
      </p:sp>
    </p:spTree>
    <p:extLst>
      <p:ext uri="{BB962C8B-B14F-4D97-AF65-F5344CB8AC3E}">
        <p14:creationId xmlns:p14="http://schemas.microsoft.com/office/powerpoint/2010/main" val="3812213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6F40-74E1-4C10-B403-A6DACF1E7C9F}" type="datetimeFigureOut">
              <a:rPr lang="pt-BR" smtClean="0"/>
              <a:t>09/05/2022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EB80-F435-4610-B23D-83781A35AC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5413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6F40-74E1-4C10-B403-A6DACF1E7C9F}" type="datetimeFigureOut">
              <a:rPr lang="pt-BR" smtClean="0"/>
              <a:t>09/05/2022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EB80-F435-4610-B23D-83781A35AC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7351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6F40-74E1-4C10-B403-A6DACF1E7C9F}" type="datetimeFigureOut">
              <a:rPr lang="pt-BR" smtClean="0"/>
              <a:t>09/05/2022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EB80-F435-4610-B23D-83781A35AC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2706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6F40-74E1-4C10-B403-A6DACF1E7C9F}" type="datetimeFigureOut">
              <a:rPr lang="pt-BR" smtClean="0"/>
              <a:t>09/05/2022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EB80-F435-4610-B23D-83781A35AC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1844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6F40-74E1-4C10-B403-A6DACF1E7C9F}" type="datetimeFigureOut">
              <a:rPr lang="pt-BR" smtClean="0"/>
              <a:t>09/05/2022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EB80-F435-4610-B23D-83781A35AC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1679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6F40-74E1-4C10-B403-A6DACF1E7C9F}" type="datetimeFigureOut">
              <a:rPr lang="pt-BR" smtClean="0"/>
              <a:t>09/05/2022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EB80-F435-4610-B23D-83781A35AC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3450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6F40-74E1-4C10-B403-A6DACF1E7C9F}" type="datetimeFigureOut">
              <a:rPr lang="pt-BR" smtClean="0"/>
              <a:t>09/05/2022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EB80-F435-4610-B23D-83781A35AC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4488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 userDrawn="1"/>
        </p:nvSpPr>
        <p:spPr>
          <a:xfrm>
            <a:off x="0" y="6400800"/>
            <a:ext cx="12192000" cy="2825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06F40-74E1-4C10-B403-A6DACF1E7C9F}" type="datetimeFigureOut">
              <a:rPr lang="pt-BR" smtClean="0"/>
              <a:t>09/05/2022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8EB80-F435-4610-B23D-83781A35AC51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5567" y="5582275"/>
            <a:ext cx="778321" cy="778321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9795" y="5582276"/>
            <a:ext cx="778320" cy="778320"/>
          </a:xfrm>
          <a:prstGeom prst="rect">
            <a:avLst/>
          </a:prstGeom>
        </p:spPr>
      </p:pic>
      <p:sp>
        <p:nvSpPr>
          <p:cNvPr id="10" name="CaixaDeTexto 9"/>
          <p:cNvSpPr txBox="1"/>
          <p:nvPr userDrawn="1"/>
        </p:nvSpPr>
        <p:spPr>
          <a:xfrm>
            <a:off x="10385567" y="6409938"/>
            <a:ext cx="14318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>
                <a:solidFill>
                  <a:schemeClr val="bg1"/>
                </a:solidFill>
              </a:rPr>
              <a:t>CIÊNCIA e BÍBLIA</a:t>
            </a:r>
          </a:p>
        </p:txBody>
      </p:sp>
      <p:pic>
        <p:nvPicPr>
          <p:cNvPr id="16" name="Imagem 15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220440" y="6434452"/>
            <a:ext cx="638324" cy="227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811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origememrevista.com.br/2017/03/22/argumentos-que-o-criacionista-nao-deve-usar/" TargetMode="Externa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blog.designcrowd.com/article/880/giant-skeletons-real-or-fake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Ciência e Bíblia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945066"/>
            <a:ext cx="9144000" cy="819126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Aula 13 – Extras</a:t>
            </a:r>
          </a:p>
          <a:p>
            <a:r>
              <a:rPr lang="pt-BR" dirty="0"/>
              <a:t>Iniciaremos às 20h00</a:t>
            </a:r>
          </a:p>
        </p:txBody>
      </p:sp>
    </p:spTree>
    <p:extLst>
      <p:ext uri="{BB962C8B-B14F-4D97-AF65-F5344CB8AC3E}">
        <p14:creationId xmlns:p14="http://schemas.microsoft.com/office/powerpoint/2010/main" val="4965939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7FD275-C490-4928-A4DC-B0195F7E0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kern="1200" dirty="0">
                <a:solidFill>
                  <a:schemeClr val="tx1"/>
                </a:solidFill>
                <a:effectLst/>
                <a:ea typeface="+mn-ea"/>
                <a:cs typeface="+mn-cs"/>
              </a:rPr>
              <a:t>Possibilidades</a:t>
            </a: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C0BF6EA-FCBC-4F74-9790-F6EF5362DF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pt-BR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Alguns dizem que não houve realmente um milagre, mas apenas o uso de linguagem poética. Os israelitas lutaram tão fortemente que consideram como se fossem 2 dias</a:t>
            </a:r>
            <a:endParaRPr lang="en-US" sz="2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pt-BR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Difícil aceitar o uso de linguagem poética em um livro histórico</a:t>
            </a:r>
            <a:endParaRPr lang="en-US" sz="2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pt-BR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 texto diz claramente que o sol parou</a:t>
            </a:r>
            <a:endParaRPr lang="en-US" sz="2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930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E82A2A-F40E-48E3-891D-AB68FE38F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Possibilidades</a:t>
            </a: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B7E4173-B653-431C-9A9D-A7CEDE950D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pt-BR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Outros propõe que uma nuvem cobriu o sol, mantendo o dia fresco o suficiente para que eles continuassem lutando até a noite.</a:t>
            </a:r>
          </a:p>
          <a:p>
            <a:pPr marL="457200" lvl="1" indent="0">
              <a:buNone/>
            </a:pPr>
            <a:r>
              <a:rPr lang="pt-BR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Mas nesse caso isso teria beneficiado também os seus inimigos</a:t>
            </a:r>
            <a:endParaRPr lang="en-US" sz="16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lvl="0" indent="0">
              <a:buNone/>
            </a:pPr>
            <a:r>
              <a:rPr lang="pt-BR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Um eclipse poderia ter reduzido a luz do sol</a:t>
            </a:r>
          </a:p>
          <a:p>
            <a:pPr marL="457200" lvl="1" indent="0">
              <a:buNone/>
            </a:pPr>
            <a:r>
              <a:rPr lang="pt-BR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porém eclipses duram apenas alguns minutos, e não um dia inteiro</a:t>
            </a:r>
          </a:p>
        </p:txBody>
      </p:sp>
    </p:spTree>
    <p:extLst>
      <p:ext uri="{BB962C8B-B14F-4D97-AF65-F5344CB8AC3E}">
        <p14:creationId xmlns:p14="http://schemas.microsoft.com/office/powerpoint/2010/main" val="3991276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A98D23-785B-4A5C-BDC6-69303DC26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Possibilidades</a:t>
            </a: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3C8B225-9EC8-483A-A09F-B6348F7A0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pt-BR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Todos esses argumentos caem sob Josué 10:14:</a:t>
            </a:r>
            <a:endParaRPr lang="pt-BR" i="1" dirty="0"/>
          </a:p>
          <a:p>
            <a:pPr marL="0" lvl="0" indent="0">
              <a:buNone/>
            </a:pPr>
            <a:r>
              <a:rPr lang="pt-BR" i="1" dirty="0"/>
              <a:t>Nunca antes nem depois houve um dia como aquele, quando o Senhor atendeu a um homem. Sem dúvida o Senhor lutava por Israel!</a:t>
            </a:r>
            <a:br>
              <a:rPr lang="pt-BR" i="1" dirty="0"/>
            </a:br>
            <a:br>
              <a:rPr lang="pt-BR" dirty="0"/>
            </a:br>
            <a:r>
              <a:rPr lang="pt-BR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Aparentemente seria meio-dia ou o período da tarde (o sol parou no meio do céu), e o autor está dizendo que o sol não continuou para finalizar o dia.</a:t>
            </a:r>
            <a:endParaRPr lang="en-US" sz="2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62204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78E4B5-BE46-49AC-82E5-B00FAB20A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Possibilidades</a:t>
            </a: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475F277-43AA-4C88-9EA1-260465E110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pt-BR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Outras culturas tem lendas baseadas nesse evento:</a:t>
            </a:r>
            <a:endParaRPr lang="en-US" sz="2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pt-BR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 mito do filho de Apolo, que mudou o curso do sol por um dia.</a:t>
            </a:r>
            <a:endParaRPr lang="en-US" sz="2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pt-BR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Culturas em outros lugares da terra tem historias semelhantes</a:t>
            </a:r>
            <a:endParaRPr lang="en-US" sz="2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pt-BR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 maoris da Nova Zelândia tem uma historia sobre um herói que não deixa com que o sol se por.</a:t>
            </a:r>
            <a:endParaRPr lang="en-US" sz="2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pt-BR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 índios mexicanos de </a:t>
            </a:r>
            <a:r>
              <a:rPr lang="pt-BR" sz="20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Cuatitlan</a:t>
            </a:r>
            <a:r>
              <a:rPr lang="pt-BR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contam sobre uma noite que durou mais que o normal.</a:t>
            </a:r>
          </a:p>
        </p:txBody>
      </p:sp>
    </p:spTree>
    <p:extLst>
      <p:ext uri="{BB962C8B-B14F-4D97-AF65-F5344CB8AC3E}">
        <p14:creationId xmlns:p14="http://schemas.microsoft.com/office/powerpoint/2010/main" val="40845278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D102ED-B29E-436C-9563-A3E8F8026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Possibilidades</a:t>
            </a: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8EAD743-0FB2-4BAB-AF81-3F2B389781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pt-BR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Alguma forma de refração da </a:t>
            </a:r>
            <a:r>
              <a:rPr lang="pt-BR" dirty="0"/>
              <a:t>l</a:t>
            </a:r>
            <a:r>
              <a:rPr lang="pt-BR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uz do sol e da lua. De acordo com essa visão, Deus fez com que a luz do Sol e da Lua continuassem sobre Canaã por aproximadamente um dia</a:t>
            </a:r>
          </a:p>
          <a:p>
            <a:pPr lvl="0"/>
            <a:r>
              <a:rPr lang="pt-BR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 que Josué precisava era da luz do Sol, e não que a Terra parasse de rodar.</a:t>
            </a:r>
          </a:p>
          <a:p>
            <a:pPr marL="0" lvl="0" indent="0">
              <a:buNone/>
            </a:pPr>
            <a:r>
              <a:rPr lang="pt-BR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Deus prometeu a Noé (</a:t>
            </a:r>
            <a:r>
              <a:rPr lang="pt-BR" sz="2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Gn</a:t>
            </a:r>
            <a:r>
              <a:rPr lang="pt-BR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8:22) que continuaria havendo dia e noite.</a:t>
            </a:r>
            <a:endParaRPr lang="en-US" sz="2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pt-BR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Porém isso não significa que a Terra não poderia rodar muito mais devagar.</a:t>
            </a:r>
            <a:endParaRPr lang="en-US" sz="2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pt-BR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Uma alteração no eixo de rotação da Terra</a:t>
            </a:r>
            <a:endParaRPr lang="en-US" sz="2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pt-BR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 eixo de rotação poderia ter se deslocado de forma a que para os observadores naquele local o sol e a lua estaria parados no céu. Com isso o movimento de rotação continuaria.</a:t>
            </a:r>
          </a:p>
        </p:txBody>
      </p:sp>
    </p:spTree>
    <p:extLst>
      <p:ext uri="{BB962C8B-B14F-4D97-AF65-F5344CB8AC3E}">
        <p14:creationId xmlns:p14="http://schemas.microsoft.com/office/powerpoint/2010/main" val="4649418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70956B-4FB8-4957-9B13-9F0CBA590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Possibilidades</a:t>
            </a: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37891FD-9E6E-462A-AE5F-2682164BB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pt-BR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Um motivo seria que a órbita da Terra e de Marte estariam muito próximos naquela data. Por outro lado não há nenhuma evidência de que isso aconteceu e isso traria consequências muito maiores, como queda de asteroides.</a:t>
            </a:r>
          </a:p>
          <a:p>
            <a:pPr lvl="0"/>
            <a:r>
              <a:rPr lang="pt-BR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Uma redução na velocidade de rotação da Terra</a:t>
            </a:r>
            <a:endParaRPr lang="en-US" sz="2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pt-BR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 acordo com essa visão, Deus reduziu a velocidade de rotação da Terra de forma a que um dia tenha durado 48 horas e não apenas 24. Da mesma forma Deus teria agido para evitar os efeitos que naturalmente teriam ocorrido, como ondas gigantes.</a:t>
            </a:r>
            <a:endParaRPr lang="en-US" sz="2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pt-BR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queda da velocidade poderia ter sido gradual, de forma a não gerar um impacto sobre as pessoas e construções.</a:t>
            </a:r>
            <a:endParaRPr lang="en-US" sz="2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pt-BR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Placas tectônicas, oceanos, atmosfera (rodamos a 1600km/h no Equador)</a:t>
            </a:r>
            <a:endParaRPr lang="en-US" sz="2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pt-BR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Ao final desse período, a Terra teria voltado a girar normalmente.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3167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D353FA-99DF-41EE-9697-BB66F6724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sombra e o rei Ezequias</a:t>
            </a:r>
            <a:endParaRPr lang="en-US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8BB1839A-84CB-4636-9765-ED6CCAE5CE1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7340" y="1600200"/>
            <a:ext cx="5897320" cy="4349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55017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C6D8A1-1311-44EA-947E-153B9B774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dirty="0"/>
              <a:t>Isaías respondeu: "O sinal de que o Senhor vai cumprir o que prometeu é este: Você prefere que a sombra avance ou recue dez degraus na escadaria?”</a:t>
            </a:r>
            <a:br>
              <a:rPr lang="pt-BR" sz="2800" dirty="0"/>
            </a:br>
            <a:br>
              <a:rPr lang="pt-BR" sz="2800" dirty="0"/>
            </a:br>
            <a:r>
              <a:rPr lang="pt-BR" sz="2800" dirty="0"/>
              <a:t>Disse Ezequias: "Como é fácil a sombra avançar dez degraus, prefiro que ela recue dez degraus".</a:t>
            </a:r>
            <a:br>
              <a:rPr lang="pt-BR" sz="2800" dirty="0"/>
            </a:br>
            <a:br>
              <a:rPr lang="pt-BR" sz="2800" dirty="0"/>
            </a:br>
            <a:r>
              <a:rPr lang="pt-BR" sz="2800" dirty="0"/>
              <a:t>Então o profeta Isaías clamou ao Senhor, e este fez a sombra recuar os dez degraus que havia descido na escadaria de </a:t>
            </a:r>
            <a:r>
              <a:rPr lang="pt-BR" sz="2800" dirty="0" err="1"/>
              <a:t>Acaz</a:t>
            </a:r>
            <a:r>
              <a:rPr lang="pt-BR" sz="2800" dirty="0"/>
              <a:t>.</a:t>
            </a:r>
            <a:br>
              <a:rPr lang="pt-BR" sz="2800" dirty="0"/>
            </a:br>
            <a:endParaRPr lang="en-US" sz="2800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07E166A-7A11-46BA-AB54-2FF70E773E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2 Reis 20:9-11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3348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2B50E75A-567E-4F93-B246-BF55C1F4D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" ‘Este é o sinal de que o Senhor fará o que prometeu:</a:t>
            </a:r>
            <a:br>
              <a:rPr lang="pt-BR" dirty="0"/>
            </a:br>
            <a:r>
              <a:rPr lang="pt-BR" dirty="0"/>
              <a:t>Farei a sombra do sol retroceder os dez degraus que ela já cobriu na escadaria de </a:t>
            </a:r>
            <a:r>
              <a:rPr lang="pt-BR" dirty="0" err="1"/>
              <a:t>Acaz</a:t>
            </a:r>
            <a:r>
              <a:rPr lang="pt-BR" dirty="0"/>
              <a:t>’ ". E a luz do sol retrocedeu os dez degraus que tinha avançado.</a:t>
            </a:r>
            <a:br>
              <a:rPr lang="pt-BR" dirty="0"/>
            </a:br>
            <a:endParaRPr lang="en-US" dirty="0"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F72DA07B-4093-4811-B892-5C1DD344101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br>
              <a:rPr lang="pt-BR" dirty="0"/>
            </a:br>
            <a:r>
              <a:rPr lang="pt-BR" dirty="0"/>
              <a:t>Isaías 38:7,8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5907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12C1B5-8C1E-472B-AF63-2E6328510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sombra e o rei Ezequias</a:t>
            </a: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530D116-3349-4022-95BE-E9D2F9EA4E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Evento local?</a:t>
            </a:r>
          </a:p>
          <a:p>
            <a:pPr lvl="0"/>
            <a:endParaRPr lang="pt-BR" dirty="0"/>
          </a:p>
          <a:p>
            <a:pPr marL="0" lvl="0" indent="0">
              <a:buNone/>
            </a:pPr>
            <a:r>
              <a:rPr lang="pt-BR" i="1" dirty="0"/>
              <a:t>Mas, quando os governantes da Babilônia enviaram uma delegação para perguntar-lhe acerca do sinal miraculoso que havia ocorrido no país, Deus o deixou, para prová-lo e para saber tudo o que havia em seu coração.</a:t>
            </a:r>
          </a:p>
          <a:p>
            <a:pPr lvl="1"/>
            <a:r>
              <a:rPr lang="pt-BR" dirty="0"/>
              <a:t>2 Crônicas 32:31</a:t>
            </a:r>
            <a:endParaRPr lang="pt-BR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lv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44189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Ciência e Bíblia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945066"/>
            <a:ext cx="9144000" cy="503234"/>
          </a:xfrm>
        </p:spPr>
        <p:txBody>
          <a:bodyPr/>
          <a:lstStyle/>
          <a:p>
            <a:r>
              <a:rPr lang="pt-BR" dirty="0"/>
              <a:t>Aula 13 – Extras</a:t>
            </a:r>
          </a:p>
        </p:txBody>
      </p:sp>
    </p:spTree>
    <p:extLst>
      <p:ext uri="{BB962C8B-B14F-4D97-AF65-F5344CB8AC3E}">
        <p14:creationId xmlns:p14="http://schemas.microsoft.com/office/powerpoint/2010/main" val="25238809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191EEB-BC36-44B2-A39C-874A59B34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sombra e o rei Ezequias</a:t>
            </a: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E924DF5-D2E9-477A-9B87-154D0F6EB3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 Sol retornou “dez graus”</a:t>
            </a:r>
            <a:endParaRPr lang="en-US" sz="2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pt-BR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Podem ser “dez marcas” no relógio de Sol de </a:t>
            </a:r>
            <a:r>
              <a:rPr lang="pt-BR" sz="2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Acaz</a:t>
            </a:r>
            <a:endParaRPr lang="en-US" sz="2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pt-BR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Podem ser “dez degraus” na escada de algum monumento</a:t>
            </a:r>
            <a:endParaRPr lang="en-US" sz="2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pt-BR" sz="2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pt-BR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Existe a possibilidade de que tenha havido um eclipse solar neste 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077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7B9616-D046-4B85-89C5-596353ABB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Argumentos que o criacionista NÃO deve usar</a:t>
            </a:r>
            <a:endParaRPr lang="en-US" dirty="0"/>
          </a:p>
        </p:txBody>
      </p:sp>
      <p:pic>
        <p:nvPicPr>
          <p:cNvPr id="3074" name="Picture 2" descr="Arguments to Avoid">
            <a:extLst>
              <a:ext uri="{FF2B5EF4-FFF2-40B4-BE49-F238E27FC236}">
                <a16:creationId xmlns:a16="http://schemas.microsoft.com/office/drawing/2014/main" id="{B48A121B-AF11-4A2C-9D57-24ABC4A7B33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5437" y="2000250"/>
            <a:ext cx="900112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114CEB7F-E1D5-4F16-9123-1EDDFC61A33E}"/>
              </a:ext>
            </a:extLst>
          </p:cNvPr>
          <p:cNvSpPr txBox="1"/>
          <p:nvPr/>
        </p:nvSpPr>
        <p:spPr>
          <a:xfrm>
            <a:off x="2230197" y="4982646"/>
            <a:ext cx="773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hlinkClick r:id="rId3"/>
              </a:rPr>
              <a:t>Argumentos que o criacionista NÃO deve usar - Origem em Revista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7239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DA4882-E530-4681-A2BB-E0815A311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“Darwin se converteu antes de morrer”</a:t>
            </a: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89A4F80-B916-4824-8082-0FB1DFBBF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Muitos usam essa história, entretanto, provavelmente ela não seja verdadeira, e não há corroboração daqueles que eram próximos a ele – nem mesmo de sua mulher Emma, que era contrária à ideia evolucionária.</a:t>
            </a:r>
          </a:p>
          <a:p>
            <a:pPr marL="0" indent="0">
              <a:buNone/>
            </a:pPr>
            <a:r>
              <a:rPr lang="pt-BR" dirty="0"/>
              <a:t>E também o fato de alguém abandonar uma filosofia não serve para </a:t>
            </a:r>
            <a:r>
              <a:rPr lang="pt-BR" dirty="0" err="1"/>
              <a:t>desprovar</a:t>
            </a:r>
            <a:r>
              <a:rPr lang="pt-BR" dirty="0"/>
              <a:t> tal filosofia. Muitos abandonam o cristianismo, mas isso não invalida sua exatidão.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1746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DA4882-E530-4681-A2BB-E0815A311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“A espessura da camada de poeira da lua prova uma lua jovem.”</a:t>
            </a: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89A4F80-B916-4824-8082-0FB1DFBBF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/>
              <a:t>Durante muito tempo, os criacionistas alegaram que a camada de poeira na lua era muito fina para um processo de assentamento de poeira que estivesse caindo sobre ela há bilhões de anos.</a:t>
            </a:r>
          </a:p>
          <a:p>
            <a:pPr marL="0" indent="0">
              <a:buNone/>
            </a:pPr>
            <a:r>
              <a:rPr lang="pt-BR" dirty="0"/>
              <a:t>Eles basearam essa afirmação em estimativas iniciais - por evolucionistas - do influxo de poeira da lua, e preocupações de que as naves espaciais que pousassem na lua se afundariam nesta camada de poeira.</a:t>
            </a:r>
          </a:p>
          <a:p>
            <a:pPr marL="0" indent="0">
              <a:buNone/>
            </a:pPr>
            <a:r>
              <a:rPr lang="pt-BR" dirty="0"/>
              <a:t>Mas essas primeiras estimativas estavam erradas, e na época do desembarque do Apollo, a NASA não estava preocupada com o afundamento.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9876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DA4882-E530-4681-A2BB-E0815A311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“Se nós evoluímos do macaco, os macacos não deveriam existir hoje.”</a:t>
            </a: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89A4F80-B916-4824-8082-0FB1DFBBF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O evolucionista certamente responderia que ele não acredita que o homem evoluiu do macaco, mas que ambos evoluíram de um ancestral comum.</a:t>
            </a:r>
          </a:p>
          <a:p>
            <a:pPr marL="0" indent="0">
              <a:buNone/>
            </a:pPr>
            <a:r>
              <a:rPr lang="pt-BR" dirty="0"/>
              <a:t>Muitos evolucionistas acreditam que um pequeno grupo de criaturas se afastou do grupo principal e tornou-se isolado, o que os levou a formar uma nova espécie.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4274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DA4882-E530-4681-A2BB-E0815A311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“As mulheres tem uma costela a mais que o homem.”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89A4F80-B916-4824-8082-0FB1DFBBF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Ambos têm 12 pares de costelas. A remoção da costela de Adão não iria afetar a instrução genética passada para os filhos. </a:t>
            </a:r>
          </a:p>
          <a:p>
            <a:pPr marL="457200" lvl="1" indent="0">
              <a:buNone/>
            </a:pPr>
            <a:r>
              <a:rPr lang="pt-BR" dirty="0"/>
              <a:t>Se eu perder um braço, meu filho não nascerá sem braço. Esta, na verdade, é uma </a:t>
            </a:r>
            <a:r>
              <a:rPr lang="pt-BR" dirty="0" err="1"/>
              <a:t>idéia</a:t>
            </a:r>
            <a:r>
              <a:rPr lang="pt-BR" dirty="0"/>
              <a:t> lamarckiana, ou seja, aquele que acredita na </a:t>
            </a:r>
            <a:r>
              <a:rPr lang="pt-BR" dirty="0" err="1"/>
              <a:t>idéia</a:t>
            </a:r>
            <a:r>
              <a:rPr lang="pt-BR" dirty="0"/>
              <a:t> de Lamarck de herança de características adquiridas!</a:t>
            </a:r>
          </a:p>
          <a:p>
            <a:pPr marL="0" indent="0">
              <a:buNone/>
            </a:pPr>
            <a:r>
              <a:rPr lang="pt-BR" dirty="0"/>
              <a:t>Adão também não teria uma deficiência permanente, porque o osso da costela pode crescer novamente, se a membrana que o envolve permanecer intacta. </a:t>
            </a:r>
          </a:p>
        </p:txBody>
      </p:sp>
    </p:spTree>
    <p:extLst>
      <p:ext uri="{BB962C8B-B14F-4D97-AF65-F5344CB8AC3E}">
        <p14:creationId xmlns:p14="http://schemas.microsoft.com/office/powerpoint/2010/main" val="37603473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DA4882-E530-4681-A2BB-E0815A311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“Não há mutações benéficas.”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89A4F80-B916-4824-8082-0FB1DFBBF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Há, na verdade, mutações benéficas que conferem vantagem em algumas situações. Mas até agora nunca foi descoberta uma mutação que aumentasse a informação genética.</a:t>
            </a:r>
          </a:p>
          <a:p>
            <a:pPr marL="0" indent="0">
              <a:buNone/>
            </a:pPr>
            <a:r>
              <a:rPr lang="pt-BR" dirty="0"/>
              <a:t>Mesmo nos raros casos em que a mutação confere uma vantagem, quase sempre causam perda de informações. </a:t>
            </a:r>
          </a:p>
        </p:txBody>
      </p:sp>
    </p:spTree>
    <p:extLst>
      <p:ext uri="{BB962C8B-B14F-4D97-AF65-F5344CB8AC3E}">
        <p14:creationId xmlns:p14="http://schemas.microsoft.com/office/powerpoint/2010/main" val="39768555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DA4882-E530-4681-A2BB-E0815A311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“Nenhuma nova espécie tem sido produzida.”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89A4F80-B916-4824-8082-0FB1DFBBF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Formação de novas espécies tem sido observada. Especiação rápida é, na verdade, uma parte importante do modelo criacionista.</a:t>
            </a:r>
          </a:p>
          <a:p>
            <a:pPr marL="0" indent="0">
              <a:buNone/>
            </a:pPr>
            <a:r>
              <a:rPr lang="pt-BR" dirty="0"/>
              <a:t>Mas essa especiação acontece somente dentro de um tipo ou família e não envolve nova informação genética.</a:t>
            </a:r>
          </a:p>
        </p:txBody>
      </p:sp>
    </p:spTree>
    <p:extLst>
      <p:ext uri="{BB962C8B-B14F-4D97-AF65-F5344CB8AC3E}">
        <p14:creationId xmlns:p14="http://schemas.microsoft.com/office/powerpoint/2010/main" val="18633951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DA4882-E530-4681-A2BB-E0815A311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“O eixo de inclinação da Terra era vertical antes do Dilúvio.”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89A4F80-B916-4824-8082-0FB1DFBBF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dirty="0"/>
              <a:t>Não há base para essa afirmação. Estações são mencionadas em Gênesis 1:14, o que sugere que o eixo da Terra já estava inclinado desde a Criação. </a:t>
            </a:r>
          </a:p>
          <a:p>
            <a:pPr marL="0" indent="0">
              <a:buNone/>
            </a:pPr>
            <a:r>
              <a:rPr lang="pt-BR" dirty="0"/>
              <a:t>Alguns criacionistas acreditam que uma mudança na inclinação axial (mas não da vertical) começou durante o Dilúvio de Noé.</a:t>
            </a:r>
          </a:p>
          <a:p>
            <a:pPr marL="0" indent="0">
              <a:buNone/>
            </a:pPr>
            <a:r>
              <a:rPr lang="pt-BR" dirty="0"/>
              <a:t>Mas muito mais evidências são necessárias e essa ideia deve ser considerada especulativa por enquanto. Além disso, modelos computacionais sugerem que um eixo vertical faria diferenças de temperatura entre os </a:t>
            </a:r>
            <a:r>
              <a:rPr lang="pt-BR" dirty="0" err="1"/>
              <a:t>pólos</a:t>
            </a:r>
            <a:r>
              <a:rPr lang="pt-BR" dirty="0"/>
              <a:t> e equador muito mais extremas do que agora, enquanto a inclinação atual de 23,5 ° é ideal. A Lua tem uma função importante na estabilização desta inclinação.</a:t>
            </a:r>
          </a:p>
        </p:txBody>
      </p:sp>
    </p:spTree>
    <p:extLst>
      <p:ext uri="{BB962C8B-B14F-4D97-AF65-F5344CB8AC3E}">
        <p14:creationId xmlns:p14="http://schemas.microsoft.com/office/powerpoint/2010/main" val="19171301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DA4882-E530-4681-A2BB-E0815A311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Arqueólogos encontraram esqueletos (e pegadas) de seres humanos gigantes.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89A4F80-B916-4824-8082-0FB1DFBBF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Esta alegação foi divulgada através da Internet durante anos, mas na realidade as imagens associadas a ela foram manipuladas no Photoshop.</a:t>
            </a:r>
            <a:endParaRPr lang="pt-BR" dirty="0">
              <a:hlinkClick r:id="rId2"/>
            </a:endParaRPr>
          </a:p>
          <a:p>
            <a:pPr marL="0" indent="0">
              <a:buNone/>
            </a:pPr>
            <a:endParaRPr lang="pt-BR" dirty="0">
              <a:hlinkClick r:id="rId2"/>
            </a:endParaRPr>
          </a:p>
          <a:p>
            <a:pPr marL="0" indent="0">
              <a:buNone/>
            </a:pPr>
            <a:r>
              <a:rPr lang="pt-BR" dirty="0">
                <a:hlinkClick r:id="rId2"/>
              </a:rPr>
              <a:t>https://blog.designcrowd.com/article/880/giant-skeletons-real-or-fake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85524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Revisão:</a:t>
            </a:r>
            <a:br>
              <a:rPr lang="pt-BR" dirty="0"/>
            </a:br>
            <a:r>
              <a:rPr lang="pt-BR" dirty="0"/>
              <a:t>Convergência Ciência e Bíblia </a:t>
            </a:r>
          </a:p>
        </p:txBody>
      </p:sp>
      <p:grpSp>
        <p:nvGrpSpPr>
          <p:cNvPr id="23" name="Agrupar 22"/>
          <p:cNvGrpSpPr/>
          <p:nvPr/>
        </p:nvGrpSpPr>
        <p:grpSpPr>
          <a:xfrm>
            <a:off x="3876172" y="1690688"/>
            <a:ext cx="4439655" cy="4276483"/>
            <a:chOff x="7055851" y="869325"/>
            <a:chExt cx="4439655" cy="4276483"/>
          </a:xfrm>
        </p:grpSpPr>
        <p:pic>
          <p:nvPicPr>
            <p:cNvPr id="3" name="Imagem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80423" y="869325"/>
              <a:ext cx="905300" cy="905302"/>
            </a:xfrm>
            <a:prstGeom prst="rect">
              <a:avLst/>
            </a:prstGeom>
          </p:spPr>
        </p:pic>
        <p:pic>
          <p:nvPicPr>
            <p:cNvPr id="4" name="Imagem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55851" y="2165976"/>
              <a:ext cx="905422" cy="905422"/>
            </a:xfrm>
            <a:prstGeom prst="rect">
              <a:avLst/>
            </a:prstGeom>
          </p:spPr>
        </p:pic>
        <p:pic>
          <p:nvPicPr>
            <p:cNvPr id="5" name="Imagem 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09648" y="2104668"/>
              <a:ext cx="885858" cy="885858"/>
            </a:xfrm>
            <a:prstGeom prst="rect">
              <a:avLst/>
            </a:prstGeom>
          </p:spPr>
        </p:pic>
        <p:pic>
          <p:nvPicPr>
            <p:cNvPr id="6" name="Imagem 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5415" y="4240506"/>
              <a:ext cx="885858" cy="885858"/>
            </a:xfrm>
            <a:prstGeom prst="rect">
              <a:avLst/>
            </a:prstGeom>
          </p:spPr>
        </p:pic>
        <p:pic>
          <p:nvPicPr>
            <p:cNvPr id="7" name="Imagem 6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55360" y="4240506"/>
              <a:ext cx="905300" cy="905302"/>
            </a:xfrm>
            <a:prstGeom prst="rect">
              <a:avLst/>
            </a:prstGeom>
          </p:spPr>
        </p:pic>
        <p:pic>
          <p:nvPicPr>
            <p:cNvPr id="8" name="Imagem 7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08615" y="3071398"/>
              <a:ext cx="1020386" cy="1020388"/>
            </a:xfrm>
            <a:prstGeom prst="rect">
              <a:avLst/>
            </a:prstGeom>
          </p:spPr>
        </p:pic>
        <p:cxnSp>
          <p:nvCxnSpPr>
            <p:cNvPr id="10" name="Conector de Seta Reta 9"/>
            <p:cNvCxnSpPr/>
            <p:nvPr/>
          </p:nvCxnSpPr>
          <p:spPr>
            <a:xfrm flipH="1">
              <a:off x="8124825" y="1849117"/>
              <a:ext cx="333375" cy="316859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de Seta Reta 13"/>
            <p:cNvCxnSpPr/>
            <p:nvPr/>
          </p:nvCxnSpPr>
          <p:spPr>
            <a:xfrm>
              <a:off x="10019699" y="1849116"/>
              <a:ext cx="333375" cy="316859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de Seta Reta 14"/>
            <p:cNvCxnSpPr/>
            <p:nvPr/>
          </p:nvCxnSpPr>
          <p:spPr>
            <a:xfrm flipH="1">
              <a:off x="8144191" y="3923290"/>
              <a:ext cx="333375" cy="316859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de Seta Reta 15"/>
            <p:cNvCxnSpPr/>
            <p:nvPr/>
          </p:nvCxnSpPr>
          <p:spPr>
            <a:xfrm>
              <a:off x="10039065" y="3923289"/>
              <a:ext cx="333375" cy="316859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de Seta Reta 16"/>
            <p:cNvCxnSpPr/>
            <p:nvPr/>
          </p:nvCxnSpPr>
          <p:spPr>
            <a:xfrm flipH="1" flipV="1">
              <a:off x="8171335" y="2886202"/>
              <a:ext cx="333375" cy="316859"/>
            </a:xfrm>
            <a:prstGeom prst="straightConnector1">
              <a:avLst/>
            </a:prstGeom>
            <a:ln w="28575"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de Seta Reta 17"/>
            <p:cNvCxnSpPr/>
            <p:nvPr/>
          </p:nvCxnSpPr>
          <p:spPr>
            <a:xfrm flipV="1">
              <a:off x="10066209" y="2886201"/>
              <a:ext cx="333375" cy="316859"/>
            </a:xfrm>
            <a:prstGeom prst="straightConnector1">
              <a:avLst/>
            </a:prstGeom>
            <a:ln w="28575"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de Seta Reta 18"/>
            <p:cNvCxnSpPr/>
            <p:nvPr/>
          </p:nvCxnSpPr>
          <p:spPr>
            <a:xfrm flipH="1">
              <a:off x="8264132" y="4724400"/>
              <a:ext cx="1937143" cy="9525"/>
            </a:xfrm>
            <a:prstGeom prst="straightConnector1">
              <a:avLst/>
            </a:prstGeom>
            <a:ln w="28575"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Elipse 8">
            <a:extLst>
              <a:ext uri="{FF2B5EF4-FFF2-40B4-BE49-F238E27FC236}">
                <a16:creationId xmlns:a16="http://schemas.microsoft.com/office/drawing/2014/main" id="{F3A21DFC-21B6-4278-9917-2B433CB302D1}"/>
              </a:ext>
            </a:extLst>
          </p:cNvPr>
          <p:cNvSpPr/>
          <p:nvPr/>
        </p:nvSpPr>
        <p:spPr>
          <a:xfrm>
            <a:off x="6013754" y="4163388"/>
            <a:ext cx="92825" cy="857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909B7FF2-563C-4B5E-837B-21997BAC1403}"/>
              </a:ext>
            </a:extLst>
          </p:cNvPr>
          <p:cNvSpPr/>
          <p:nvPr/>
        </p:nvSpPr>
        <p:spPr>
          <a:xfrm>
            <a:off x="6158055" y="4163388"/>
            <a:ext cx="92825" cy="857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50AD6DB8-9D75-42C5-90B0-82D8E54ED483}"/>
              </a:ext>
            </a:extLst>
          </p:cNvPr>
          <p:cNvCxnSpPr>
            <a:cxnSpLocks/>
          </p:cNvCxnSpPr>
          <p:nvPr/>
        </p:nvCxnSpPr>
        <p:spPr>
          <a:xfrm>
            <a:off x="6096000" y="4326731"/>
            <a:ext cx="88106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457122FC-B720-432A-B0BA-A4ABB7836F7D}"/>
              </a:ext>
            </a:extLst>
          </p:cNvPr>
          <p:cNvSpPr txBox="1"/>
          <p:nvPr/>
        </p:nvSpPr>
        <p:spPr>
          <a:xfrm>
            <a:off x="5940605" y="3997594"/>
            <a:ext cx="2343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.</a:t>
            </a:r>
            <a:endParaRPr lang="en-US" sz="1400" dirty="0"/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BC1BB0B7-4DEE-4446-96B9-7F11C86A3CA7}"/>
              </a:ext>
            </a:extLst>
          </p:cNvPr>
          <p:cNvSpPr txBox="1"/>
          <p:nvPr/>
        </p:nvSpPr>
        <p:spPr>
          <a:xfrm>
            <a:off x="6087287" y="3998557"/>
            <a:ext cx="2343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971905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DA4882-E530-4681-A2BB-E0815A311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“A divisão da Terra nos dias de </a:t>
            </a:r>
            <a:r>
              <a:rPr lang="pt-BR" dirty="0" err="1"/>
              <a:t>Peleg</a:t>
            </a:r>
            <a:r>
              <a:rPr lang="pt-BR" dirty="0"/>
              <a:t> (</a:t>
            </a:r>
            <a:r>
              <a:rPr lang="pt-BR" dirty="0" err="1"/>
              <a:t>Gn</a:t>
            </a:r>
            <a:r>
              <a:rPr lang="pt-BR" dirty="0"/>
              <a:t> 10:25) refere-se à divisão catastrófica dos continentes.”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89A4F80-B916-4824-8082-0FB1DFBBF0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82799"/>
            <a:ext cx="10515600" cy="40941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/>
              <a:t>Os comentaristas são quase unânimes que esta passagem se refere à divisão linguística em Babel e subsequente divisão territorial.</a:t>
            </a:r>
          </a:p>
          <a:p>
            <a:pPr marL="0" indent="0">
              <a:buNone/>
            </a:pPr>
            <a:r>
              <a:rPr lang="pt-BR" dirty="0"/>
              <a:t>Isto prova conclusivamente que a ‘Terra’ que foi dividida era a mesma Terra que falava apenas uma língua, ou seja, ‘Terra’ refere-se neste contexto às pessoas da Terra, não ao Planeta Terra.</a:t>
            </a:r>
          </a:p>
          <a:p>
            <a:pPr marL="0" indent="0">
              <a:buNone/>
            </a:pPr>
            <a:r>
              <a:rPr lang="pt-BR" dirty="0"/>
              <a:t>Outro grande problema são as consequências científicas de tal divisão -  outra inundação global! Isso nos dá a pista de quando os continentes se afastaram  - durante o Dilúvio de Noé.</a:t>
            </a:r>
          </a:p>
        </p:txBody>
      </p:sp>
    </p:spTree>
    <p:extLst>
      <p:ext uri="{BB962C8B-B14F-4D97-AF65-F5344CB8AC3E}">
        <p14:creationId xmlns:p14="http://schemas.microsoft.com/office/powerpoint/2010/main" val="27945389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DA4882-E530-4681-A2BB-E0815A311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“A frase ‘falsamente chamada ciência’ em 1 Timóteo 6:20 refere-se à evolução.”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89A4F80-B916-4824-8082-0FB1DFBBF0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82799"/>
            <a:ext cx="10515600" cy="4094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A palavra “ciência” é </a:t>
            </a:r>
            <a:r>
              <a:rPr lang="pt-BR" i="1" dirty="0" err="1"/>
              <a:t>gnosis</a:t>
            </a:r>
            <a:r>
              <a:rPr lang="pt-BR" dirty="0"/>
              <a:t> em grego, e nesse contexto se refere a uma elite esotérica cuja ciência ou conhecimento era a chave para as religiões de mistério. </a:t>
            </a:r>
          </a:p>
          <a:p>
            <a:pPr marL="0" indent="0">
              <a:buNone/>
            </a:pPr>
            <a:r>
              <a:rPr lang="pt-BR" dirty="0"/>
              <a:t>Mais tarde isso se desenvolveu na heresia do gnosticismo. Uma tradução mais atual dessa frase seria: “falsamente chamado de conhecimento”.</a:t>
            </a:r>
          </a:p>
        </p:txBody>
      </p:sp>
    </p:spTree>
    <p:extLst>
      <p:ext uri="{BB962C8B-B14F-4D97-AF65-F5344CB8AC3E}">
        <p14:creationId xmlns:p14="http://schemas.microsoft.com/office/powerpoint/2010/main" val="11530555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Ciência e Bíblia</a:t>
            </a:r>
          </a:p>
        </p:txBody>
      </p:sp>
    </p:spTree>
    <p:extLst>
      <p:ext uri="{BB962C8B-B14F-4D97-AF65-F5344CB8AC3E}">
        <p14:creationId xmlns:p14="http://schemas.microsoft.com/office/powerpoint/2010/main" val="3399925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Revisão - Absolutos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Deus é o Criador</a:t>
            </a:r>
          </a:p>
          <a:p>
            <a:pPr lvl="0"/>
            <a:r>
              <a:rPr lang="pt-BR" dirty="0"/>
              <a:t>Deus é intencional</a:t>
            </a:r>
          </a:p>
          <a:p>
            <a:pPr lvl="0"/>
            <a:r>
              <a:rPr lang="pt-BR" dirty="0"/>
              <a:t>Deus é pessoal</a:t>
            </a:r>
          </a:p>
          <a:p>
            <a:pPr lvl="0"/>
            <a:r>
              <a:rPr lang="pt-BR" dirty="0"/>
              <a:t>Deus é o autor da Bíblia</a:t>
            </a:r>
          </a:p>
        </p:txBody>
      </p:sp>
    </p:spTree>
    <p:extLst>
      <p:ext uri="{BB962C8B-B14F-4D97-AF65-F5344CB8AC3E}">
        <p14:creationId xmlns:p14="http://schemas.microsoft.com/office/powerpoint/2010/main" val="2532160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Posições sobre a Criação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2002420" y="2406570"/>
            <a:ext cx="1643606" cy="12963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Terra Jovem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3831220" y="2406570"/>
            <a:ext cx="1643606" cy="12963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Terra Antiga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5660020" y="2406570"/>
            <a:ext cx="1643606" cy="12963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Evolução Teísta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7708738" y="2406570"/>
            <a:ext cx="1632032" cy="12963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/>
              <a:t>Evolução Naturalista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2013995" y="1597917"/>
            <a:ext cx="4884516" cy="6231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Design Inteligente</a:t>
            </a:r>
          </a:p>
        </p:txBody>
      </p:sp>
      <p:sp>
        <p:nvSpPr>
          <p:cNvPr id="23" name="Triângulo Retângulo 22"/>
          <p:cNvSpPr/>
          <p:nvPr/>
        </p:nvSpPr>
        <p:spPr>
          <a:xfrm flipV="1">
            <a:off x="2002420" y="4444677"/>
            <a:ext cx="5301206" cy="914400"/>
          </a:xfrm>
          <a:prstGeom prst="rtTriangl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4" name="Triângulo Retângulo 23"/>
          <p:cNvSpPr/>
          <p:nvPr/>
        </p:nvSpPr>
        <p:spPr>
          <a:xfrm flipH="1">
            <a:off x="2013995" y="4758158"/>
            <a:ext cx="5301206" cy="914400"/>
          </a:xfrm>
          <a:prstGeom prst="rtTriangl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5" name="CaixaDeTexto 24"/>
          <p:cNvSpPr txBox="1"/>
          <p:nvPr/>
        </p:nvSpPr>
        <p:spPr>
          <a:xfrm>
            <a:off x="3532363" y="4074034"/>
            <a:ext cx="2241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Como Deus atua?</a:t>
            </a:r>
          </a:p>
        </p:txBody>
      </p:sp>
      <p:sp>
        <p:nvSpPr>
          <p:cNvPr id="26" name="CaixaDeTexto 25"/>
          <p:cNvSpPr txBox="1"/>
          <p:nvPr/>
        </p:nvSpPr>
        <p:spPr>
          <a:xfrm>
            <a:off x="2002420" y="4532545"/>
            <a:ext cx="2879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Intervenções milagrosas</a:t>
            </a:r>
          </a:p>
        </p:txBody>
      </p:sp>
      <p:sp>
        <p:nvSpPr>
          <p:cNvPr id="27" name="CaixaDeTexto 26"/>
          <p:cNvSpPr txBox="1"/>
          <p:nvPr/>
        </p:nvSpPr>
        <p:spPr>
          <a:xfrm>
            <a:off x="5110751" y="5215358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Processos naturais</a:t>
            </a:r>
          </a:p>
        </p:txBody>
      </p:sp>
      <p:cxnSp>
        <p:nvCxnSpPr>
          <p:cNvPr id="29" name="Conector reto 28"/>
          <p:cNvCxnSpPr/>
          <p:nvPr/>
        </p:nvCxnSpPr>
        <p:spPr>
          <a:xfrm flipH="1">
            <a:off x="7485926" y="1598088"/>
            <a:ext cx="14469" cy="407447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0665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4E1FDE-F22C-44DF-B475-E33A994D3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dia perdido de Josué</a:t>
            </a:r>
            <a:endParaRPr lang="en-US" dirty="0"/>
          </a:p>
        </p:txBody>
      </p:sp>
      <p:pic>
        <p:nvPicPr>
          <p:cNvPr id="1026" name="Picture 2" descr="What Joshua's Sun Stand Still Prayer Means For You | by Kristin van Tilburg  | Publishous | Medium">
            <a:extLst>
              <a:ext uri="{FF2B5EF4-FFF2-40B4-BE49-F238E27FC236}">
                <a16:creationId xmlns:a16="http://schemas.microsoft.com/office/drawing/2014/main" id="{181621B0-31AB-45BC-B486-EEB5060FC9B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1331" y="1825625"/>
            <a:ext cx="6529338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7042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4003A1-46B7-4F7A-A944-A7C43ABF5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2000" b="0" i="0" dirty="0">
                <a:effectLst/>
              </a:rPr>
              <a:t>E disse o Senhor a Josué: "Não tenha medo desses reis; eu os entreguei nas suas mãos. Nenhum deles conseguirá resistir a você".</a:t>
            </a:r>
            <a:br>
              <a:rPr lang="pt-BR" sz="2000" b="0" i="0" dirty="0">
                <a:effectLst/>
              </a:rPr>
            </a:br>
            <a:br>
              <a:rPr lang="pt-BR" sz="2000" dirty="0"/>
            </a:br>
            <a:r>
              <a:rPr lang="pt-BR" sz="2000" b="0" i="0" dirty="0">
                <a:effectLst/>
              </a:rPr>
              <a:t>Depois de uma noite inteira de marcha desde </a:t>
            </a:r>
            <a:r>
              <a:rPr lang="pt-BR" sz="2000" b="0" i="0" dirty="0" err="1">
                <a:effectLst/>
              </a:rPr>
              <a:t>Gilgal</a:t>
            </a:r>
            <a:r>
              <a:rPr lang="pt-BR" sz="2000" b="0" i="0" dirty="0">
                <a:effectLst/>
              </a:rPr>
              <a:t>, Josué os apanhou de surpresa. O Senhor os lançou em confusão diante de Israel, que lhes impôs grande derrota em </a:t>
            </a:r>
            <a:r>
              <a:rPr lang="pt-BR" sz="2000" b="0" i="0" dirty="0" err="1">
                <a:effectLst/>
              </a:rPr>
              <a:t>Gibeom</a:t>
            </a:r>
            <a:r>
              <a:rPr lang="pt-BR" sz="2000" b="0" i="0" dirty="0">
                <a:effectLst/>
              </a:rPr>
              <a:t>. Os israelitas os perseguiram na subida para Bete-</a:t>
            </a:r>
            <a:r>
              <a:rPr lang="pt-BR" sz="2000" b="0" i="0" dirty="0" err="1">
                <a:effectLst/>
              </a:rPr>
              <a:t>Horom</a:t>
            </a:r>
            <a:r>
              <a:rPr lang="pt-BR" sz="2000" b="0" i="0" dirty="0">
                <a:effectLst/>
              </a:rPr>
              <a:t> e os mataram por todo o caminho, até </a:t>
            </a:r>
            <a:r>
              <a:rPr lang="pt-BR" sz="2000" b="0" i="0" dirty="0" err="1">
                <a:effectLst/>
              </a:rPr>
              <a:t>Azeca</a:t>
            </a:r>
            <a:r>
              <a:rPr lang="pt-BR" sz="2000" b="0" i="0" dirty="0">
                <a:effectLst/>
              </a:rPr>
              <a:t> e </a:t>
            </a:r>
            <a:r>
              <a:rPr lang="pt-BR" sz="2000" b="0" i="0" dirty="0" err="1">
                <a:effectLst/>
              </a:rPr>
              <a:t>Maquedá</a:t>
            </a:r>
            <a:r>
              <a:rPr lang="pt-BR" sz="2000" b="0" i="0" dirty="0">
                <a:effectLst/>
              </a:rPr>
              <a:t>.</a:t>
            </a:r>
            <a:br>
              <a:rPr lang="pt-BR" sz="2000" b="0" i="0" dirty="0">
                <a:effectLst/>
              </a:rPr>
            </a:br>
            <a:br>
              <a:rPr lang="pt-BR" sz="2000" dirty="0"/>
            </a:br>
            <a:r>
              <a:rPr lang="pt-BR" sz="2000" b="0" i="0" dirty="0">
                <a:effectLst/>
              </a:rPr>
              <a:t>Enquanto fugiam de Israel na descida de Bete-</a:t>
            </a:r>
            <a:r>
              <a:rPr lang="pt-BR" sz="2000" b="0" i="0" dirty="0" err="1">
                <a:effectLst/>
              </a:rPr>
              <a:t>Horom</a:t>
            </a:r>
            <a:r>
              <a:rPr lang="pt-BR" sz="2000" b="0" i="0" dirty="0">
                <a:effectLst/>
              </a:rPr>
              <a:t> para </a:t>
            </a:r>
            <a:r>
              <a:rPr lang="pt-BR" sz="2000" b="0" i="0" dirty="0" err="1">
                <a:effectLst/>
              </a:rPr>
              <a:t>Azeca</a:t>
            </a:r>
            <a:r>
              <a:rPr lang="pt-BR" sz="2000" b="0" i="0" dirty="0">
                <a:effectLst/>
              </a:rPr>
              <a:t>, do céu o Senhor lançou sobre eles grandes pedras de granizo, que mataram mais gente do que as espadas dos israelitas.</a:t>
            </a:r>
            <a:endParaRPr lang="en-US" sz="20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D19DB7D-F939-400A-99B7-42F8FC066A3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Josué 10:8-11 </a:t>
            </a:r>
          </a:p>
        </p:txBody>
      </p:sp>
    </p:spTree>
    <p:extLst>
      <p:ext uri="{BB962C8B-B14F-4D97-AF65-F5344CB8AC3E}">
        <p14:creationId xmlns:p14="http://schemas.microsoft.com/office/powerpoint/2010/main" val="3203337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4003A1-46B7-4F7A-A944-A7C43ABF5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400" b="0" i="0" dirty="0">
                <a:effectLst/>
              </a:rPr>
              <a:t>No dia em que o Senhor entregou os amorreus aos israelitas, Josué exclamou ao Senhor, na presença de Israel: "Sol, pare sobre </a:t>
            </a:r>
            <a:r>
              <a:rPr lang="pt-BR" sz="2400" b="0" i="0" dirty="0" err="1">
                <a:effectLst/>
              </a:rPr>
              <a:t>Gibeom</a:t>
            </a:r>
            <a:r>
              <a:rPr lang="pt-BR" sz="2400" b="0" i="0" dirty="0">
                <a:effectLst/>
              </a:rPr>
              <a:t>! E você, ó Lua, sobre o vale de </a:t>
            </a:r>
            <a:r>
              <a:rPr lang="pt-BR" sz="2400" b="0" i="0" dirty="0" err="1">
                <a:effectLst/>
              </a:rPr>
              <a:t>Aijalom</a:t>
            </a:r>
            <a:r>
              <a:rPr lang="pt-BR" sz="2400" b="0" i="0" dirty="0">
                <a:effectLst/>
              </a:rPr>
              <a:t>!”</a:t>
            </a:r>
            <a:br>
              <a:rPr lang="pt-BR" sz="2400" b="0" i="0" dirty="0">
                <a:effectLst/>
              </a:rPr>
            </a:br>
            <a:br>
              <a:rPr lang="pt-BR" sz="2400" dirty="0"/>
            </a:br>
            <a:r>
              <a:rPr lang="pt-BR" sz="2400" b="1" i="0" dirty="0">
                <a:effectLst/>
              </a:rPr>
              <a:t>O sol parou, e a lua se deteve</a:t>
            </a:r>
            <a:r>
              <a:rPr lang="pt-BR" sz="2400" b="0" i="0" dirty="0">
                <a:effectLst/>
              </a:rPr>
              <a:t>, até a nação vingar-se dos seus inimigos, como está escrito no Livro de </a:t>
            </a:r>
            <a:r>
              <a:rPr lang="pt-BR" sz="2400" b="0" i="0" dirty="0" err="1">
                <a:effectLst/>
              </a:rPr>
              <a:t>Jasar</a:t>
            </a:r>
            <a:r>
              <a:rPr lang="pt-BR" sz="2400" b="0" i="0" dirty="0">
                <a:effectLst/>
              </a:rPr>
              <a:t>. O sol parou no meio do céu e por quase um dia inteiro não se pôs.</a:t>
            </a:r>
            <a:br>
              <a:rPr lang="pt-BR" sz="2400" b="0" i="0" dirty="0">
                <a:effectLst/>
              </a:rPr>
            </a:br>
            <a:br>
              <a:rPr lang="pt-BR" sz="2400" b="0" i="0" dirty="0">
                <a:effectLst/>
              </a:rPr>
            </a:br>
            <a:r>
              <a:rPr lang="pt-BR" sz="2400" b="0" i="0" dirty="0">
                <a:effectLst/>
              </a:rPr>
              <a:t>Nunca antes nem depois houve um dia como aquele, quando o Senhor atendeu a um homem. Sem dúvida o Senhor lutava por Israel!</a:t>
            </a:r>
            <a:br>
              <a:rPr lang="pt-BR" sz="2400" b="0" i="0" dirty="0">
                <a:effectLst/>
              </a:rPr>
            </a:br>
            <a:endParaRPr lang="en-US" sz="24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D19DB7D-F939-400A-99B7-42F8FC066A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77579" y="5118100"/>
            <a:ext cx="8366545" cy="1193800"/>
          </a:xfrm>
        </p:spPr>
        <p:txBody>
          <a:bodyPr>
            <a:normAutofit/>
          </a:bodyPr>
          <a:lstStyle/>
          <a:p>
            <a:r>
              <a:rPr lang="pt-BR" sz="2400" b="0" i="0" dirty="0">
                <a:effectLst/>
              </a:rPr>
              <a:t>Josué 10:12-14</a:t>
            </a:r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718AB28B-F25D-45A7-9491-70775A5C184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4124" y="2408612"/>
            <a:ext cx="1020386" cy="1020388"/>
          </a:xfrm>
          <a:prstGeom prst="rect">
            <a:avLst/>
          </a:prstGeom>
        </p:spPr>
      </p:pic>
      <p:sp>
        <p:nvSpPr>
          <p:cNvPr id="5" name="Elipse 4">
            <a:extLst>
              <a:ext uri="{FF2B5EF4-FFF2-40B4-BE49-F238E27FC236}">
                <a16:creationId xmlns:a16="http://schemas.microsoft.com/office/drawing/2014/main" id="{33BE1E9A-67FE-4C53-B173-2AA65AA37F1F}"/>
              </a:ext>
            </a:extLst>
          </p:cNvPr>
          <p:cNvSpPr/>
          <p:nvPr/>
        </p:nvSpPr>
        <p:spPr>
          <a:xfrm>
            <a:off x="10528942" y="2679239"/>
            <a:ext cx="92825" cy="857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3EA04D47-B572-43C5-9A7C-6D6F5C1B0C0C}"/>
              </a:ext>
            </a:extLst>
          </p:cNvPr>
          <p:cNvSpPr/>
          <p:nvPr/>
        </p:nvSpPr>
        <p:spPr>
          <a:xfrm>
            <a:off x="10673243" y="2679239"/>
            <a:ext cx="92825" cy="857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573E2206-080F-46F3-866E-556D188B8D1A}"/>
              </a:ext>
            </a:extLst>
          </p:cNvPr>
          <p:cNvCxnSpPr>
            <a:cxnSpLocks/>
          </p:cNvCxnSpPr>
          <p:nvPr/>
        </p:nvCxnSpPr>
        <p:spPr>
          <a:xfrm>
            <a:off x="10611188" y="2842582"/>
            <a:ext cx="88106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CaixaDeTexto 7">
            <a:extLst>
              <a:ext uri="{FF2B5EF4-FFF2-40B4-BE49-F238E27FC236}">
                <a16:creationId xmlns:a16="http://schemas.microsoft.com/office/drawing/2014/main" id="{F78ECB33-EFE5-412D-A293-625A9FEC3E00}"/>
              </a:ext>
            </a:extLst>
          </p:cNvPr>
          <p:cNvSpPr txBox="1"/>
          <p:nvPr/>
        </p:nvSpPr>
        <p:spPr>
          <a:xfrm>
            <a:off x="10455793" y="2513445"/>
            <a:ext cx="2343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.</a:t>
            </a:r>
            <a:endParaRPr lang="en-US" sz="1400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738A56B9-AEC2-481F-8542-DDD6EF664430}"/>
              </a:ext>
            </a:extLst>
          </p:cNvPr>
          <p:cNvSpPr txBox="1"/>
          <p:nvPr/>
        </p:nvSpPr>
        <p:spPr>
          <a:xfrm>
            <a:off x="10602475" y="2514408"/>
            <a:ext cx="2343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33830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EC2F5B-DC47-4210-8441-2A1BCCEC5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Dia perdido de Josué</a:t>
            </a: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8993DC-3250-49A5-A94B-330427241C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546475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pt-BR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Esse é uma das passagens de interpretação científica mais complexa no Velho </a:t>
            </a:r>
            <a:r>
              <a:rPr lang="pt-BR" dirty="0"/>
              <a:t>T</a:t>
            </a:r>
            <a:r>
              <a:rPr lang="pt-BR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estamento.</a:t>
            </a:r>
            <a:endParaRPr lang="en-US" sz="2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lvl="0" indent="0">
              <a:buNone/>
            </a:pPr>
            <a:r>
              <a:rPr lang="pt-BR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Observe que os amorreus eram adoradores do Sol e da Lua, de forma que ver os seus deuses obedecerem ao Deus de Israel de ter sido humilhante. Esse também teria sido o motivo principal deste milagre</a:t>
            </a:r>
            <a:endParaRPr lang="en-US" sz="2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457200" lvl="1" indent="0">
              <a:buNone/>
            </a:pPr>
            <a:endParaRPr lang="pt-BR" sz="2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457200" lvl="1" indent="0">
              <a:buNone/>
            </a:pPr>
            <a:r>
              <a:rPr lang="pt-BR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Primeiro, não existe a história sobre a NASA, confirmando a falta do dia através de análises de computadores. </a:t>
            </a:r>
            <a:endParaRPr lang="en-US" sz="2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32638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5852</TotalTime>
  <Words>1985</Words>
  <Application>Microsoft Office PowerPoint</Application>
  <PresentationFormat>Widescreen</PresentationFormat>
  <Paragraphs>121</Paragraphs>
  <Slides>32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6" baseType="lpstr">
      <vt:lpstr>Arial</vt:lpstr>
      <vt:lpstr>Arial Black</vt:lpstr>
      <vt:lpstr>Century Gothic</vt:lpstr>
      <vt:lpstr>Tema do Office</vt:lpstr>
      <vt:lpstr>Ciência e Bíblia</vt:lpstr>
      <vt:lpstr>Ciência e Bíblia</vt:lpstr>
      <vt:lpstr>Revisão: Convergência Ciência e Bíblia </vt:lpstr>
      <vt:lpstr>Revisão - Absolutos</vt:lpstr>
      <vt:lpstr>Posições sobre a Criação</vt:lpstr>
      <vt:lpstr>O dia perdido de Josué</vt:lpstr>
      <vt:lpstr>E disse o Senhor a Josué: "Não tenha medo desses reis; eu os entreguei nas suas mãos. Nenhum deles conseguirá resistir a você".  Depois de uma noite inteira de marcha desde Gilgal, Josué os apanhou de surpresa. O Senhor os lançou em confusão diante de Israel, que lhes impôs grande derrota em Gibeom. Os israelitas os perseguiram na subida para Bete-Horom e os mataram por todo o caminho, até Azeca e Maquedá.  Enquanto fugiam de Israel na descida de Bete-Horom para Azeca, do céu o Senhor lançou sobre eles grandes pedras de granizo, que mataram mais gente do que as espadas dos israelitas.</vt:lpstr>
      <vt:lpstr>No dia em que o Senhor entregou os amorreus aos israelitas, Josué exclamou ao Senhor, na presença de Israel: "Sol, pare sobre Gibeom! E você, ó Lua, sobre o vale de Aijalom!”  O sol parou, e a lua se deteve, até a nação vingar-se dos seus inimigos, como está escrito no Livro de Jasar. O sol parou no meio do céu e por quase um dia inteiro não se pôs.  Nunca antes nem depois houve um dia como aquele, quando o Senhor atendeu a um homem. Sem dúvida o Senhor lutava por Israel! </vt:lpstr>
      <vt:lpstr>O Dia perdido de Josué</vt:lpstr>
      <vt:lpstr>Possibilidades</vt:lpstr>
      <vt:lpstr>Possibilidades</vt:lpstr>
      <vt:lpstr>Possibilidades</vt:lpstr>
      <vt:lpstr>Possibilidades</vt:lpstr>
      <vt:lpstr>Possibilidades</vt:lpstr>
      <vt:lpstr>Possibilidades</vt:lpstr>
      <vt:lpstr>A sombra e o rei Ezequias</vt:lpstr>
      <vt:lpstr>Isaías respondeu: "O sinal de que o Senhor vai cumprir o que prometeu é este: Você prefere que a sombra avance ou recue dez degraus na escadaria?”  Disse Ezequias: "Como é fácil a sombra avançar dez degraus, prefiro que ela recue dez degraus".  Então o profeta Isaías clamou ao Senhor, e este fez a sombra recuar os dez degraus que havia descido na escadaria de Acaz. </vt:lpstr>
      <vt:lpstr>" ‘Este é o sinal de que o Senhor fará o que prometeu: Farei a sombra do sol retroceder os dez degraus que ela já cobriu na escadaria de Acaz’ ". E a luz do sol retrocedeu os dez degraus que tinha avançado. </vt:lpstr>
      <vt:lpstr>A sombra e o rei Ezequias</vt:lpstr>
      <vt:lpstr>A sombra e o rei Ezequias</vt:lpstr>
      <vt:lpstr>Argumentos que o criacionista NÃO deve usar</vt:lpstr>
      <vt:lpstr>“Darwin se converteu antes de morrer”</vt:lpstr>
      <vt:lpstr>“A espessura da camada de poeira da lua prova uma lua jovem.”</vt:lpstr>
      <vt:lpstr>“Se nós evoluímos do macaco, os macacos não deveriam existir hoje.”</vt:lpstr>
      <vt:lpstr>“As mulheres tem uma costela a mais que o homem.”</vt:lpstr>
      <vt:lpstr>“Não há mutações benéficas.”</vt:lpstr>
      <vt:lpstr>“Nenhuma nova espécie tem sido produzida.”</vt:lpstr>
      <vt:lpstr>“O eixo de inclinação da Terra era vertical antes do Dilúvio.” </vt:lpstr>
      <vt:lpstr>Arqueólogos encontraram esqueletos (e pegadas) de seres humanos gigantes.</vt:lpstr>
      <vt:lpstr>“A divisão da Terra nos dias de Peleg (Gn 10:25) refere-se à divisão catastrófica dos continentes.”</vt:lpstr>
      <vt:lpstr>“A frase ‘falsamente chamada ciência’ em 1 Timóteo 6:20 refere-se à evolução.”</vt:lpstr>
      <vt:lpstr>Ciência e Bíblia</vt:lpstr>
    </vt:vector>
  </TitlesOfParts>
  <Company>OI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Ciência e Fé</dc:title>
  <dc:creator>David Pfannemuller Guimaraes</dc:creator>
  <cp:lastModifiedBy>David Guimaraes</cp:lastModifiedBy>
  <cp:revision>175</cp:revision>
  <dcterms:created xsi:type="dcterms:W3CDTF">2022-02-03T00:13:31Z</dcterms:created>
  <dcterms:modified xsi:type="dcterms:W3CDTF">2022-05-10T00:24:21Z</dcterms:modified>
</cp:coreProperties>
</file>