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0" r:id="rId3"/>
    <p:sldId id="270" r:id="rId4"/>
    <p:sldId id="272" r:id="rId5"/>
    <p:sldId id="302" r:id="rId6"/>
    <p:sldId id="401" r:id="rId7"/>
    <p:sldId id="452" r:id="rId8"/>
    <p:sldId id="453" r:id="rId9"/>
    <p:sldId id="402" r:id="rId10"/>
    <p:sldId id="428" r:id="rId11"/>
    <p:sldId id="454" r:id="rId12"/>
    <p:sldId id="403" r:id="rId13"/>
    <p:sldId id="455" r:id="rId14"/>
    <p:sldId id="456" r:id="rId15"/>
    <p:sldId id="457" r:id="rId16"/>
    <p:sldId id="40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5535" autoAdjust="0"/>
  </p:normalViewPr>
  <p:slideViewPr>
    <p:cSldViewPr snapToGrid="0">
      <p:cViewPr varScale="1">
        <p:scale>
          <a:sx n="90" d="100"/>
          <a:sy n="90" d="100"/>
        </p:scale>
        <p:origin x="90" y="180"/>
      </p:cViewPr>
      <p:guideLst/>
    </p:cSldViewPr>
  </p:slideViewPr>
  <p:outlineViewPr>
    <p:cViewPr>
      <p:scale>
        <a:sx n="33" d="100"/>
        <a:sy n="33" d="100"/>
      </p:scale>
      <p:origin x="0" y="-41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81175"/>
            <a:ext cx="9144000" cy="839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1666"/>
            <a:ext cx="9144000" cy="5032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4391026" y="2706691"/>
            <a:ext cx="3409948" cy="1704975"/>
            <a:chOff x="3876678" y="2963863"/>
            <a:chExt cx="3409948" cy="1704975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78" y="2963863"/>
              <a:ext cx="1704975" cy="170497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53" y="2963865"/>
              <a:ext cx="1704973" cy="170497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0325100" y="5429250"/>
            <a:ext cx="1657350" cy="94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9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7579" y="1143000"/>
            <a:ext cx="8366545" cy="375285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704850" y="495300"/>
            <a:ext cx="10727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7580" y="4895850"/>
            <a:ext cx="8366545" cy="1193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1221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35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5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8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6400800"/>
            <a:ext cx="12192000" cy="28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6F40-74E1-4C10-B403-A6DACF1E7C9F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EB80-F435-4610-B23D-83781A35AC5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67" y="5582275"/>
            <a:ext cx="778321" cy="7783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5" y="5582276"/>
            <a:ext cx="778320" cy="778320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10385567" y="6409938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CIÊNCIA e BÍBLIA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0440" y="6434452"/>
            <a:ext cx="638324" cy="2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Ciência e Bíblia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81912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Aula 14 – Deus e o Tempo</a:t>
            </a:r>
          </a:p>
          <a:p>
            <a:r>
              <a:rPr lang="pt-BR" dirty="0"/>
              <a:t>Iniciaremos às 20h00</a:t>
            </a:r>
          </a:p>
        </p:txBody>
      </p:sp>
    </p:spTree>
    <p:extLst>
      <p:ext uri="{BB962C8B-B14F-4D97-AF65-F5344CB8AC3E}">
        <p14:creationId xmlns:p14="http://schemas.microsoft.com/office/powerpoint/2010/main" val="49659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003A1-46B7-4F7A-A944-A7C43ABF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0" i="0" dirty="0">
                <a:effectLst/>
              </a:rPr>
              <a:t>De fato, mil anos para ti são como o dia de ontem que passou, como as horas da noite.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(...)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Não se esqueçam disto, amados: para o Senhor um dia é como mil anos, e mil anos como um dia.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(...)</a:t>
            </a:r>
            <a:br>
              <a:rPr lang="pt-BR" sz="2800" b="0" i="0" dirty="0">
                <a:effectLst/>
              </a:rPr>
            </a:br>
            <a:r>
              <a:rPr lang="pt-BR" sz="2800" b="0" i="0" dirty="0">
                <a:effectLst/>
              </a:rPr>
              <a:t>Ensina-nos a contar os nossos dias para que o nosso coração alcance sabedoria.</a:t>
            </a:r>
            <a:endParaRPr lang="en-US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9DB7D-F939-400A-99B7-42F8FC06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579" y="5118100"/>
            <a:ext cx="8366545" cy="1193800"/>
          </a:xfrm>
        </p:spPr>
        <p:txBody>
          <a:bodyPr>
            <a:normAutofit/>
          </a:bodyPr>
          <a:lstStyle/>
          <a:p>
            <a:r>
              <a:rPr lang="pt-BR" sz="2400" b="0" i="0" dirty="0">
                <a:effectLst/>
              </a:rPr>
              <a:t>Salmos 90:4, 2 Pedro 3:8 2, Salmo 90:12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83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003A1-46B7-4F7A-A944-A7C43ABF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0" i="0" dirty="0">
                <a:effectLst/>
              </a:rPr>
              <a:t>Além disso, a ciência da física nos diz que o </a:t>
            </a:r>
            <a:r>
              <a:rPr lang="pt-BR" sz="2000" b="1" i="0" dirty="0">
                <a:effectLst/>
              </a:rPr>
              <a:t>tempo</a:t>
            </a:r>
            <a:r>
              <a:rPr lang="pt-BR" sz="2000" b="0" i="0" dirty="0">
                <a:effectLst/>
              </a:rPr>
              <a:t> é uma propriedade resultante da existência da </a:t>
            </a:r>
            <a:r>
              <a:rPr lang="pt-BR" sz="2000" b="1" i="0" dirty="0">
                <a:effectLst/>
              </a:rPr>
              <a:t>matéria</a:t>
            </a:r>
            <a:r>
              <a:rPr lang="pt-BR" sz="2000" b="0" i="0" dirty="0">
                <a:effectLst/>
              </a:rPr>
              <a:t>. Como tal, o tempo existe quando a matéria existe. Mas Deus não é matéria; </a:t>
            </a:r>
            <a:r>
              <a:rPr lang="pt-BR" sz="2000" b="1" i="0" dirty="0">
                <a:effectLst/>
              </a:rPr>
              <a:t>Deus, de fato, criou a matéria</a:t>
            </a:r>
            <a:r>
              <a:rPr lang="pt-BR" sz="2000" b="0" i="0" dirty="0">
                <a:effectLst/>
              </a:rPr>
              <a:t>. O ponto principal é o seguinte: o tempo começou quando Deus criou o universo. Antes disso, Deus estava simplesmente existindo. Como não havia matéria, e porque Deus não muda, o tempo não tinha existência e, portanto, não tinha significado, não tinha qualquer relação a Ele.</a:t>
            </a:r>
            <a:br>
              <a:rPr lang="pt-BR" sz="2000" b="0" i="0" dirty="0">
                <a:effectLst/>
              </a:rPr>
            </a:br>
            <a:br>
              <a:rPr lang="pt-BR" sz="2000" b="0" i="0" dirty="0">
                <a:effectLst/>
              </a:rPr>
            </a:br>
            <a:r>
              <a:rPr lang="pt-BR" sz="2000" b="0" i="0" dirty="0">
                <a:effectLst/>
              </a:rPr>
              <a:t>E isso nos leva ao significado da palavra eternidade. Eternidade é um termo usado para expressar o conceito de algo que não tem fim e/ou começo. Deus não tem começo nem fim. Ele está fora do reino do tempo. A eternidade não é algo que possa estar absolutamente relacionada a Deus. Deus vai até além da eternidade.</a:t>
            </a:r>
            <a:endParaRPr lang="en-US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9DB7D-F939-400A-99B7-42F8FC06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579" y="5118100"/>
            <a:ext cx="8366545" cy="1193800"/>
          </a:xfrm>
        </p:spPr>
        <p:txBody>
          <a:bodyPr>
            <a:normAutofit/>
          </a:bodyPr>
          <a:lstStyle/>
          <a:p>
            <a:r>
              <a:rPr lang="pt-BR" sz="1800" b="0" i="0" dirty="0">
                <a:effectLst/>
              </a:rPr>
              <a:t>https://www.gotquestions.org/Portugues/Deus-tempo.html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0349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nossa história?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077200" cy="3546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 já leu um mesmo livro</a:t>
            </a:r>
            <a:b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de uma vez?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Você já viu um mesmo filme</a:t>
            </a:r>
            <a:br>
              <a:rPr lang="pt-BR" dirty="0"/>
            </a:br>
            <a:r>
              <a:rPr lang="pt-BR" dirty="0"/>
              <a:t>mais de uma vez?</a:t>
            </a:r>
            <a:endParaRPr lang="pt-BR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ow to Read a Book a Month - PureWow">
            <a:extLst>
              <a:ext uri="{FF2B5EF4-FFF2-40B4-BE49-F238E27FC236}">
                <a16:creationId xmlns:a16="http://schemas.microsoft.com/office/drawing/2014/main" id="{27296C49-B1DE-465A-9205-D691A5F3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90" y="1637298"/>
            <a:ext cx="5188808" cy="37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6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nossa história?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429750" cy="40703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/>
              <a:t>Nossa história já está</a:t>
            </a:r>
            <a:br>
              <a:rPr lang="pt-BR" dirty="0"/>
            </a:br>
            <a:r>
              <a:rPr lang="pt-BR" dirty="0"/>
              <a:t>escrita?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Não existem escolhas?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Não existem decisões?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Entendimento complexo, somos seres temporais</a:t>
            </a:r>
          </a:p>
        </p:txBody>
      </p:sp>
      <p:pic>
        <p:nvPicPr>
          <p:cNvPr id="4098" name="Picture 2" descr="Opened book - Escola e Faculdade FORTEC">
            <a:extLst>
              <a:ext uri="{FF2B5EF4-FFF2-40B4-BE49-F238E27FC236}">
                <a16:creationId xmlns:a16="http://schemas.microsoft.com/office/drawing/2014/main" id="{A93A268F-EF0F-43E9-8502-2C67E313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825624"/>
            <a:ext cx="5019674" cy="33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7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nossa história?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993DC-3250-49A5-A94B-33042724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36801" cy="40703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/>
              <a:t>Deus criou o tempo – Deus é </a:t>
            </a:r>
            <a:r>
              <a:rPr lang="pt-BR" b="1" dirty="0"/>
              <a:t>atemporal</a:t>
            </a:r>
            <a:r>
              <a:rPr lang="pt-BR" dirty="0"/>
              <a:t>.</a:t>
            </a:r>
          </a:p>
          <a:p>
            <a:pPr marL="0" lvl="0" indent="0">
              <a:buNone/>
            </a:pPr>
            <a:r>
              <a:rPr lang="pt-BR" dirty="0"/>
              <a:t>Ele não muda, pois não está sujeito ao tempo</a:t>
            </a:r>
          </a:p>
          <a:p>
            <a:pPr marL="0" lvl="0" indent="0">
              <a:buNone/>
            </a:pPr>
            <a:r>
              <a:rPr lang="pt-BR" dirty="0"/>
              <a:t>As nossas decisões são conhecidas por Deus, pois ele conhece toda a nossa história. Mas as decisões são nossas.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 err="1"/>
              <a:t>Pré-destinação</a:t>
            </a:r>
            <a:r>
              <a:rPr lang="pt-BR" dirty="0"/>
              <a:t> versus livre-arbítrio</a:t>
            </a:r>
          </a:p>
        </p:txBody>
      </p:sp>
      <p:pic>
        <p:nvPicPr>
          <p:cNvPr id="5" name="Picture 2" descr="500+ Hourglass Pictures [HD] | Download Free Images on Unsplash">
            <a:extLst>
              <a:ext uri="{FF2B5EF4-FFF2-40B4-BE49-F238E27FC236}">
                <a16:creationId xmlns:a16="http://schemas.microsoft.com/office/drawing/2014/main" id="{0720036A-4D90-47AA-BBEE-98A4B8AC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06" y="1406525"/>
            <a:ext cx="2643989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4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B583F2B-E9EA-4345-ABD0-116F7B0D5A66}"/>
              </a:ext>
            </a:extLst>
          </p:cNvPr>
          <p:cNvGrpSpPr/>
          <p:nvPr/>
        </p:nvGrpSpPr>
        <p:grpSpPr>
          <a:xfrm>
            <a:off x="6982294" y="1805523"/>
            <a:ext cx="4180684" cy="3246953"/>
            <a:chOff x="3231906" y="2107563"/>
            <a:chExt cx="4454426" cy="345955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E3F99B6-1856-44AA-8C1E-D5AD4F452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906" y="4649866"/>
              <a:ext cx="905422" cy="905422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F0FAF70-2600-41B4-AB03-F757DF19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758" y="4681261"/>
              <a:ext cx="885858" cy="88585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D5F2AC4-17D4-4D0B-9DE9-FAC8C32C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032" y="4599507"/>
              <a:ext cx="905300" cy="905302"/>
            </a:xfrm>
            <a:prstGeom prst="rect">
              <a:avLst/>
            </a:prstGeom>
          </p:spPr>
        </p:pic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38A1268-DB31-4A0F-9C2B-6D11A1F0E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3954" y="4012303"/>
              <a:ext cx="333374" cy="4752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FF224961-C25A-4516-BD7A-8A52E58DC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5623" y="2904820"/>
              <a:ext cx="394625" cy="5241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795945C1-A716-48D9-8528-A201CAFA85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3159" y="3027547"/>
              <a:ext cx="0" cy="13422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D62D1F3E-D809-4085-B135-39E2F9FF73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5126" y="3045575"/>
              <a:ext cx="1088556" cy="13242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24E3A3C4-C00C-4388-BFB0-09ECDBD3903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63" y="5072610"/>
              <a:ext cx="588885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EF0C5D23-C5A2-4873-B3CA-66EC9B611A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5126" y="5102576"/>
              <a:ext cx="476396" cy="1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escudo grátis ícone">
              <a:extLst>
                <a:ext uri="{FF2B5EF4-FFF2-40B4-BE49-F238E27FC236}">
                  <a16:creationId xmlns:a16="http://schemas.microsoft.com/office/drawing/2014/main" id="{B9D85191-3CD8-47DA-8B7D-93B0E7A56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899" y="2107563"/>
              <a:ext cx="758521" cy="75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njo grátis ícone">
              <a:extLst>
                <a:ext uri="{FF2B5EF4-FFF2-40B4-BE49-F238E27FC236}">
                  <a16:creationId xmlns:a16="http://schemas.microsoft.com/office/drawing/2014/main" id="{6B2F08FF-BBBF-4EA3-A0C1-22D075461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42851">
              <a:off x="4186785" y="3519635"/>
              <a:ext cx="441873" cy="44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5" name="Conector reto 1024">
            <a:extLst>
              <a:ext uri="{FF2B5EF4-FFF2-40B4-BE49-F238E27FC236}">
                <a16:creationId xmlns:a16="http://schemas.microsoft.com/office/drawing/2014/main" id="{F0F63BBD-EC4F-4410-8CDF-841E68278B13}"/>
              </a:ext>
            </a:extLst>
          </p:cNvPr>
          <p:cNvCxnSpPr/>
          <p:nvPr/>
        </p:nvCxnSpPr>
        <p:spPr>
          <a:xfrm>
            <a:off x="7104184" y="3045752"/>
            <a:ext cx="42496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06B7244-6BC6-42E4-AFB3-C89CCB66B2B1}"/>
              </a:ext>
            </a:extLst>
          </p:cNvPr>
          <p:cNvSpPr txBox="1"/>
          <p:nvPr/>
        </p:nvSpPr>
        <p:spPr>
          <a:xfrm>
            <a:off x="931981" y="-5652812"/>
            <a:ext cx="6097464" cy="1726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Roboto" panose="02000000000000000000" pitchFamily="2" charset="0"/>
              </a:rPr>
              <a:t>19. Então foi aberto o santuário de Deus no céu, e ali foi vista a arca da sua aliança. Houve relâmpagos, vozes, trovões, um terremoto e um grande temporal de granizo.</a:t>
            </a:r>
            <a:br>
              <a:rPr lang="pt-BR" dirty="0"/>
            </a:br>
            <a:endParaRPr lang="pt-BR" b="0" i="0" dirty="0">
              <a:effectLst/>
              <a:latin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Apareceu no céu um sinal extraordinário: uma mulher vestida do sol, com a lua debaixo dos seus pés e uma coroa de doze estrelas sobre a cabeça.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Ela estava grávida e gritava de dor, pois estava para dar à luz.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Então apareceu no céu outro sinal: um enorme dragão vermelho com sete cabeças e dez chifres, tendo sobre as cabeças sete coroas.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Sua cauda arrastou consigo um terço das estrelas do céu, lançando-as na terra. O dragão colocou-se diante da mulher que estava para dar à luz, para devorar o seu filho no momento em que nascesse.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Ela deu à luz um filho, um homem, que governará todas as nações com cetro de ferro. Seu filho foi arrebatado para junto de Deus e de seu trono.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A mulher fugiu para o deserto, para um lugar que lhe havia sido preparado por Deus, para que ali a sustentassem durante mil duzentos e sessenta dias.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Houve então uma </a:t>
            </a:r>
            <a:r>
              <a:rPr lang="pt-BR" b="1" i="0" dirty="0">
                <a:effectLst/>
                <a:latin typeface="Roboto" panose="02000000000000000000" pitchFamily="2" charset="0"/>
              </a:rPr>
              <a:t>guerra no céu</a:t>
            </a:r>
            <a:r>
              <a:rPr lang="pt-BR" b="0" i="0" dirty="0">
                <a:effectLst/>
                <a:latin typeface="Roboto" panose="02000000000000000000" pitchFamily="2" charset="0"/>
              </a:rPr>
              <a:t>. Miguel e seus anjos lutaram contra o dragão, e o dragão e os seus anjos revidaram.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Mas estes não foram suficientemente fortes, e assim perderam o seu lugar no céu.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O grande dragão foi lançado fora. Ele é a antiga serpente chamada diabo ou Satanás, que engana o mundo todo. </a:t>
            </a:r>
            <a:r>
              <a:rPr lang="pt-BR" b="1" i="0" dirty="0">
                <a:effectLst/>
                <a:latin typeface="Roboto" panose="02000000000000000000" pitchFamily="2" charset="0"/>
              </a:rPr>
              <a:t>Ele e os seus anjos foram lançado à terra.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Então ouvi uma forte voz do céu que dizia: "Agora veio a salvação, o poder e o Reino do nosso Deus, e a autoridade do seu Cristo, pois foi lançado fora o acusador dos nossos irmãos, que os acusa diante do nosso Deus, dia e noite.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Eles o venceram </a:t>
            </a:r>
            <a:r>
              <a:rPr lang="pt-BR" b="1" i="0" dirty="0">
                <a:effectLst/>
                <a:latin typeface="Roboto" panose="02000000000000000000" pitchFamily="2" charset="0"/>
              </a:rPr>
              <a:t>pelo sangue do Cordeiro </a:t>
            </a:r>
            <a:r>
              <a:rPr lang="pt-BR" b="0" i="0" dirty="0">
                <a:effectLst/>
                <a:latin typeface="Roboto" panose="02000000000000000000" pitchFamily="2" charset="0"/>
              </a:rPr>
              <a:t>e pela palavra </a:t>
            </a:r>
            <a:r>
              <a:rPr lang="pt-BR" b="1" i="0" dirty="0">
                <a:effectLst/>
                <a:latin typeface="Roboto" panose="02000000000000000000" pitchFamily="2" charset="0"/>
              </a:rPr>
              <a:t>do testemunho que deram</a:t>
            </a:r>
            <a:r>
              <a:rPr lang="pt-BR" b="0" i="0" dirty="0">
                <a:effectLst/>
                <a:latin typeface="Roboto" panose="02000000000000000000" pitchFamily="2" charset="0"/>
              </a:rPr>
              <a:t>; diante da morte, não amaram a própria vida.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Portanto, celebrem, ó céus, e os que neles habitam! Mas, ai da terra e do mar, pois o diabo desceu até vocês! Ele está cheio de fúria, pois sabe que lhe resta pouco tempo".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i="0" dirty="0">
                <a:effectLst/>
                <a:latin typeface="Roboto" panose="02000000000000000000" pitchFamily="2" charset="0"/>
              </a:rPr>
              <a:t>Quando o dragão viu que havia sido lançado à terra, começou a perseguir a mulher que dera à luz o menino.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Foram dadas à mulher as duas asas da grande águia, para que ela pudesse voar para o lugar que lhe havia sido preparado no deserto, onde seria sustentada durante um tempo, tempos e meio tempo, fora do alcance da serpente.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Então a serpente fez jorrar da sua boca água como um rio, para alcançar a mulher e arrastá-la com a correnteza.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A terra, porém, ajudou a mulher, abrindo a boca e engolindo o rio que o dragão fizera jorrar da sua boca.</a:t>
            </a:r>
            <a:br>
              <a:rPr lang="pt-BR" dirty="0"/>
            </a:br>
            <a:r>
              <a:rPr lang="pt-BR" b="0" i="0" dirty="0">
                <a:effectLst/>
                <a:latin typeface="Roboto" panose="02000000000000000000" pitchFamily="2" charset="0"/>
              </a:rPr>
              <a:t>O dragão irou-se contra a mulher e saiu para guerrear contra o restante da sua descendência, os que obedecem aos mandamentos de Deus e se mantêm fiéis ao testemunho de Jesus.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i="0" dirty="0">
                <a:effectLst/>
                <a:latin typeface="Roboto" panose="02000000000000000000" pitchFamily="2" charset="0"/>
              </a:rPr>
              <a:t>Então o dragão se pôs em pé na areia do mar.</a:t>
            </a:r>
            <a:endParaRPr lang="en-US" dirty="0"/>
          </a:p>
        </p:txBody>
      </p:sp>
      <p:sp>
        <p:nvSpPr>
          <p:cNvPr id="1031" name="Retângulo 1030">
            <a:extLst>
              <a:ext uri="{FF2B5EF4-FFF2-40B4-BE49-F238E27FC236}">
                <a16:creationId xmlns:a16="http://schemas.microsoft.com/office/drawing/2014/main" id="{5099EE55-C4DB-4D24-8F18-A07AB4B5898F}"/>
              </a:ext>
            </a:extLst>
          </p:cNvPr>
          <p:cNvSpPr/>
          <p:nvPr/>
        </p:nvSpPr>
        <p:spPr>
          <a:xfrm>
            <a:off x="0" y="5706208"/>
            <a:ext cx="683258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F896381D-0F05-4F71-9535-CAD7EBCED846}"/>
              </a:ext>
            </a:extLst>
          </p:cNvPr>
          <p:cNvSpPr/>
          <p:nvPr/>
        </p:nvSpPr>
        <p:spPr>
          <a:xfrm>
            <a:off x="-1" y="0"/>
            <a:ext cx="6832587" cy="139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C2F5B-DC47-4210-8441-2A1BCCEC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história por trás da história</a:t>
            </a:r>
            <a:endParaRPr lang="en-US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4E0A8AF-3C8B-43A6-BF9A-B6F18024C0C6}"/>
              </a:ext>
            </a:extLst>
          </p:cNvPr>
          <p:cNvSpPr/>
          <p:nvPr/>
        </p:nvSpPr>
        <p:spPr>
          <a:xfrm>
            <a:off x="-2" y="6686551"/>
            <a:ext cx="6832587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277778E8-83FB-47C4-BFDE-2EDF3C7A67F2}"/>
              </a:ext>
            </a:extLst>
          </p:cNvPr>
          <p:cNvSpPr/>
          <p:nvPr/>
        </p:nvSpPr>
        <p:spPr>
          <a:xfrm>
            <a:off x="999487" y="6400799"/>
            <a:ext cx="6832587" cy="27940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9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Ciência e Bíblia</a:t>
            </a:r>
          </a:p>
        </p:txBody>
      </p:sp>
    </p:spTree>
    <p:extLst>
      <p:ext uri="{BB962C8B-B14F-4D97-AF65-F5344CB8AC3E}">
        <p14:creationId xmlns:p14="http://schemas.microsoft.com/office/powerpoint/2010/main" val="33999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Ciência e Bíblia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45066"/>
            <a:ext cx="9144000" cy="503234"/>
          </a:xfrm>
        </p:spPr>
        <p:txBody>
          <a:bodyPr/>
          <a:lstStyle/>
          <a:p>
            <a:r>
              <a:rPr lang="pt-BR" dirty="0"/>
              <a:t>Aula 13 – Deus e o Tempo</a:t>
            </a:r>
          </a:p>
        </p:txBody>
      </p:sp>
    </p:spTree>
    <p:extLst>
      <p:ext uri="{BB962C8B-B14F-4D97-AF65-F5344CB8AC3E}">
        <p14:creationId xmlns:p14="http://schemas.microsoft.com/office/powerpoint/2010/main" val="25238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Revisão:</a:t>
            </a:r>
            <a:br>
              <a:rPr lang="pt-BR" dirty="0"/>
            </a:br>
            <a:r>
              <a:rPr lang="pt-BR" dirty="0"/>
              <a:t>Convergência Ciência e Bíblia 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3876172" y="1690688"/>
            <a:ext cx="4439655" cy="4276483"/>
            <a:chOff x="7055851" y="869325"/>
            <a:chExt cx="4439655" cy="427648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423" y="869325"/>
              <a:ext cx="905300" cy="905302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851" y="2165976"/>
              <a:ext cx="905422" cy="90542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648" y="2104668"/>
              <a:ext cx="885858" cy="88585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415" y="4240506"/>
              <a:ext cx="885858" cy="88585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360" y="4240506"/>
              <a:ext cx="905300" cy="9053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615" y="3071398"/>
              <a:ext cx="1020386" cy="1020388"/>
            </a:xfrm>
            <a:prstGeom prst="rect">
              <a:avLst/>
            </a:prstGeom>
          </p:spPr>
        </p:pic>
        <p:cxnSp>
          <p:nvCxnSpPr>
            <p:cNvPr id="10" name="Conector de Seta Reta 9"/>
            <p:cNvCxnSpPr/>
            <p:nvPr/>
          </p:nvCxnSpPr>
          <p:spPr>
            <a:xfrm flipH="1">
              <a:off x="8124825" y="1849117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10019699" y="1849116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8144191" y="3923290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10039065" y="3923289"/>
              <a:ext cx="333375" cy="3168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H="1" flipV="1">
              <a:off x="8171335" y="2886202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10066209" y="2886201"/>
              <a:ext cx="333375" cy="316859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8264132" y="4724400"/>
              <a:ext cx="1937143" cy="952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F3A21DFC-21B6-4278-9917-2B433CB302D1}"/>
              </a:ext>
            </a:extLst>
          </p:cNvPr>
          <p:cNvSpPr/>
          <p:nvPr/>
        </p:nvSpPr>
        <p:spPr>
          <a:xfrm>
            <a:off x="6013754" y="4163388"/>
            <a:ext cx="92825" cy="857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09B7FF2-563C-4B5E-837B-21997BAC1403}"/>
              </a:ext>
            </a:extLst>
          </p:cNvPr>
          <p:cNvSpPr/>
          <p:nvPr/>
        </p:nvSpPr>
        <p:spPr>
          <a:xfrm>
            <a:off x="6158055" y="4163388"/>
            <a:ext cx="92825" cy="857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0AD6DB8-9D75-42C5-90B0-82D8E54ED483}"/>
              </a:ext>
            </a:extLst>
          </p:cNvPr>
          <p:cNvCxnSpPr>
            <a:cxnSpLocks/>
          </p:cNvCxnSpPr>
          <p:nvPr/>
        </p:nvCxnSpPr>
        <p:spPr>
          <a:xfrm>
            <a:off x="6096000" y="4326731"/>
            <a:ext cx="881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57122FC-B720-432A-B0BA-A4ABB7836F7D}"/>
              </a:ext>
            </a:extLst>
          </p:cNvPr>
          <p:cNvSpPr txBox="1"/>
          <p:nvPr/>
        </p:nvSpPr>
        <p:spPr>
          <a:xfrm>
            <a:off x="5940605" y="399759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.</a:t>
            </a:r>
            <a:endParaRPr lang="en-US" sz="14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C1BB0B7-4DEE-4446-96B9-7F11C86A3CA7}"/>
              </a:ext>
            </a:extLst>
          </p:cNvPr>
          <p:cNvSpPr txBox="1"/>
          <p:nvPr/>
        </p:nvSpPr>
        <p:spPr>
          <a:xfrm>
            <a:off x="6087287" y="3998557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- Absolutos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Deus é o Criador</a:t>
            </a:r>
          </a:p>
          <a:p>
            <a:pPr lvl="0"/>
            <a:r>
              <a:rPr lang="pt-BR" dirty="0"/>
              <a:t>Deus é intencional</a:t>
            </a:r>
          </a:p>
          <a:p>
            <a:pPr lvl="0"/>
            <a:r>
              <a:rPr lang="pt-BR" dirty="0"/>
              <a:t>Deus é pessoal</a:t>
            </a:r>
          </a:p>
          <a:p>
            <a:pPr lvl="0"/>
            <a:r>
              <a:rPr lang="pt-BR" dirty="0"/>
              <a:t>Deus é o autor da Bíblia</a:t>
            </a:r>
          </a:p>
        </p:txBody>
      </p:sp>
    </p:spTree>
    <p:extLst>
      <p:ext uri="{BB962C8B-B14F-4D97-AF65-F5344CB8AC3E}">
        <p14:creationId xmlns:p14="http://schemas.microsoft.com/office/powerpoint/2010/main" val="253216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sobre a Criação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024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Jovem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8312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Terra Antiga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660020" y="2406570"/>
            <a:ext cx="1643606" cy="129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Evolução Teísta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708738" y="2406570"/>
            <a:ext cx="1632032" cy="1296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Evolução Naturalista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13995" y="1597917"/>
            <a:ext cx="4884516" cy="62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Design Inteligente</a:t>
            </a:r>
          </a:p>
        </p:txBody>
      </p:sp>
      <p:sp>
        <p:nvSpPr>
          <p:cNvPr id="23" name="Triângulo Retângulo 22"/>
          <p:cNvSpPr/>
          <p:nvPr/>
        </p:nvSpPr>
        <p:spPr>
          <a:xfrm flipV="1">
            <a:off x="2002420" y="4444677"/>
            <a:ext cx="5301206" cy="914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riângulo Retângulo 23"/>
          <p:cNvSpPr/>
          <p:nvPr/>
        </p:nvSpPr>
        <p:spPr>
          <a:xfrm flipH="1">
            <a:off x="2013995" y="4758158"/>
            <a:ext cx="5301206" cy="91440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32363" y="4074034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Como Deus atua?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002420" y="4532545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Intervenções milagrosas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110751" y="521535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Processos naturais</a:t>
            </a: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7485926" y="1598088"/>
            <a:ext cx="14469" cy="40744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E1FDE-F22C-44DF-B475-E33A994D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e o Tempo</a:t>
            </a:r>
            <a:endParaRPr lang="en-US" dirty="0"/>
          </a:p>
        </p:txBody>
      </p:sp>
      <p:pic>
        <p:nvPicPr>
          <p:cNvPr id="4" name="Picture 2" descr="500+ Hourglass Pictures [HD] | Download Free Images on Unsplash">
            <a:extLst>
              <a:ext uri="{FF2B5EF4-FFF2-40B4-BE49-F238E27FC236}">
                <a16:creationId xmlns:a16="http://schemas.microsoft.com/office/drawing/2014/main" id="{77655C0E-864F-46D5-BD5F-532056F6D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54" y="1597025"/>
            <a:ext cx="30322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4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0DBEB-8213-4CFA-9893-8FCEBC00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tempo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21F83-12FB-446B-B241-1F468C97F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 ponto de vista da Ciência, o tempo é uma dimensão relevante</a:t>
            </a:r>
          </a:p>
          <a:p>
            <a:pPr lvl="1"/>
            <a:r>
              <a:rPr lang="pt-BR" dirty="0"/>
              <a:t>Muitas grandezas são definidas pelo tempo</a:t>
            </a:r>
          </a:p>
          <a:p>
            <a:pPr lvl="2"/>
            <a:r>
              <a:rPr lang="pt-BR" dirty="0"/>
              <a:t>Velocidade (m/s, km/h)</a:t>
            </a:r>
          </a:p>
          <a:p>
            <a:pPr lvl="2"/>
            <a:r>
              <a:rPr lang="pt-BR" dirty="0"/>
              <a:t>Potência (=E/s)</a:t>
            </a:r>
          </a:p>
          <a:p>
            <a:pPr lvl="2"/>
            <a:r>
              <a:rPr lang="pt-BR" dirty="0"/>
              <a:t>Aceleração (m/s²)</a:t>
            </a:r>
          </a:p>
          <a:p>
            <a:pPr lvl="1"/>
            <a:r>
              <a:rPr lang="pt-BR" dirty="0"/>
              <a:t>Muitos elementos dependem de uma definição precisa de tempo</a:t>
            </a:r>
          </a:p>
          <a:p>
            <a:pPr lvl="2"/>
            <a:r>
              <a:rPr lang="pt-BR" dirty="0"/>
              <a:t>Telecomunicações em geral</a:t>
            </a:r>
          </a:p>
          <a:p>
            <a:pPr lvl="2"/>
            <a:r>
              <a:rPr lang="pt-BR" dirty="0"/>
              <a:t>GPS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1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0DBEB-8213-4CFA-9893-8FCEBC00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tempo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21F83-12FB-446B-B241-1F468C97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391" cy="4351338"/>
          </a:xfrm>
        </p:spPr>
        <p:txBody>
          <a:bodyPr/>
          <a:lstStyle/>
          <a:p>
            <a:r>
              <a:rPr lang="pt-BR" dirty="0"/>
              <a:t>A teoria da relatividade questionou a </a:t>
            </a:r>
            <a:r>
              <a:rPr lang="pt-BR" b="1" dirty="0"/>
              <a:t>medida</a:t>
            </a:r>
            <a:r>
              <a:rPr lang="pt-BR" dirty="0"/>
              <a:t> do tempo</a:t>
            </a:r>
          </a:p>
          <a:p>
            <a:pPr lvl="1"/>
            <a:r>
              <a:rPr lang="pt-BR" dirty="0"/>
              <a:t>“relatividade” e “relativismo” são coisas distintas</a:t>
            </a:r>
          </a:p>
          <a:p>
            <a:pPr lvl="1"/>
            <a:r>
              <a:rPr lang="pt-BR" dirty="0"/>
              <a:t>A velocidade sempre deve ser medida em relação a um outro ponto</a:t>
            </a:r>
          </a:p>
          <a:p>
            <a:pPr lvl="1"/>
            <a:r>
              <a:rPr lang="pt-BR" dirty="0"/>
              <a:t>Não há uma referência absoluta na medição da velocidade (Galileu Galilei)</a:t>
            </a:r>
          </a:p>
          <a:p>
            <a:pPr lvl="1"/>
            <a:r>
              <a:rPr lang="pt-BR" dirty="0"/>
              <a:t>... exceto para a luz</a:t>
            </a:r>
          </a:p>
          <a:p>
            <a:pPr lvl="1"/>
            <a:r>
              <a:rPr lang="pt-BR" dirty="0"/>
              <a:t>Teoria da Relatividade Geral (1905)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031031-D80D-4751-98F0-A1E38160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15" y="2033587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6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003A1-46B7-4F7A-A944-A7C43ABF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0" i="0" dirty="0">
                <a:effectLst/>
              </a:rPr>
              <a:t>Pois assim diz o Alto e Sublime, que </a:t>
            </a:r>
            <a:r>
              <a:rPr lang="pt-BR" sz="2800" b="1" i="0" dirty="0">
                <a:effectLst/>
              </a:rPr>
              <a:t>vive para sempre</a:t>
            </a:r>
            <a:r>
              <a:rPr lang="pt-BR" sz="2800" b="0" i="0" dirty="0">
                <a:effectLst/>
              </a:rPr>
              <a:t>, e cujo nome é santo: "Habito num lugar alto e santo, mas habito também com o contrito e humilde de espírito, para dar novo ânimo ao espírito do humilde e novo alento ao coração do contrito.</a:t>
            </a:r>
            <a:endParaRPr lang="en-US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19DB7D-F939-400A-99B7-42F8FC066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Isaías 57:15</a:t>
            </a:r>
          </a:p>
        </p:txBody>
      </p:sp>
    </p:spTree>
    <p:extLst>
      <p:ext uri="{BB962C8B-B14F-4D97-AF65-F5344CB8AC3E}">
        <p14:creationId xmlns:p14="http://schemas.microsoft.com/office/powerpoint/2010/main" val="3203337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1193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Roboto</vt:lpstr>
      <vt:lpstr>Tema do Office</vt:lpstr>
      <vt:lpstr>Ciência e Bíblia</vt:lpstr>
      <vt:lpstr>Ciência e Bíblia</vt:lpstr>
      <vt:lpstr>Revisão: Convergência Ciência e Bíblia </vt:lpstr>
      <vt:lpstr>Revisão - Absolutos</vt:lpstr>
      <vt:lpstr>Posições sobre a Criação</vt:lpstr>
      <vt:lpstr>Deus e o Tempo</vt:lpstr>
      <vt:lpstr>O tempo</vt:lpstr>
      <vt:lpstr>O tempo</vt:lpstr>
      <vt:lpstr>Pois assim diz o Alto e Sublime, que vive para sempre, e cujo nome é santo: "Habito num lugar alto e santo, mas habito também com o contrito e humilde de espírito, para dar novo ânimo ao espírito do humilde e novo alento ao coração do contrito.</vt:lpstr>
      <vt:lpstr>De fato, mil anos para ti são como o dia de ontem que passou, como as horas da noite. (...) Não se esqueçam disto, amados: para o Senhor um dia é como mil anos, e mil anos como um dia. (...) Ensina-nos a contar os nossos dias para que o nosso coração alcance sabedoria.</vt:lpstr>
      <vt:lpstr>Além disso, a ciência da física nos diz que o tempo é uma propriedade resultante da existência da matéria. Como tal, o tempo existe quando a matéria existe. Mas Deus não é matéria; Deus, de fato, criou a matéria. O ponto principal é o seguinte: o tempo começou quando Deus criou o universo. Antes disso, Deus estava simplesmente existindo. Como não havia matéria, e porque Deus não muda, o tempo não tinha existência e, portanto, não tinha significado, não tinha qualquer relação a Ele.  E isso nos leva ao significado da palavra eternidade. Eternidade é um termo usado para expressar o conceito de algo que não tem fim e/ou começo. Deus não tem começo nem fim. Ele está fora do reino do tempo. A eternidade não é algo que possa estar absolutamente relacionada a Deus. Deus vai até além da eternidade.</vt:lpstr>
      <vt:lpstr>O que é a nossa história?</vt:lpstr>
      <vt:lpstr>O que é a nossa história?</vt:lpstr>
      <vt:lpstr>O que é a nossa história?</vt:lpstr>
      <vt:lpstr>A história por trás da história</vt:lpstr>
      <vt:lpstr>Ciência e Bíblia</vt:lpstr>
    </vt:vector>
  </TitlesOfParts>
  <Company>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e Fé</dc:title>
  <dc:creator>David Pfannemuller Guimaraes</dc:creator>
  <cp:lastModifiedBy>David Guimaraes</cp:lastModifiedBy>
  <cp:revision>187</cp:revision>
  <dcterms:created xsi:type="dcterms:W3CDTF">2022-02-03T00:13:31Z</dcterms:created>
  <dcterms:modified xsi:type="dcterms:W3CDTF">2022-05-17T00:18:19Z</dcterms:modified>
</cp:coreProperties>
</file>