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58" r:id="rId3"/>
    <p:sldId id="360" r:id="rId4"/>
    <p:sldId id="258" r:id="rId5"/>
    <p:sldId id="259" r:id="rId6"/>
    <p:sldId id="260" r:id="rId7"/>
    <p:sldId id="265" r:id="rId8"/>
    <p:sldId id="266" r:id="rId9"/>
    <p:sldId id="271" r:id="rId10"/>
    <p:sldId id="272" r:id="rId11"/>
    <p:sldId id="274" r:id="rId12"/>
    <p:sldId id="471" r:id="rId13"/>
    <p:sldId id="269" r:id="rId14"/>
    <p:sldId id="290" r:id="rId15"/>
    <p:sldId id="303" r:id="rId16"/>
    <p:sldId id="305" r:id="rId17"/>
    <p:sldId id="312" r:id="rId18"/>
    <p:sldId id="313" r:id="rId19"/>
    <p:sldId id="459" r:id="rId20"/>
    <p:sldId id="275" r:id="rId21"/>
    <p:sldId id="280" r:id="rId22"/>
    <p:sldId id="281" r:id="rId23"/>
    <p:sldId id="282" r:id="rId24"/>
    <p:sldId id="283" r:id="rId25"/>
    <p:sldId id="387" r:id="rId26"/>
    <p:sldId id="381" r:id="rId27"/>
    <p:sldId id="386" r:id="rId28"/>
    <p:sldId id="461" r:id="rId29"/>
    <p:sldId id="393" r:id="rId30"/>
    <p:sldId id="368" r:id="rId31"/>
    <p:sldId id="395" r:id="rId32"/>
    <p:sldId id="397" r:id="rId33"/>
    <p:sldId id="462" r:id="rId34"/>
    <p:sldId id="302" r:id="rId35"/>
    <p:sldId id="475" r:id="rId36"/>
    <p:sldId id="402" r:id="rId37"/>
    <p:sldId id="403" r:id="rId38"/>
    <p:sldId id="401" r:id="rId39"/>
    <p:sldId id="463" r:id="rId40"/>
    <p:sldId id="405" r:id="rId41"/>
    <p:sldId id="411" r:id="rId42"/>
    <p:sldId id="416" r:id="rId43"/>
    <p:sldId id="421" r:id="rId44"/>
    <p:sldId id="425" r:id="rId45"/>
    <p:sldId id="306" r:id="rId46"/>
    <p:sldId id="344" r:id="rId47"/>
    <p:sldId id="355" r:id="rId48"/>
    <p:sldId id="345" r:id="rId49"/>
    <p:sldId id="347" r:id="rId50"/>
    <p:sldId id="311" r:id="rId51"/>
    <p:sldId id="464" r:id="rId52"/>
    <p:sldId id="404" r:id="rId53"/>
    <p:sldId id="465" r:id="rId54"/>
    <p:sldId id="466" r:id="rId55"/>
    <p:sldId id="367" r:id="rId56"/>
    <p:sldId id="467" r:id="rId57"/>
    <p:sldId id="362" r:id="rId58"/>
    <p:sldId id="441" r:id="rId59"/>
    <p:sldId id="468" r:id="rId60"/>
    <p:sldId id="442" r:id="rId61"/>
    <p:sldId id="444" r:id="rId62"/>
    <p:sldId id="445" r:id="rId63"/>
    <p:sldId id="449" r:id="rId64"/>
    <p:sldId id="456" r:id="rId65"/>
    <p:sldId id="428" r:id="rId66"/>
    <p:sldId id="457" r:id="rId67"/>
    <p:sldId id="474" r:id="rId68"/>
    <p:sldId id="473" r:id="rId69"/>
    <p:sldId id="455" r:id="rId70"/>
    <p:sldId id="470" r:id="rId71"/>
    <p:sldId id="472" r:id="rId72"/>
    <p:sldId id="400" r:id="rId7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84" autoAdjust="0"/>
    <p:restoredTop sz="95802" autoAdjust="0"/>
  </p:normalViewPr>
  <p:slideViewPr>
    <p:cSldViewPr snapToGrid="0">
      <p:cViewPr>
        <p:scale>
          <a:sx n="90" d="100"/>
          <a:sy n="90" d="100"/>
        </p:scale>
        <p:origin x="126" y="3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59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781175"/>
            <a:ext cx="9144000" cy="8397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411666"/>
            <a:ext cx="9144000" cy="50323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6F40-74E1-4C10-B403-A6DACF1E7C9F}" type="datetimeFigureOut">
              <a:rPr lang="pt-BR" smtClean="0"/>
              <a:t>23/05/2022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EB80-F435-4610-B23D-83781A35AC51}" type="slidenum">
              <a:rPr lang="pt-BR" smtClean="0"/>
              <a:t>‹nº›</a:t>
            </a:fld>
            <a:endParaRPr lang="pt-BR"/>
          </a:p>
        </p:txBody>
      </p:sp>
      <p:grpSp>
        <p:nvGrpSpPr>
          <p:cNvPr id="9" name="Agrupar 8"/>
          <p:cNvGrpSpPr/>
          <p:nvPr userDrawn="1"/>
        </p:nvGrpSpPr>
        <p:grpSpPr>
          <a:xfrm>
            <a:off x="4391026" y="2706691"/>
            <a:ext cx="3409948" cy="1704975"/>
            <a:chOff x="3876678" y="2963863"/>
            <a:chExt cx="3409948" cy="1704975"/>
          </a:xfrm>
        </p:grpSpPr>
        <p:pic>
          <p:nvPicPr>
            <p:cNvPr id="7" name="Imagem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6678" y="2963863"/>
              <a:ext cx="1704975" cy="1704975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1653" y="2963865"/>
              <a:ext cx="1704973" cy="1704973"/>
            </a:xfrm>
            <a:prstGeom prst="rect">
              <a:avLst/>
            </a:prstGeom>
          </p:spPr>
        </p:pic>
      </p:grpSp>
      <p:sp>
        <p:nvSpPr>
          <p:cNvPr id="10" name="Retângulo 9"/>
          <p:cNvSpPr/>
          <p:nvPr userDrawn="1"/>
        </p:nvSpPr>
        <p:spPr>
          <a:xfrm>
            <a:off x="0" y="6400800"/>
            <a:ext cx="12192000" cy="282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 userDrawn="1"/>
        </p:nvSpPr>
        <p:spPr>
          <a:xfrm>
            <a:off x="10325100" y="5429250"/>
            <a:ext cx="1657350" cy="946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3005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6F40-74E1-4C10-B403-A6DACF1E7C9F}" type="datetimeFigureOut">
              <a:rPr lang="pt-BR" smtClean="0"/>
              <a:t>23/05/2022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EB80-F435-4610-B23D-83781A35A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1647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6F40-74E1-4C10-B403-A6DACF1E7C9F}" type="datetimeFigureOut">
              <a:rPr lang="pt-BR" smtClean="0"/>
              <a:t>23/05/2022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EB80-F435-4610-B23D-83781A35A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6096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6F40-74E1-4C10-B403-A6DACF1E7C9F}" type="datetimeFigureOut">
              <a:rPr lang="pt-BR" smtClean="0"/>
              <a:t>23/05/2022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EB80-F435-4610-B23D-83781A35A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6262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7579" y="1143000"/>
            <a:ext cx="8366545" cy="3752850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6F40-74E1-4C10-B403-A6DACF1E7C9F}" type="datetimeFigureOut">
              <a:rPr lang="pt-BR" smtClean="0"/>
              <a:t>23/05/2022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EB80-F435-4610-B23D-83781A35AC51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704850" y="495300"/>
            <a:ext cx="107273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dirty="0">
                <a:latin typeface="Arial Black" panose="020B0A04020102020204" pitchFamily="34" charset="0"/>
              </a:rPr>
              <a:t>“</a:t>
            </a:r>
          </a:p>
        </p:txBody>
      </p:sp>
      <p:sp>
        <p:nvSpPr>
          <p:cNvPr id="8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77580" y="4895850"/>
            <a:ext cx="8366545" cy="11938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81221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6F40-74E1-4C10-B403-A6DACF1E7C9F}" type="datetimeFigureOut">
              <a:rPr lang="pt-BR" smtClean="0"/>
              <a:t>23/05/2022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EB80-F435-4610-B23D-83781A35A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5413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6F40-74E1-4C10-B403-A6DACF1E7C9F}" type="datetimeFigureOut">
              <a:rPr lang="pt-BR" smtClean="0"/>
              <a:t>23/05/2022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EB80-F435-4610-B23D-83781A35A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35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6F40-74E1-4C10-B403-A6DACF1E7C9F}" type="datetimeFigureOut">
              <a:rPr lang="pt-BR" smtClean="0"/>
              <a:t>23/05/2022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EB80-F435-4610-B23D-83781A35A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706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6F40-74E1-4C10-B403-A6DACF1E7C9F}" type="datetimeFigureOut">
              <a:rPr lang="pt-BR" smtClean="0"/>
              <a:t>23/05/2022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EB80-F435-4610-B23D-83781A35A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1844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6F40-74E1-4C10-B403-A6DACF1E7C9F}" type="datetimeFigureOut">
              <a:rPr lang="pt-BR" smtClean="0"/>
              <a:t>23/05/2022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EB80-F435-4610-B23D-83781A35A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679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6F40-74E1-4C10-B403-A6DACF1E7C9F}" type="datetimeFigureOut">
              <a:rPr lang="pt-BR" smtClean="0"/>
              <a:t>23/05/2022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EB80-F435-4610-B23D-83781A35A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450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6F40-74E1-4C10-B403-A6DACF1E7C9F}" type="datetimeFigureOut">
              <a:rPr lang="pt-BR" smtClean="0"/>
              <a:t>23/05/2022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EB80-F435-4610-B23D-83781A35A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4488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>
            <a:off x="0" y="6400800"/>
            <a:ext cx="12192000" cy="282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06F40-74E1-4C10-B403-A6DACF1E7C9F}" type="datetimeFigureOut">
              <a:rPr lang="pt-BR" smtClean="0"/>
              <a:t>23/05/2022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8EB80-F435-4610-B23D-83781A35AC51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567" y="5582275"/>
            <a:ext cx="778321" cy="77832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795" y="5582276"/>
            <a:ext cx="778320" cy="778320"/>
          </a:xfrm>
          <a:prstGeom prst="rect">
            <a:avLst/>
          </a:prstGeom>
        </p:spPr>
      </p:pic>
      <p:sp>
        <p:nvSpPr>
          <p:cNvPr id="10" name="CaixaDeTexto 9"/>
          <p:cNvSpPr txBox="1"/>
          <p:nvPr userDrawn="1"/>
        </p:nvSpPr>
        <p:spPr>
          <a:xfrm>
            <a:off x="10385567" y="6409938"/>
            <a:ext cx="1431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CIÊNCIA e BÍBLIA</a:t>
            </a:r>
          </a:p>
        </p:txBody>
      </p:sp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20440" y="6434452"/>
            <a:ext cx="638324" cy="22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1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iaonline.com.br/nvi/2sm/5/4+" TargetMode="External"/><Relationship Id="rId2" Type="http://schemas.openxmlformats.org/officeDocument/2006/relationships/hyperlink" Target="https://www.bibliaonline.com.br/nvi/atos/13/16-21+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bibliaonline.com.br/nvi/1rs/6/37+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bibliaonline.com.br/nvi/1rs/6/1+" TargetMode="Externa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iaonline.com.br/nvi/jz/3/14+" TargetMode="External"/><Relationship Id="rId2" Type="http://schemas.openxmlformats.org/officeDocument/2006/relationships/hyperlink" Target="https://www.bibliaonline.com.br/nvi/jz/3/8+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bibliaonline.com.br/nvi/jz/13/1+" TargetMode="External"/><Relationship Id="rId5" Type="http://schemas.openxmlformats.org/officeDocument/2006/relationships/hyperlink" Target="https://www.bibliaonline.com.br/nvi/jz/6/1+" TargetMode="External"/><Relationship Id="rId4" Type="http://schemas.openxmlformats.org/officeDocument/2006/relationships/hyperlink" Target="https://www.bibliaonline.com.br/nvi/jz/4/3+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iaonline.com.br/nvi/mt/1/17" TargetMode="Externa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origememrevista.com.br/2017/03/22/argumentos-que-o-criacionista-nao-deve-usar/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4531" y="1371600"/>
            <a:ext cx="9144000" cy="1249364"/>
          </a:xfrm>
        </p:spPr>
        <p:txBody>
          <a:bodyPr>
            <a:normAutofit/>
          </a:bodyPr>
          <a:lstStyle/>
          <a:p>
            <a:r>
              <a:rPr lang="pt-BR" sz="3200" dirty="0"/>
              <a:t>Ciência e Religião</a:t>
            </a:r>
            <a:br>
              <a:rPr lang="pt-BR" sz="3200" dirty="0"/>
            </a:br>
            <a:r>
              <a:rPr lang="pt-BR" sz="3200" b="1" dirty="0"/>
              <a:t>Síntese do tema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642337"/>
            <a:ext cx="9144000" cy="1661747"/>
          </a:xfrm>
        </p:spPr>
        <p:txBody>
          <a:bodyPr>
            <a:normAutofit/>
          </a:bodyPr>
          <a:lstStyle/>
          <a:p>
            <a:r>
              <a:rPr lang="pt-BR" sz="1200" dirty="0"/>
              <a:t>Aula Final – Resumo do assunto em um só dia</a:t>
            </a:r>
            <a:endParaRPr lang="pt-BR" sz="1400" dirty="0"/>
          </a:p>
          <a:p>
            <a:r>
              <a:rPr lang="pt-BR" sz="2200" dirty="0"/>
              <a:t>segunda, 23 de maio, 20h</a:t>
            </a:r>
          </a:p>
          <a:p>
            <a:r>
              <a:rPr lang="pt-BR" sz="1800" dirty="0"/>
              <a:t>online – igrejadorecreio.org.br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158C759-F054-4D7C-AD1D-A02A0273F933}"/>
              </a:ext>
            </a:extLst>
          </p:cNvPr>
          <p:cNvSpPr/>
          <p:nvPr/>
        </p:nvSpPr>
        <p:spPr>
          <a:xfrm>
            <a:off x="3956538" y="1485900"/>
            <a:ext cx="4202724" cy="481818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7A8EADC-7999-4D0B-B85D-28B2E8302170}"/>
              </a:ext>
            </a:extLst>
          </p:cNvPr>
          <p:cNvSpPr/>
          <p:nvPr/>
        </p:nvSpPr>
        <p:spPr>
          <a:xfrm>
            <a:off x="3780692" y="5882058"/>
            <a:ext cx="4633546" cy="3165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96C98C9-CE63-4649-9F25-4531F69FC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838" y="5926333"/>
            <a:ext cx="638324" cy="22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93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Absolutos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Deus é o Criador</a:t>
            </a:r>
          </a:p>
          <a:p>
            <a:pPr lvl="0"/>
            <a:r>
              <a:rPr lang="pt-BR" dirty="0"/>
              <a:t>Deus é intencional</a:t>
            </a:r>
          </a:p>
          <a:p>
            <a:pPr lvl="0"/>
            <a:r>
              <a:rPr lang="pt-BR" dirty="0"/>
              <a:t>Deus é pessoal</a:t>
            </a:r>
          </a:p>
          <a:p>
            <a:pPr lvl="0"/>
            <a:r>
              <a:rPr lang="pt-BR" dirty="0"/>
              <a:t>Deus é o autor da Bíblia</a:t>
            </a:r>
          </a:p>
          <a:p>
            <a:pPr lvl="1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2160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Equivalência entre Bíblia e Ciência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A Bíblia nos diz “</a:t>
            </a:r>
            <a:r>
              <a:rPr lang="pt-BR" b="1" dirty="0"/>
              <a:t>Quem</a:t>
            </a:r>
            <a:r>
              <a:rPr lang="pt-BR" dirty="0"/>
              <a:t> e </a:t>
            </a:r>
            <a:r>
              <a:rPr lang="pt-BR" b="1" dirty="0"/>
              <a:t>Porquê</a:t>
            </a:r>
            <a:r>
              <a:rPr lang="pt-BR" dirty="0"/>
              <a:t>”,</a:t>
            </a:r>
            <a:br>
              <a:rPr lang="pt-BR" dirty="0"/>
            </a:br>
            <a:r>
              <a:rPr lang="pt-BR" dirty="0"/>
              <a:t>a Ciência nos diz “</a:t>
            </a:r>
            <a:r>
              <a:rPr lang="pt-BR" b="1" dirty="0"/>
              <a:t>Como</a:t>
            </a:r>
            <a:r>
              <a:rPr lang="pt-BR" dirty="0"/>
              <a:t> e </a:t>
            </a:r>
            <a:r>
              <a:rPr lang="pt-BR" b="1" dirty="0"/>
              <a:t>Quando</a:t>
            </a:r>
            <a:r>
              <a:rPr lang="pt-BR" dirty="0"/>
              <a:t>”</a:t>
            </a:r>
          </a:p>
          <a:p>
            <a:pPr lvl="0"/>
            <a:r>
              <a:rPr lang="pt-BR" dirty="0"/>
              <a:t>“Deus das lacunas”</a:t>
            </a:r>
          </a:p>
          <a:p>
            <a:pPr lvl="0"/>
            <a:r>
              <a:rPr lang="pt-BR" dirty="0"/>
              <a:t>A Ciência nos ensina sobre o material,</a:t>
            </a:r>
            <a:br>
              <a:rPr lang="pt-BR" dirty="0"/>
            </a:br>
            <a:r>
              <a:rPr lang="pt-BR" dirty="0"/>
              <a:t>a Bíblia nos fala sobre o espiritual</a:t>
            </a:r>
          </a:p>
          <a:p>
            <a:pPr lvl="0"/>
            <a:r>
              <a:rPr lang="pt-BR" dirty="0"/>
              <a:t>A Ciência nos fala sobre o natural</a:t>
            </a:r>
            <a:br>
              <a:rPr lang="pt-BR" dirty="0"/>
            </a:br>
            <a:r>
              <a:rPr lang="pt-BR" dirty="0"/>
              <a:t>A Bíblia nos fala sobre o sobrenatural</a:t>
            </a:r>
          </a:p>
          <a:p>
            <a:pPr lvl="1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5622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Convergência</a:t>
            </a:r>
          </a:p>
        </p:txBody>
      </p:sp>
      <p:grpSp>
        <p:nvGrpSpPr>
          <p:cNvPr id="23" name="Agrupar 22"/>
          <p:cNvGrpSpPr/>
          <p:nvPr/>
        </p:nvGrpSpPr>
        <p:grpSpPr>
          <a:xfrm>
            <a:off x="3876172" y="1690688"/>
            <a:ext cx="4439655" cy="4276483"/>
            <a:chOff x="7055851" y="869325"/>
            <a:chExt cx="4439655" cy="4276483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423" y="869325"/>
              <a:ext cx="905300" cy="905302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5851" y="2165976"/>
              <a:ext cx="905422" cy="905422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9648" y="2104668"/>
              <a:ext cx="885858" cy="885858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5415" y="4240506"/>
              <a:ext cx="885858" cy="885858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5360" y="4240506"/>
              <a:ext cx="905300" cy="905302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8615" y="3071398"/>
              <a:ext cx="1020386" cy="1020388"/>
            </a:xfrm>
            <a:prstGeom prst="rect">
              <a:avLst/>
            </a:prstGeom>
          </p:spPr>
        </p:pic>
        <p:cxnSp>
          <p:nvCxnSpPr>
            <p:cNvPr id="10" name="Conector de Seta Reta 9"/>
            <p:cNvCxnSpPr/>
            <p:nvPr/>
          </p:nvCxnSpPr>
          <p:spPr>
            <a:xfrm flipH="1">
              <a:off x="8124825" y="1849117"/>
              <a:ext cx="333375" cy="31685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de Seta Reta 13"/>
            <p:cNvCxnSpPr/>
            <p:nvPr/>
          </p:nvCxnSpPr>
          <p:spPr>
            <a:xfrm>
              <a:off x="10019699" y="1849116"/>
              <a:ext cx="333375" cy="31685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de Seta Reta 14"/>
            <p:cNvCxnSpPr/>
            <p:nvPr/>
          </p:nvCxnSpPr>
          <p:spPr>
            <a:xfrm flipH="1">
              <a:off x="8144191" y="3923290"/>
              <a:ext cx="333375" cy="31685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de Seta Reta 15"/>
            <p:cNvCxnSpPr/>
            <p:nvPr/>
          </p:nvCxnSpPr>
          <p:spPr>
            <a:xfrm>
              <a:off x="10039065" y="3923289"/>
              <a:ext cx="333375" cy="31685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de Seta Reta 16"/>
            <p:cNvCxnSpPr/>
            <p:nvPr/>
          </p:nvCxnSpPr>
          <p:spPr>
            <a:xfrm flipH="1" flipV="1">
              <a:off x="8171335" y="2886202"/>
              <a:ext cx="333375" cy="316859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de Seta Reta 17"/>
            <p:cNvCxnSpPr/>
            <p:nvPr/>
          </p:nvCxnSpPr>
          <p:spPr>
            <a:xfrm flipV="1">
              <a:off x="10066209" y="2886201"/>
              <a:ext cx="333375" cy="316859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de Seta Reta 18"/>
            <p:cNvCxnSpPr/>
            <p:nvPr/>
          </p:nvCxnSpPr>
          <p:spPr>
            <a:xfrm flipH="1">
              <a:off x="8264132" y="4724400"/>
              <a:ext cx="1937143" cy="9525"/>
            </a:xfrm>
            <a:prstGeom prst="straightConnector1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6709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Posições Criacionistas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Criacionismo da Terra Jovem</a:t>
            </a:r>
          </a:p>
          <a:p>
            <a:pPr lvl="0"/>
            <a:r>
              <a:rPr lang="pt-BR" dirty="0"/>
              <a:t>Criacionismo da Terra Antiga</a:t>
            </a:r>
          </a:p>
          <a:p>
            <a:pPr lvl="0"/>
            <a:r>
              <a:rPr lang="pt-BR" dirty="0"/>
              <a:t>Evolucionismo Teísta</a:t>
            </a:r>
          </a:p>
          <a:p>
            <a:pPr lvl="0"/>
            <a:r>
              <a:rPr lang="pt-BR" dirty="0"/>
              <a:t>Design Inteligente</a:t>
            </a:r>
          </a:p>
          <a:p>
            <a:pPr lvl="0"/>
            <a:r>
              <a:rPr lang="pt-BR" i="1" dirty="0"/>
              <a:t>Evolução Naturalista não é posição criacionista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Comparando as posições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4321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Posições sobre a Criação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226355" y="3470260"/>
            <a:ext cx="1643606" cy="1296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Terra Jovem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055155" y="3470260"/>
            <a:ext cx="1643606" cy="1296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Terra Antiga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5883955" y="3470260"/>
            <a:ext cx="1643606" cy="1296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Evolução Teísta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7932673" y="2661607"/>
            <a:ext cx="1632032" cy="21050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Evolução Naturalista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237929" y="2661607"/>
            <a:ext cx="5289631" cy="623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Design Inteligente</a:t>
            </a:r>
          </a:p>
        </p:txBody>
      </p:sp>
      <p:cxnSp>
        <p:nvCxnSpPr>
          <p:cNvPr id="29" name="Conector reto 28"/>
          <p:cNvCxnSpPr>
            <a:cxnSpLocks/>
          </p:cNvCxnSpPr>
          <p:nvPr/>
        </p:nvCxnSpPr>
        <p:spPr>
          <a:xfrm flipH="1">
            <a:off x="7724330" y="2661778"/>
            <a:ext cx="1" cy="210484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134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Os dias da Criação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559406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013389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Textos sobre a Criação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Não apenas o texto de Gênesis 1 e 2</a:t>
            </a:r>
          </a:p>
          <a:p>
            <a:pPr lvl="1"/>
            <a:r>
              <a:rPr lang="pt-BR" dirty="0"/>
              <a:t>Gênesis 1 e 2</a:t>
            </a:r>
          </a:p>
          <a:p>
            <a:pPr lvl="1"/>
            <a:r>
              <a:rPr lang="pt-BR" dirty="0"/>
              <a:t>Jó 38 e 39</a:t>
            </a:r>
          </a:p>
          <a:p>
            <a:pPr lvl="1"/>
            <a:r>
              <a:rPr lang="pt-BR" dirty="0"/>
              <a:t>Salmo 104</a:t>
            </a:r>
          </a:p>
          <a:p>
            <a:pPr lvl="1"/>
            <a:r>
              <a:rPr lang="pt-BR" dirty="0"/>
              <a:t>Provérbios 8:22-31</a:t>
            </a:r>
          </a:p>
          <a:p>
            <a:pPr lvl="1"/>
            <a:r>
              <a:rPr lang="pt-BR" dirty="0"/>
              <a:t>João 1:1-5</a:t>
            </a:r>
          </a:p>
          <a:p>
            <a:pPr lvl="1"/>
            <a:r>
              <a:rPr lang="pt-BR" dirty="0"/>
              <a:t>Colossenses 1:15-17</a:t>
            </a:r>
          </a:p>
          <a:p>
            <a:pPr lvl="1"/>
            <a:r>
              <a:rPr lang="pt-BR" dirty="0"/>
              <a:t>Hebreus 11:3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4262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Gênesis 1 e 2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b="1" dirty="0" err="1"/>
              <a:t>Gn</a:t>
            </a:r>
            <a:r>
              <a:rPr lang="pt-BR" b="1" dirty="0"/>
              <a:t> 1:1-2:3 </a:t>
            </a:r>
            <a:r>
              <a:rPr lang="pt-BR" dirty="0"/>
              <a:t>(</a:t>
            </a:r>
            <a:r>
              <a:rPr lang="pt-BR" dirty="0" err="1"/>
              <a:t>cap</a:t>
            </a:r>
            <a:r>
              <a:rPr lang="pt-BR" dirty="0"/>
              <a:t> 1) – visão impessoal – </a:t>
            </a:r>
            <a:r>
              <a:rPr lang="pt-BR" dirty="0" err="1"/>
              <a:t>Elohim</a:t>
            </a:r>
            <a:r>
              <a:rPr lang="pt-BR" dirty="0"/>
              <a:t> (Deus), ordenada e lógica (</a:t>
            </a:r>
            <a:r>
              <a:rPr lang="pt-BR" dirty="0" err="1"/>
              <a:t>Elohim</a:t>
            </a:r>
            <a:r>
              <a:rPr lang="pt-BR" dirty="0"/>
              <a:t> só aparece depois em </a:t>
            </a:r>
            <a:r>
              <a:rPr lang="pt-BR" dirty="0" err="1"/>
              <a:t>Exodo</a:t>
            </a:r>
            <a:r>
              <a:rPr lang="pt-BR" dirty="0"/>
              <a:t> 6:3, com Moisés)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b="1" dirty="0" err="1"/>
              <a:t>Gn</a:t>
            </a:r>
            <a:r>
              <a:rPr lang="pt-BR" b="1" dirty="0"/>
              <a:t> 2:4-2:25 </a:t>
            </a:r>
            <a:r>
              <a:rPr lang="pt-BR" dirty="0"/>
              <a:t>(</a:t>
            </a:r>
            <a:r>
              <a:rPr lang="pt-BR" dirty="0" err="1"/>
              <a:t>cap</a:t>
            </a:r>
            <a:r>
              <a:rPr lang="pt-BR" dirty="0"/>
              <a:t> 2) – visão pessoal – </a:t>
            </a:r>
            <a:r>
              <a:rPr lang="pt-BR" dirty="0" err="1"/>
              <a:t>Yavé</a:t>
            </a:r>
            <a:r>
              <a:rPr lang="pt-BR" dirty="0"/>
              <a:t> </a:t>
            </a:r>
            <a:r>
              <a:rPr lang="pt-BR" dirty="0" err="1"/>
              <a:t>Elohim</a:t>
            </a:r>
            <a:r>
              <a:rPr lang="pt-BR" dirty="0"/>
              <a:t> (Senhor Deus), relacional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dirty="0"/>
              <a:t>Possibilidades:</a:t>
            </a:r>
          </a:p>
          <a:p>
            <a:pPr>
              <a:lnSpc>
                <a:spcPct val="100000"/>
              </a:lnSpc>
            </a:pPr>
            <a:r>
              <a:rPr lang="pt-BR" dirty="0"/>
              <a:t>Uma única história, contada em sequência, mas com visões diferentes</a:t>
            </a:r>
          </a:p>
          <a:p>
            <a:pPr>
              <a:lnSpc>
                <a:spcPct val="100000"/>
              </a:lnSpc>
            </a:pPr>
            <a:r>
              <a:rPr lang="pt-BR" dirty="0"/>
              <a:t>Dois autores diferentes contando a mesma história (Deus poderoso versus Deus pessoal)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1600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Estrutura</a:t>
            </a:r>
            <a:r>
              <a:rPr lang="pt-BR" baseline="0" dirty="0"/>
              <a:t> de Gênesis 1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899" y="1495425"/>
            <a:ext cx="3076202" cy="4351338"/>
          </a:xfrm>
        </p:spPr>
      </p:pic>
    </p:spTree>
    <p:extLst>
      <p:ext uri="{BB962C8B-B14F-4D97-AF65-F5344CB8AC3E}">
        <p14:creationId xmlns:p14="http://schemas.microsoft.com/office/powerpoint/2010/main" val="1520283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pt-BR" sz="4400" b="0" strike="noStrike" spc="-1">
                <a:solidFill>
                  <a:srgbClr val="000000"/>
                </a:solidFill>
                <a:latin typeface="Century Gothic"/>
              </a:rPr>
              <a:t>Seis Dias de 24 horas</a:t>
            </a:r>
            <a:endParaRPr lang="pt-BR" sz="4400" b="0" strike="noStrike" spc="-1">
              <a:latin typeface="Arial"/>
            </a:endParaRPr>
          </a:p>
        </p:txBody>
      </p:sp>
      <p:sp>
        <p:nvSpPr>
          <p:cNvPr id="306" name="CustomShape 2"/>
          <p:cNvSpPr/>
          <p:nvPr/>
        </p:nvSpPr>
        <p:spPr>
          <a:xfrm>
            <a:off x="838080" y="1690560"/>
            <a:ext cx="10753920" cy="448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6500" lnSpcReduction="10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2800" b="0" i="1" strike="noStrike" spc="-1" dirty="0">
                <a:solidFill>
                  <a:srgbClr val="000000"/>
                </a:solidFill>
                <a:latin typeface="Century Gothic"/>
              </a:rPr>
              <a:t>Posição Terra Jovem</a:t>
            </a:r>
            <a:endParaRPr lang="pt-BR" sz="2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2800" b="1" strike="noStrike" spc="-1" dirty="0">
                <a:solidFill>
                  <a:srgbClr val="000000"/>
                </a:solidFill>
                <a:latin typeface="Century Gothic"/>
              </a:rPr>
              <a:t>Argumentos a favor</a:t>
            </a:r>
            <a:endParaRPr lang="pt-BR" sz="2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2800" b="0" strike="noStrike" spc="-1" dirty="0">
                <a:solidFill>
                  <a:srgbClr val="000000"/>
                </a:solidFill>
                <a:latin typeface="Century Gothic"/>
              </a:rPr>
              <a:t>O texto bíblico fala claramente de dias de vinte e quatro horas.</a:t>
            </a:r>
            <a:endParaRPr lang="pt-BR" sz="2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2800" b="0" strike="noStrike" spc="-1" dirty="0">
                <a:solidFill>
                  <a:srgbClr val="000000"/>
                </a:solidFill>
                <a:latin typeface="Century Gothic"/>
              </a:rPr>
              <a:t>Os números aparecem em sequência</a:t>
            </a:r>
            <a:endParaRPr lang="pt-BR" sz="2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2800" b="0" strike="noStrike" spc="-1" dirty="0">
                <a:solidFill>
                  <a:srgbClr val="000000"/>
                </a:solidFill>
                <a:latin typeface="Century Gothic"/>
              </a:rPr>
              <a:t>As palavras “tarde e manhã” são usadas, e nesta sequência.</a:t>
            </a:r>
            <a:endParaRPr lang="pt-BR" sz="2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2800" b="0" strike="noStrike" spc="-1" dirty="0">
                <a:solidFill>
                  <a:srgbClr val="000000"/>
                </a:solidFill>
                <a:latin typeface="Century Gothic"/>
              </a:rPr>
              <a:t>Os dias são comparados a uma semana de trabalho.</a:t>
            </a:r>
            <a:endParaRPr lang="pt-BR" sz="2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2800" b="0" strike="noStrike" spc="-1" dirty="0">
                <a:solidFill>
                  <a:srgbClr val="000000"/>
                </a:solidFill>
                <a:latin typeface="Century Gothic"/>
              </a:rPr>
              <a:t>A vida não pode existir sem luz.</a:t>
            </a:r>
            <a:endParaRPr lang="pt-BR" sz="2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2800" b="0" strike="noStrike" spc="-1" dirty="0">
                <a:solidFill>
                  <a:srgbClr val="000000"/>
                </a:solidFill>
                <a:latin typeface="Century Gothic"/>
              </a:rPr>
              <a:t>As plantas não vivem sem os animais.</a:t>
            </a:r>
            <a:endParaRPr lang="pt-BR" sz="2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2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Ciência e Bíblia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945066"/>
            <a:ext cx="9144000" cy="819126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Aula 15 – Síntese do tema</a:t>
            </a:r>
          </a:p>
          <a:p>
            <a:r>
              <a:rPr lang="pt-BR" dirty="0"/>
              <a:t>Iniciaremos às 20h00</a:t>
            </a:r>
          </a:p>
        </p:txBody>
      </p:sp>
    </p:spTree>
    <p:extLst>
      <p:ext uri="{BB962C8B-B14F-4D97-AF65-F5344CB8AC3E}">
        <p14:creationId xmlns:p14="http://schemas.microsoft.com/office/powerpoint/2010/main" val="2799762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pt-BR" sz="4400" b="0" strike="noStrike" spc="-1">
                <a:solidFill>
                  <a:srgbClr val="000000"/>
                </a:solidFill>
                <a:latin typeface="Century Gothic"/>
              </a:rPr>
              <a:t>Seis Dias de 24 horas</a:t>
            </a:r>
            <a:endParaRPr lang="pt-BR" sz="4400" b="0" strike="noStrike" spc="-1">
              <a:latin typeface="Arial"/>
            </a:endParaRPr>
          </a:p>
        </p:txBody>
      </p:sp>
      <p:sp>
        <p:nvSpPr>
          <p:cNvPr id="308" name="CustomShape 2"/>
          <p:cNvSpPr/>
          <p:nvPr/>
        </p:nvSpPr>
        <p:spPr>
          <a:xfrm>
            <a:off x="838080" y="1690560"/>
            <a:ext cx="10753920" cy="448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2800" b="1" strike="noStrike" spc="-1" dirty="0">
                <a:solidFill>
                  <a:srgbClr val="000000"/>
                </a:solidFill>
                <a:latin typeface="Century Gothic"/>
              </a:rPr>
              <a:t>Argumentos contrários</a:t>
            </a:r>
            <a:endParaRPr lang="pt-BR" sz="2800" b="0" strike="noStrike" spc="-1" dirty="0">
              <a:latin typeface="Arial"/>
            </a:endParaRPr>
          </a:p>
          <a:p>
            <a:pPr marL="514350" indent="-514350">
              <a:lnSpc>
                <a:spcPct val="120000"/>
              </a:lnSpc>
              <a:spcBef>
                <a:spcPts val="1001"/>
              </a:spcBef>
              <a:buFont typeface="+mj-lt"/>
              <a:buAutoNum type="arabicPeriod"/>
              <a:tabLst>
                <a:tab pos="0" algn="l"/>
              </a:tabLst>
            </a:pPr>
            <a:r>
              <a:rPr lang="pt-BR" sz="2000" b="0" strike="noStrike" spc="-1" dirty="0">
                <a:solidFill>
                  <a:srgbClr val="000000"/>
                </a:solidFill>
                <a:latin typeface="Century Gothic"/>
              </a:rPr>
              <a:t>Sim, a palavra “yom” pode significar mais de um dia (</a:t>
            </a:r>
            <a:r>
              <a:rPr lang="pt-BR" sz="2000" b="0" i="1" strike="noStrike" spc="-1" dirty="0">
                <a:solidFill>
                  <a:srgbClr val="000000"/>
                </a:solidFill>
                <a:latin typeface="Century Gothic"/>
              </a:rPr>
              <a:t>Gênesis 2:4, Salmos 90:4, 2 Pedro 3:8)</a:t>
            </a:r>
          </a:p>
          <a:p>
            <a:pPr marL="514350" indent="-514350">
              <a:lnSpc>
                <a:spcPct val="120000"/>
              </a:lnSpc>
              <a:spcBef>
                <a:spcPts val="1001"/>
              </a:spcBef>
              <a:buFont typeface="+mj-lt"/>
              <a:buAutoNum type="arabicPeriod"/>
              <a:tabLst>
                <a:tab pos="0" algn="l"/>
              </a:tabLst>
            </a:pPr>
            <a:r>
              <a:rPr lang="pt-BR" sz="2000" b="0" strike="noStrike" spc="-1" dirty="0">
                <a:solidFill>
                  <a:srgbClr val="000000"/>
                </a:solidFill>
                <a:latin typeface="Century Gothic"/>
              </a:rPr>
              <a:t>Os dias numerados não querem dizer que precisam ser dias solares (</a:t>
            </a:r>
            <a:r>
              <a:rPr lang="pt-BR" sz="2000" b="0" i="1" strike="noStrike" spc="-1" dirty="0">
                <a:solidFill>
                  <a:srgbClr val="000000"/>
                </a:solidFill>
                <a:latin typeface="Century Gothic"/>
              </a:rPr>
              <a:t>Oséias 6:1,2)</a:t>
            </a:r>
          </a:p>
          <a:p>
            <a:pPr marL="514350" indent="-514350">
              <a:lnSpc>
                <a:spcPct val="120000"/>
              </a:lnSpc>
              <a:spcBef>
                <a:spcPts val="1001"/>
              </a:spcBef>
              <a:buFont typeface="+mj-lt"/>
              <a:buAutoNum type="arabicPeriod"/>
              <a:tabLst>
                <a:tab pos="0" algn="l"/>
              </a:tabLst>
            </a:pPr>
            <a:r>
              <a:rPr lang="pt-BR" sz="2000" b="0" strike="noStrike" spc="-1" dirty="0">
                <a:solidFill>
                  <a:srgbClr val="000000"/>
                </a:solidFill>
                <a:latin typeface="Century Gothic"/>
              </a:rPr>
              <a:t>O uso das palavras “tarde e manhã” indicam inicio e fim do dia, mas não que se passou um dia.</a:t>
            </a:r>
          </a:p>
          <a:p>
            <a:pPr marL="514350" indent="-514350">
              <a:lnSpc>
                <a:spcPct val="120000"/>
              </a:lnSpc>
              <a:spcBef>
                <a:spcPts val="1001"/>
              </a:spcBef>
              <a:buFont typeface="+mj-lt"/>
              <a:buAutoNum type="arabicPeriod"/>
              <a:tabLst>
                <a:tab pos="0" algn="l"/>
              </a:tabLst>
            </a:pPr>
            <a:r>
              <a:rPr lang="pt-BR" sz="2000" b="0" strike="noStrike" spc="-1" dirty="0">
                <a:solidFill>
                  <a:srgbClr val="000000"/>
                </a:solidFill>
                <a:latin typeface="Century Gothic"/>
              </a:rPr>
              <a:t>A semana de trabalho pode, sim, ter relação com um período mais longo (</a:t>
            </a:r>
            <a:r>
              <a:rPr lang="pt-BR" sz="2000" b="0" i="1" strike="noStrike" spc="-1" dirty="0">
                <a:solidFill>
                  <a:srgbClr val="000000"/>
                </a:solidFill>
                <a:latin typeface="Century Gothic"/>
              </a:rPr>
              <a:t>Números 14:34)</a:t>
            </a:r>
          </a:p>
          <a:p>
            <a:pPr marL="514350" indent="-514350">
              <a:lnSpc>
                <a:spcPct val="120000"/>
              </a:lnSpc>
              <a:spcBef>
                <a:spcPts val="1001"/>
              </a:spcBef>
              <a:buFont typeface="+mj-lt"/>
              <a:buAutoNum type="arabicPeriod"/>
              <a:tabLst>
                <a:tab pos="0" algn="l"/>
              </a:tabLst>
            </a:pPr>
            <a:r>
              <a:rPr lang="pt-BR" sz="2000" b="0" strike="noStrike" spc="-1" dirty="0">
                <a:solidFill>
                  <a:srgbClr val="000000"/>
                </a:solidFill>
                <a:latin typeface="Century Gothic"/>
              </a:rPr>
              <a:t>A luz foi criada no primeiro dia, e não no quarto dia (</a:t>
            </a:r>
            <a:r>
              <a:rPr lang="pt-BR" sz="2000" b="0" strike="noStrike" spc="-1" dirty="0" err="1">
                <a:solidFill>
                  <a:srgbClr val="000000"/>
                </a:solidFill>
                <a:latin typeface="Century Gothic"/>
              </a:rPr>
              <a:t>Gn</a:t>
            </a:r>
            <a:r>
              <a:rPr lang="pt-BR" sz="2000" b="0" strike="noStrike" spc="-1" dirty="0">
                <a:solidFill>
                  <a:srgbClr val="000000"/>
                </a:solidFill>
                <a:latin typeface="Century Gothic"/>
              </a:rPr>
              <a:t> 1:3). Então porque o Sol só aparece no quarto dia?</a:t>
            </a:r>
            <a:endParaRPr lang="pt-BR" sz="2000" b="0" strike="noStrike" spc="-1" dirty="0">
              <a:latin typeface="Arial"/>
            </a:endParaRPr>
          </a:p>
          <a:p>
            <a:pPr marL="514350" indent="-514350">
              <a:lnSpc>
                <a:spcPct val="120000"/>
              </a:lnSpc>
              <a:spcBef>
                <a:spcPts val="1001"/>
              </a:spcBef>
              <a:buFont typeface="+mj-lt"/>
              <a:buAutoNum type="arabicPeriod"/>
              <a:tabLst>
                <a:tab pos="0" algn="l"/>
              </a:tabLst>
            </a:pPr>
            <a:endParaRPr lang="pt-BR" sz="20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2800" b="0" i="1" strike="noStrike" spc="-1" dirty="0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pt-BR" sz="4400" b="0" strike="noStrike" spc="-1" dirty="0">
                <a:solidFill>
                  <a:srgbClr val="000000"/>
                </a:solidFill>
                <a:latin typeface="Century Gothic"/>
              </a:rPr>
              <a:t>Dias como Períodos de Tempo</a:t>
            </a:r>
            <a:endParaRPr lang="pt-BR" sz="4400" b="0" strike="noStrike" spc="-1" dirty="0">
              <a:latin typeface="Arial"/>
            </a:endParaRPr>
          </a:p>
        </p:txBody>
      </p:sp>
      <p:sp>
        <p:nvSpPr>
          <p:cNvPr id="318" name="CustomShape 2"/>
          <p:cNvSpPr/>
          <p:nvPr/>
        </p:nvSpPr>
        <p:spPr>
          <a:xfrm>
            <a:off x="838080" y="1690560"/>
            <a:ext cx="10753920" cy="448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2800" b="1" strike="noStrike" spc="-1" dirty="0">
                <a:solidFill>
                  <a:srgbClr val="000000"/>
                </a:solidFill>
                <a:latin typeface="Century Gothic"/>
              </a:rPr>
              <a:t>Argumento Terra Antiga </a:t>
            </a:r>
            <a:r>
              <a:rPr lang="pt-BR" sz="2800" b="0" strike="noStrike" spc="-1" dirty="0">
                <a:solidFill>
                  <a:srgbClr val="000000"/>
                </a:solidFill>
                <a:latin typeface="Century Gothic"/>
              </a:rPr>
              <a:t>– Teoria do Dia-Era</a:t>
            </a:r>
            <a:endParaRPr lang="pt-BR" sz="2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2800" b="0" strike="noStrike" spc="-1" dirty="0">
                <a:solidFill>
                  <a:srgbClr val="000000"/>
                </a:solidFill>
                <a:latin typeface="Century Gothic"/>
              </a:rPr>
              <a:t>Os dias de Gênesis 1 indicam longos períodos de tempo.</a:t>
            </a:r>
            <a:endParaRPr lang="pt-BR" sz="2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2800" b="0" strike="noStrike" spc="-1" dirty="0">
                <a:solidFill>
                  <a:srgbClr val="000000"/>
                </a:solidFill>
                <a:latin typeface="Century Gothic"/>
              </a:rPr>
              <a:t>A palavra “yom” pode significar período, como já indicado. Assim, o sétimo dia já dura pelo menos 6000 anos, dependendo da cronologia adotada.</a:t>
            </a:r>
            <a:endParaRPr lang="pt-BR" sz="2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pt-BR" sz="4400" b="0" strike="noStrike" spc="-1">
                <a:solidFill>
                  <a:srgbClr val="000000"/>
                </a:solidFill>
                <a:latin typeface="Century Gothic"/>
              </a:rPr>
              <a:t>Dias como Períodos de Tempo</a:t>
            </a:r>
            <a:endParaRPr lang="pt-BR" sz="4400" b="0" strike="noStrike" spc="-1">
              <a:latin typeface="Arial"/>
            </a:endParaRPr>
          </a:p>
        </p:txBody>
      </p:sp>
      <p:sp>
        <p:nvSpPr>
          <p:cNvPr id="320" name="CustomShape 2"/>
          <p:cNvSpPr/>
          <p:nvPr/>
        </p:nvSpPr>
        <p:spPr>
          <a:xfrm>
            <a:off x="838080" y="1690560"/>
            <a:ext cx="10753920" cy="448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4000" lnSpcReduction="10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2800" b="1" strike="noStrike" spc="-1" dirty="0">
                <a:solidFill>
                  <a:srgbClr val="000000"/>
                </a:solidFill>
                <a:latin typeface="Century Gothic"/>
              </a:rPr>
              <a:t>O terceiro dia é mais longo</a:t>
            </a:r>
            <a:r>
              <a:rPr lang="pt-BR" sz="2800" b="0" strike="noStrike" spc="-1" dirty="0">
                <a:solidFill>
                  <a:srgbClr val="000000"/>
                </a:solidFill>
                <a:latin typeface="Century Gothic"/>
              </a:rPr>
              <a:t>. Fez crescer e dar fruto. O texto fala de sementes crescendo, e isso leva tempo.</a:t>
            </a:r>
            <a:endParaRPr lang="pt-BR" sz="2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2800" b="1" strike="noStrike" spc="-1" dirty="0">
                <a:solidFill>
                  <a:srgbClr val="000000"/>
                </a:solidFill>
                <a:latin typeface="Century Gothic"/>
              </a:rPr>
              <a:t>O sexto dia é mais longo</a:t>
            </a:r>
            <a:r>
              <a:rPr lang="pt-BR" sz="2800" b="0" strike="noStrike" spc="-1" dirty="0">
                <a:solidFill>
                  <a:srgbClr val="000000"/>
                </a:solidFill>
                <a:latin typeface="Century Gothic"/>
              </a:rPr>
              <a:t>: (a) criou milhares de animais, (b) formou o homem do barro, (c) plantou um jardim, (d) Adão deu nome a todos os milhares de animais, (e) Deus prometeu uma “auxiliadora” a Adão, (f) Adão sentiu falta da mulher (2:20) (g) Deus fez Adão dormir e retirou sua costela, para formar Eva (h) Adão demonstrou que aguardava época a algum tempo (2:23) (i) Adão e Eva “namoraram” um tempo.</a:t>
            </a:r>
            <a:endParaRPr lang="pt-BR" sz="2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pt-BR" sz="4400" b="0" strike="noStrike" spc="-1">
                <a:solidFill>
                  <a:srgbClr val="000000"/>
                </a:solidFill>
                <a:latin typeface="Century Gothic"/>
              </a:rPr>
              <a:t>Dias como Períodos de Tempo</a:t>
            </a:r>
            <a:endParaRPr lang="pt-BR" sz="4400" b="0" strike="noStrike" spc="-1">
              <a:latin typeface="Arial"/>
            </a:endParaRPr>
          </a:p>
        </p:txBody>
      </p:sp>
      <p:sp>
        <p:nvSpPr>
          <p:cNvPr id="322" name="CustomShape 2"/>
          <p:cNvSpPr/>
          <p:nvPr/>
        </p:nvSpPr>
        <p:spPr>
          <a:xfrm>
            <a:off x="838080" y="1690560"/>
            <a:ext cx="10753920" cy="448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2800" b="0" strike="noStrike" spc="-1" dirty="0">
                <a:solidFill>
                  <a:srgbClr val="000000"/>
                </a:solidFill>
                <a:latin typeface="Century Gothic"/>
              </a:rPr>
              <a:t>Evidências científicas tem a ver com a velocidade da luz e a distância das estrelas, bem como a taxa de expansão do Universo (big bang?)</a:t>
            </a:r>
            <a:endParaRPr lang="pt-BR" sz="2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2800" b="0" strike="noStrike" spc="-1" dirty="0">
                <a:solidFill>
                  <a:srgbClr val="000000"/>
                </a:solidFill>
                <a:latin typeface="Century Gothic"/>
              </a:rPr>
              <a:t>Datação de rochas, quantidade de sal nos mares.</a:t>
            </a:r>
            <a:endParaRPr lang="pt-BR" sz="2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pt-BR" sz="4400" b="0" strike="noStrike" spc="-1">
                <a:solidFill>
                  <a:srgbClr val="000000"/>
                </a:solidFill>
                <a:latin typeface="Century Gothic"/>
              </a:rPr>
              <a:t>Teoria do Dia-Era</a:t>
            </a:r>
            <a:endParaRPr lang="pt-BR" sz="4400" b="0" strike="noStrike" spc="-1">
              <a:latin typeface="Arial"/>
            </a:endParaRPr>
          </a:p>
        </p:txBody>
      </p:sp>
      <p:sp>
        <p:nvSpPr>
          <p:cNvPr id="324" name="CustomShape 2"/>
          <p:cNvSpPr/>
          <p:nvPr/>
        </p:nvSpPr>
        <p:spPr>
          <a:xfrm>
            <a:off x="838081" y="1690560"/>
            <a:ext cx="2881066" cy="448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b="0" strike="noStrike" spc="-1" dirty="0">
                <a:solidFill>
                  <a:srgbClr val="000000"/>
                </a:solidFill>
                <a:latin typeface="Century Gothic"/>
              </a:rPr>
              <a:t>Compatibilidade com a teoria da formação dos planetas (Robert C. Newman). O ponto de observação não é o espaço, mas sim a superfície da Terra. Considere que a criação está sendo observada a partir da própria Terra, ao invés do espaço.</a:t>
            </a:r>
            <a:endParaRPr lang="pt-BR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endParaRPr lang="pt-BR" b="0" strike="noStrike" spc="-1" dirty="0">
              <a:latin typeface="Arial"/>
            </a:endParaRPr>
          </a:p>
        </p:txBody>
      </p:sp>
      <p:sp>
        <p:nvSpPr>
          <p:cNvPr id="4" name="CustomShape 2">
            <a:extLst>
              <a:ext uri="{FF2B5EF4-FFF2-40B4-BE49-F238E27FC236}">
                <a16:creationId xmlns:a16="http://schemas.microsoft.com/office/drawing/2014/main" id="{49E2E845-E0F2-4D80-9EC7-B7F20FA49A95}"/>
              </a:ext>
            </a:extLst>
          </p:cNvPr>
          <p:cNvSpPr/>
          <p:nvPr/>
        </p:nvSpPr>
        <p:spPr>
          <a:xfrm>
            <a:off x="4422531" y="1690560"/>
            <a:ext cx="7169469" cy="448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3500" lnSpcReduction="20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2800" b="1" strike="noStrike" spc="-1" dirty="0">
                <a:solidFill>
                  <a:srgbClr val="000000"/>
                </a:solidFill>
                <a:latin typeface="Century Gothic"/>
              </a:rPr>
              <a:t>Primeiro Dia</a:t>
            </a:r>
            <a:r>
              <a:rPr lang="pt-BR" sz="2800" b="0" strike="noStrike" spc="-1" dirty="0">
                <a:solidFill>
                  <a:srgbClr val="000000"/>
                </a:solidFill>
                <a:latin typeface="Century Gothic"/>
              </a:rPr>
              <a:t> – Atmosfera Translúcida</a:t>
            </a:r>
            <a:endParaRPr lang="pt-BR" sz="2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2800" b="1" strike="noStrike" spc="-1" dirty="0">
                <a:solidFill>
                  <a:srgbClr val="000000"/>
                </a:solidFill>
                <a:latin typeface="Century Gothic"/>
              </a:rPr>
              <a:t>Segundo Dia</a:t>
            </a:r>
            <a:r>
              <a:rPr lang="pt-BR" sz="2800" b="0" strike="noStrike" spc="-1" dirty="0">
                <a:solidFill>
                  <a:srgbClr val="000000"/>
                </a:solidFill>
                <a:latin typeface="Century Gothic"/>
              </a:rPr>
              <a:t> – Formação da atmosfera e oceanos</a:t>
            </a:r>
            <a:endParaRPr lang="pt-BR" sz="2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2800" b="1" strike="noStrike" spc="-1" dirty="0">
                <a:solidFill>
                  <a:srgbClr val="000000"/>
                </a:solidFill>
                <a:latin typeface="Century Gothic"/>
              </a:rPr>
              <a:t>Terceiro Dia</a:t>
            </a:r>
            <a:r>
              <a:rPr lang="pt-BR" sz="2800" b="0" strike="noStrike" spc="-1" dirty="0">
                <a:solidFill>
                  <a:srgbClr val="000000"/>
                </a:solidFill>
                <a:latin typeface="Century Gothic"/>
              </a:rPr>
              <a:t> – Formação da terra seca e vegetação</a:t>
            </a:r>
            <a:endParaRPr lang="pt-BR" sz="2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2800" b="1" strike="noStrike" spc="-1" dirty="0">
                <a:solidFill>
                  <a:srgbClr val="000000"/>
                </a:solidFill>
                <a:latin typeface="Century Gothic"/>
              </a:rPr>
              <a:t>Quarto Dia</a:t>
            </a:r>
            <a:r>
              <a:rPr lang="pt-BR" sz="2800" b="0" strike="noStrike" spc="-1" dirty="0">
                <a:solidFill>
                  <a:srgbClr val="000000"/>
                </a:solidFill>
                <a:latin typeface="Century Gothic"/>
              </a:rPr>
              <a:t> – Oxigenação e Aclaramento da Atmosfera</a:t>
            </a:r>
            <a:endParaRPr lang="pt-BR" sz="2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2800" b="1" strike="noStrike" spc="-1" dirty="0">
                <a:solidFill>
                  <a:srgbClr val="000000"/>
                </a:solidFill>
                <a:latin typeface="Century Gothic"/>
              </a:rPr>
              <a:t>Quinto Dia</a:t>
            </a:r>
            <a:r>
              <a:rPr lang="pt-BR" sz="2800" b="0" strike="noStrike" spc="-1" dirty="0">
                <a:solidFill>
                  <a:srgbClr val="000000"/>
                </a:solidFill>
                <a:latin typeface="Century Gothic"/>
              </a:rPr>
              <a:t> – Pássaros e Animais Marítimos</a:t>
            </a:r>
            <a:endParaRPr lang="pt-BR" sz="2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2800" b="1" strike="noStrike" spc="-1" dirty="0">
                <a:solidFill>
                  <a:srgbClr val="000000"/>
                </a:solidFill>
                <a:latin typeface="Century Gothic"/>
              </a:rPr>
              <a:t>Sexto Dia</a:t>
            </a:r>
            <a:r>
              <a:rPr lang="pt-BR" sz="2800" b="0" strike="noStrike" spc="-1" dirty="0">
                <a:solidFill>
                  <a:srgbClr val="000000"/>
                </a:solidFill>
                <a:latin typeface="Century Gothic"/>
              </a:rPr>
              <a:t> – Animais Terrestres e o ser humano, </a:t>
            </a:r>
            <a:br>
              <a:rPr dirty="0"/>
            </a:br>
            <a:r>
              <a:rPr lang="pt-BR" sz="2800" b="0" strike="noStrike" spc="-1" dirty="0">
                <a:solidFill>
                  <a:srgbClr val="000000"/>
                </a:solidFill>
                <a:latin typeface="Century Gothic"/>
              </a:rPr>
              <a:t>formação da humanidade redimida</a:t>
            </a:r>
            <a:endParaRPr lang="pt-BR" sz="2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2800" b="1" strike="noStrike" spc="-1" dirty="0">
                <a:solidFill>
                  <a:srgbClr val="000000"/>
                </a:solidFill>
                <a:latin typeface="Century Gothic"/>
              </a:rPr>
              <a:t>Sétimo Dia</a:t>
            </a:r>
            <a:r>
              <a:rPr lang="pt-BR" sz="2800" b="0" strike="noStrike" spc="-1" dirty="0">
                <a:solidFill>
                  <a:srgbClr val="000000"/>
                </a:solidFill>
                <a:latin typeface="Century Gothic"/>
              </a:rPr>
              <a:t> – que ainda não começou – </a:t>
            </a:r>
            <a:br>
              <a:rPr dirty="0"/>
            </a:br>
            <a:r>
              <a:rPr lang="pt-BR" sz="2800" b="0" strike="noStrike" spc="-1" dirty="0">
                <a:solidFill>
                  <a:srgbClr val="000000"/>
                </a:solidFill>
                <a:latin typeface="Century Gothic"/>
              </a:rPr>
              <a:t>inaugura o descanso sabático eterno, no novos céus e nova terra.</a:t>
            </a:r>
            <a:endParaRPr lang="pt-BR" sz="2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416D17-36FE-44D8-9A5E-C7736486A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pt-BR" dirty="0"/>
              <a:t>Definição: “todas as formas de vida hoje existentes compartilham um ancestral biológico comum, e os sistemas vivos possuem toda a capacidade necessária para transformar-se (por meio de processos tais como adaptação, variação genética, seleção natural, </a:t>
            </a:r>
            <a:r>
              <a:rPr lang="pt-BR" dirty="0" err="1"/>
              <a:t>etc</a:t>
            </a:r>
            <a:r>
              <a:rPr lang="pt-BR" dirty="0"/>
              <a:t>) tendo com ponto de partida uma forma de vida primeva e alcançando a espantosa variedade de formas de vida que já surgiram no decorrer do tempo.”</a:t>
            </a:r>
            <a:endParaRPr lang="en-US" dirty="0"/>
          </a:p>
          <a:p>
            <a:pPr lvl="0"/>
            <a:r>
              <a:rPr lang="pt-BR" dirty="0"/>
              <a:t>Ou seja, Deus criou o Universo totalmente perfeito, capaz de </a:t>
            </a:r>
            <a:r>
              <a:rPr lang="pt-BR" b="1" dirty="0"/>
              <a:t>evoluir</a:t>
            </a:r>
            <a:r>
              <a:rPr lang="pt-BR" dirty="0"/>
              <a:t> até as formas de vida que temos hoje de forma natural.</a:t>
            </a:r>
            <a:endParaRPr lang="en-U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9AB5F8C-7405-4C49-A1D0-14CB76333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/>
              <a:t>Evolução Teísta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598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94C048-3401-4275-9EEB-457BFFC78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Defende que realmente houve a evolução, e Deus fez somente 3 (ou 2) milagres</a:t>
            </a:r>
          </a:p>
          <a:p>
            <a:pPr lvl="1"/>
            <a:r>
              <a:rPr lang="pt-BR" dirty="0"/>
              <a:t>a criação do mundo </a:t>
            </a:r>
            <a:r>
              <a:rPr lang="pt-BR" dirty="0" err="1"/>
              <a:t>ex-nihilo</a:t>
            </a:r>
            <a:r>
              <a:rPr lang="pt-BR" dirty="0"/>
              <a:t>, ou seja do nada;</a:t>
            </a:r>
            <a:endParaRPr lang="en-US" dirty="0"/>
          </a:p>
          <a:p>
            <a:pPr lvl="1"/>
            <a:r>
              <a:rPr lang="pt-BR" dirty="0"/>
              <a:t>a criação da primeira forma de vida;</a:t>
            </a:r>
            <a:endParaRPr lang="en-US" dirty="0"/>
          </a:p>
          <a:p>
            <a:pPr lvl="1"/>
            <a:r>
              <a:rPr lang="pt-BR" dirty="0"/>
              <a:t>a criação da alma humana (alguns defendem isso).</a:t>
            </a:r>
            <a:endParaRPr lang="en-US" dirty="0"/>
          </a:p>
          <a:p>
            <a:pPr lvl="0"/>
            <a:r>
              <a:rPr lang="pt-BR" dirty="0"/>
              <a:t>O resto é lei natural</a:t>
            </a:r>
            <a:endParaRPr lang="en-US" dirty="0"/>
          </a:p>
          <a:p>
            <a:pPr lvl="1"/>
            <a:r>
              <a:rPr lang="pt-BR" dirty="0"/>
              <a:t>“Genesis é muito mais uma pintura artística da criação do que uma fotografia para documentação”.</a:t>
            </a:r>
          </a:p>
          <a:p>
            <a:pPr lvl="2"/>
            <a:r>
              <a:rPr lang="pt-BR" dirty="0"/>
              <a:t>Ler Criação e Evolução, </a:t>
            </a:r>
            <a:r>
              <a:rPr lang="pt-BR" dirty="0" err="1"/>
              <a:t>pg</a:t>
            </a:r>
            <a:r>
              <a:rPr lang="pt-BR" dirty="0"/>
              <a:t> 236 e </a:t>
            </a:r>
            <a:r>
              <a:rPr lang="pt-BR" dirty="0" err="1"/>
              <a:t>pg</a:t>
            </a:r>
            <a:r>
              <a:rPr lang="pt-BR" dirty="0"/>
              <a:t> 237</a:t>
            </a:r>
          </a:p>
        </p:txBody>
      </p:sp>
    </p:spTree>
    <p:extLst>
      <p:ext uri="{BB962C8B-B14F-4D97-AF65-F5344CB8AC3E}">
        <p14:creationId xmlns:p14="http://schemas.microsoft.com/office/powerpoint/2010/main" val="3337228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F37FA1-8B23-467F-9726-787FF5E54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Principais</a:t>
            </a:r>
            <a:r>
              <a:rPr lang="pt-BR" baseline="0" dirty="0"/>
              <a:t> Críticas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864CFC-C1ED-4647-8669-29BCC6664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“Abandono” da Bíblia, olhando apenas para a Ciência</a:t>
            </a:r>
          </a:p>
          <a:p>
            <a:r>
              <a:rPr lang="pt-BR" dirty="0"/>
              <a:t>Textos de Gênesis 1 e 2 são alegóricos</a:t>
            </a:r>
          </a:p>
          <a:p>
            <a:pPr lvl="1"/>
            <a:r>
              <a:rPr lang="pt-BR" dirty="0"/>
              <a:t>Ou relatam a revelação de Deus a um casal em especial</a:t>
            </a:r>
          </a:p>
          <a:p>
            <a:r>
              <a:rPr lang="pt-BR" dirty="0"/>
              <a:t>Historicidade de Adão e Eva</a:t>
            </a:r>
          </a:p>
          <a:p>
            <a:pPr lvl="1"/>
            <a:r>
              <a:rPr lang="pt-BR" dirty="0"/>
              <a:t>Jesus é chamado de “o último Adão”, em contraponto ao “primeiro Adão”</a:t>
            </a:r>
          </a:p>
          <a:p>
            <a:r>
              <a:rPr lang="pt-BR" dirty="0"/>
              <a:t>“Não dá tempo!”</a:t>
            </a:r>
          </a:p>
        </p:txBody>
      </p:sp>
    </p:spTree>
    <p:extLst>
      <p:ext uri="{BB962C8B-B14F-4D97-AF65-F5344CB8AC3E}">
        <p14:creationId xmlns:p14="http://schemas.microsoft.com/office/powerpoint/2010/main" val="9023832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Design Inteligente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BAB583-5EA4-4EFF-8C3C-794CB388D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O Design Inteligente também pode ser chamado de Projeto Inteligente. Também é chamado de argumento teleológico</a:t>
            </a:r>
          </a:p>
          <a:p>
            <a:pPr marL="457200" lvl="1" indent="0">
              <a:buNone/>
            </a:pPr>
            <a:r>
              <a:rPr lang="pt-BR" dirty="0"/>
              <a:t>Argumento Teleológico é o tipo de argumento que se baseia em uma finalidade, uma causa final, um fim.</a:t>
            </a:r>
          </a:p>
        </p:txBody>
      </p:sp>
    </p:spTree>
    <p:extLst>
      <p:ext uri="{BB962C8B-B14F-4D97-AF65-F5344CB8AC3E}">
        <p14:creationId xmlns:p14="http://schemas.microsoft.com/office/powerpoint/2010/main" val="4089769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B6549B-12D9-4D8B-84FE-BECBF5B18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579" y="1143000"/>
            <a:ext cx="9126641" cy="3752850"/>
          </a:xfrm>
        </p:spPr>
        <p:txBody>
          <a:bodyPr>
            <a:noAutofit/>
          </a:bodyPr>
          <a:lstStyle/>
          <a:p>
            <a:pPr lvl="0"/>
            <a:r>
              <a:rPr lang="pt-BR" sz="2800" dirty="0"/>
              <a:t>“Se encontrarmos um relógio no meio de um campo, notamos que se trata de um objeto complexo para determinada finalidade. Ele tem muitas peças que funcionam em conjunto para marcar o tempo. Ao vermos o relógio, automaticamente entendemos que ele é produto do design, não do acaso. Consequentemente, deveríamos fazer a mesma suposição para o mundo natural quando ele apresenta processos complexos que atendem determinada necessidade.”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4F7A41-DB04-4F94-98DA-2EA0717D7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7580" y="5246370"/>
            <a:ext cx="8366545" cy="843280"/>
          </a:xfrm>
        </p:spPr>
        <p:txBody>
          <a:bodyPr>
            <a:normAutofit/>
          </a:bodyPr>
          <a:lstStyle/>
          <a:p>
            <a:pPr lvl="0"/>
            <a:r>
              <a:rPr lang="pt-BR" dirty="0"/>
              <a:t>William </a:t>
            </a:r>
            <a:r>
              <a:rPr lang="pt-BR" dirty="0" err="1"/>
              <a:t>Paley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84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Ciência e Bíblia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945066"/>
            <a:ext cx="9144000" cy="503234"/>
          </a:xfrm>
        </p:spPr>
        <p:txBody>
          <a:bodyPr/>
          <a:lstStyle/>
          <a:p>
            <a:r>
              <a:rPr lang="pt-BR" dirty="0"/>
              <a:t>Aula 15 – Síntese do tema</a:t>
            </a:r>
          </a:p>
        </p:txBody>
      </p:sp>
    </p:spTree>
    <p:extLst>
      <p:ext uri="{BB962C8B-B14F-4D97-AF65-F5344CB8AC3E}">
        <p14:creationId xmlns:p14="http://schemas.microsoft.com/office/powerpoint/2010/main" val="25238809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Design</a:t>
            </a:r>
            <a:r>
              <a:rPr lang="pt-BR" baseline="0" dirty="0"/>
              <a:t> Inteligente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BAB583-5EA4-4EFF-8C3C-794CB388D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Deve-se ter em mente que não existe “o” argumento e sim uma “família” de argumentos:</a:t>
            </a:r>
          </a:p>
          <a:p>
            <a:r>
              <a:rPr lang="pt-BR" dirty="0"/>
              <a:t>Complexidade Irredutível</a:t>
            </a:r>
          </a:p>
          <a:p>
            <a:pPr lvl="1"/>
            <a:r>
              <a:rPr lang="pt-BR" dirty="0"/>
              <a:t>Michael </a:t>
            </a:r>
            <a:r>
              <a:rPr lang="pt-BR" dirty="0" err="1"/>
              <a:t>Behe</a:t>
            </a:r>
            <a:r>
              <a:rPr lang="pt-BR" dirty="0"/>
              <a:t>, “A caixa preta de Darwin”</a:t>
            </a:r>
          </a:p>
          <a:p>
            <a:r>
              <a:rPr lang="pt-BR" dirty="0"/>
              <a:t>Complexidade Especificada</a:t>
            </a:r>
          </a:p>
          <a:p>
            <a:pPr lvl="1"/>
            <a:r>
              <a:rPr lang="pt-BR" dirty="0"/>
              <a:t>William </a:t>
            </a:r>
            <a:r>
              <a:rPr lang="pt-BR" dirty="0" err="1"/>
              <a:t>Dembski</a:t>
            </a:r>
            <a:endParaRPr lang="pt-BR" dirty="0"/>
          </a:p>
          <a:p>
            <a:r>
              <a:rPr lang="pt-BR" dirty="0"/>
              <a:t>Universo afinado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46274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78E496-2098-49FB-A9C3-18C1C28E5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Complexidade Irredutível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85C50C-0AFD-45EB-B821-581A7EFB1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36820" cy="4351338"/>
          </a:xfrm>
        </p:spPr>
        <p:txBody>
          <a:bodyPr>
            <a:normAutofit/>
          </a:bodyPr>
          <a:lstStyle/>
          <a:p>
            <a:pPr marL="0" indent="0" rtl="0" eaLnBrk="1" latinLnBrk="0" hangingPunct="1">
              <a:buNone/>
            </a:pPr>
            <a:r>
              <a:rPr lang="pt-BR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flagelo bacteriano</a:t>
            </a:r>
            <a:endParaRPr lang="en-US" dirty="0">
              <a:effectLst/>
            </a:endParaRPr>
          </a:p>
          <a:p>
            <a:r>
              <a:rPr lang="pt-BR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são 30 proteínas diferentes que interagem para que ele funcione. sem apenas 1 delas, nada funciona</a:t>
            </a:r>
          </a:p>
          <a:p>
            <a:pPr marL="0" indent="0">
              <a:buNone/>
            </a:pPr>
            <a:r>
              <a:rPr lang="pt-BR" dirty="0"/>
              <a:t>coagulação do sangue,</a:t>
            </a:r>
            <a:endParaRPr lang="en-US" dirty="0"/>
          </a:p>
          <a:p>
            <a:pPr marL="0" indent="0">
              <a:buNone/>
            </a:pPr>
            <a:r>
              <a:rPr lang="pt-BR" dirty="0"/>
              <a:t>estruturas celulares microscópicas e</a:t>
            </a:r>
            <a:endParaRPr lang="en-US" dirty="0"/>
          </a:p>
          <a:p>
            <a:pPr marL="0" indent="0">
              <a:buNone/>
            </a:pPr>
            <a:r>
              <a:rPr lang="pt-BR" dirty="0"/>
              <a:t>o olho humano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A41D0FE-456E-4304-97E8-67142DC690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107" y="1825624"/>
            <a:ext cx="4408593" cy="330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4025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78E496-2098-49FB-A9C3-18C1C28E5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Universo bem afinado (Fine-</a:t>
            </a:r>
            <a:r>
              <a:rPr lang="pt-BR" dirty="0" err="1"/>
              <a:t>tuned</a:t>
            </a:r>
            <a:r>
              <a:rPr lang="pt-BR" baseline="0" dirty="0"/>
              <a:t> Universe)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85C50C-0AFD-45EB-B821-581A7EFB1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/>
              <a:t>“A premissa para o universo bem afinado é que uma pequena mudança em quaisquer das 26 constantes físicas fundamentais tornaria o universo radicalmente diferente:</a:t>
            </a:r>
          </a:p>
          <a:p>
            <a:pPr marL="0" indent="0">
              <a:buNone/>
            </a:pPr>
            <a:r>
              <a:rPr lang="pt-BR" dirty="0"/>
              <a:t>Por exemplo, a força nuclear forte fosse 2% mais forte do que é (isto é, se a constante associada representando sua força for 2% maior), </a:t>
            </a:r>
            <a:r>
              <a:rPr lang="pt-BR" dirty="0" err="1"/>
              <a:t>diprótons</a:t>
            </a:r>
            <a:r>
              <a:rPr lang="pt-BR" dirty="0"/>
              <a:t> seriam estáveis e o hidrogênio se fundiria em </a:t>
            </a:r>
            <a:r>
              <a:rPr lang="pt-BR" dirty="0" err="1"/>
              <a:t>diprótons</a:t>
            </a:r>
            <a:r>
              <a:rPr lang="pt-BR" dirty="0"/>
              <a:t> em vez de deutério e hélio.</a:t>
            </a:r>
          </a:p>
          <a:p>
            <a:pPr marL="0" indent="0">
              <a:buNone/>
            </a:pPr>
            <a:r>
              <a:rPr lang="pt-BR" dirty="0"/>
              <a:t>Isto alteraria drasticamente a física das estrelas, e presumivelmente impediria o universo de desenvolver vida como ela é observada atualmente na Terra.”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14922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Posições sobre a Criação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002420" y="2406570"/>
            <a:ext cx="1643606" cy="1296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Terra Jovem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831220" y="2406570"/>
            <a:ext cx="1643606" cy="1296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Terra Antiga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5660020" y="2406570"/>
            <a:ext cx="1643606" cy="1296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Evolução Teísta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7708738" y="2406570"/>
            <a:ext cx="1632032" cy="12963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Evolução Naturalista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013995" y="1597917"/>
            <a:ext cx="4884516" cy="623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Design Inteligente</a:t>
            </a:r>
          </a:p>
        </p:txBody>
      </p:sp>
      <p:cxnSp>
        <p:nvCxnSpPr>
          <p:cNvPr id="29" name="Conector reto 28"/>
          <p:cNvCxnSpPr>
            <a:cxnSpLocks/>
          </p:cNvCxnSpPr>
          <p:nvPr/>
        </p:nvCxnSpPr>
        <p:spPr>
          <a:xfrm flipH="1">
            <a:off x="7500395" y="1598088"/>
            <a:ext cx="1" cy="210484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6151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Posições sobre a Criação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002420" y="2406570"/>
            <a:ext cx="1643606" cy="1296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Terra Jovem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831220" y="2406570"/>
            <a:ext cx="1643606" cy="1296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Terra Antiga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5660020" y="2406570"/>
            <a:ext cx="1643606" cy="1296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Evolução Teísta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7708738" y="2406570"/>
            <a:ext cx="1632032" cy="12963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Evolução Naturalista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013995" y="1597917"/>
            <a:ext cx="4884516" cy="623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Design Inteligente</a:t>
            </a:r>
          </a:p>
        </p:txBody>
      </p:sp>
      <p:sp>
        <p:nvSpPr>
          <p:cNvPr id="23" name="Triângulo Retângulo 22"/>
          <p:cNvSpPr/>
          <p:nvPr/>
        </p:nvSpPr>
        <p:spPr>
          <a:xfrm flipV="1">
            <a:off x="2002420" y="4444677"/>
            <a:ext cx="5301206" cy="914400"/>
          </a:xfrm>
          <a:prstGeom prst="rt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Triângulo Retângulo 23"/>
          <p:cNvSpPr/>
          <p:nvPr/>
        </p:nvSpPr>
        <p:spPr>
          <a:xfrm flipH="1">
            <a:off x="2013995" y="4758158"/>
            <a:ext cx="5301206" cy="914400"/>
          </a:xfrm>
          <a:prstGeom prst="rt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3532363" y="4074034"/>
            <a:ext cx="224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Como Deus atua?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2002420" y="4532545"/>
            <a:ext cx="2879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Intervenções milagrosas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5110751" y="5215358"/>
            <a:ext cx="220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Processos naturais</a:t>
            </a:r>
          </a:p>
        </p:txBody>
      </p:sp>
      <p:cxnSp>
        <p:nvCxnSpPr>
          <p:cNvPr id="29" name="Conector reto 28"/>
          <p:cNvCxnSpPr/>
          <p:nvPr/>
        </p:nvCxnSpPr>
        <p:spPr>
          <a:xfrm flipH="1">
            <a:off x="7485926" y="1598088"/>
            <a:ext cx="14469" cy="407447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6651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Enquete 1</a:t>
            </a:r>
          </a:p>
        </p:txBody>
      </p:sp>
    </p:spTree>
    <p:extLst>
      <p:ext uri="{BB962C8B-B14F-4D97-AF65-F5344CB8AC3E}">
        <p14:creationId xmlns:p14="http://schemas.microsoft.com/office/powerpoint/2010/main" val="22623136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7E0388-47DA-4C4F-9743-99DF7315F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Argumento Cosmológico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1C5CF7-1BA9-4E71-88A1-494026E0C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30788" cy="4351338"/>
          </a:xfrm>
        </p:spPr>
        <p:txBody>
          <a:bodyPr>
            <a:normAutofit/>
          </a:bodyPr>
          <a:lstStyle/>
          <a:p>
            <a:pPr lvl="0"/>
            <a:r>
              <a:rPr lang="pt-BR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Universo</a:t>
            </a:r>
            <a:endParaRPr lang="en-US" sz="2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pt-BR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inicio – eterno (sem inicio)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pt-BR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proposital – por acaso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pt-BR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pessoal – não pessoal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D840B8D3-E969-4763-A05E-C9A119FD7D52}"/>
              </a:ext>
            </a:extLst>
          </p:cNvPr>
          <p:cNvGrpSpPr/>
          <p:nvPr/>
        </p:nvGrpSpPr>
        <p:grpSpPr>
          <a:xfrm>
            <a:off x="6267080" y="1996898"/>
            <a:ext cx="4419760" cy="2864204"/>
            <a:chOff x="5890562" y="1947679"/>
            <a:chExt cx="4419760" cy="2864204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E57D0A83-FBFE-419F-9342-D5B100A3E3E2}"/>
                </a:ext>
              </a:extLst>
            </p:cNvPr>
            <p:cNvSpPr txBox="1"/>
            <p:nvPr/>
          </p:nvSpPr>
          <p:spPr>
            <a:xfrm>
              <a:off x="8619761" y="1947679"/>
              <a:ext cx="1111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Universo</a:t>
              </a:r>
              <a:endParaRPr lang="en-US" dirty="0"/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9841866E-5382-4B0A-B99C-4616F43301CB}"/>
                </a:ext>
              </a:extLst>
            </p:cNvPr>
            <p:cNvSpPr txBox="1"/>
            <p:nvPr/>
          </p:nvSpPr>
          <p:spPr>
            <a:xfrm>
              <a:off x="7938247" y="2680447"/>
              <a:ext cx="771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Início</a:t>
              </a:r>
              <a:endParaRPr lang="en-US" dirty="0"/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038AD7B3-9B7D-4BC4-832F-034346ECFD59}"/>
                </a:ext>
              </a:extLst>
            </p:cNvPr>
            <p:cNvSpPr txBox="1"/>
            <p:nvPr/>
          </p:nvSpPr>
          <p:spPr>
            <a:xfrm>
              <a:off x="9412319" y="2695673"/>
              <a:ext cx="898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Eterno</a:t>
              </a:r>
              <a:endParaRPr lang="en-US" dirty="0"/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480F7E5C-EFAE-4069-B34D-469A1D48DFE4}"/>
                </a:ext>
              </a:extLst>
            </p:cNvPr>
            <p:cNvSpPr txBox="1"/>
            <p:nvPr/>
          </p:nvSpPr>
          <p:spPr>
            <a:xfrm>
              <a:off x="6651484" y="3539489"/>
              <a:ext cx="14350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Provocado</a:t>
              </a:r>
              <a:endParaRPr lang="en-US" dirty="0"/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0A4F1365-3D4D-45BB-8A25-3FE09E5F291F}"/>
                </a:ext>
              </a:extLst>
            </p:cNvPr>
            <p:cNvSpPr txBox="1"/>
            <p:nvPr/>
          </p:nvSpPr>
          <p:spPr>
            <a:xfrm>
              <a:off x="8275115" y="3454789"/>
              <a:ext cx="14558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/>
                <a:t>Não</a:t>
              </a:r>
            </a:p>
            <a:p>
              <a:pPr algn="ctr"/>
              <a:r>
                <a:rPr lang="pt-BR" dirty="0"/>
                <a:t>provocado</a:t>
              </a:r>
              <a:endParaRPr lang="en-US" dirty="0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017C4C2A-2FE1-4AF8-B2FB-0CD03C651A08}"/>
                </a:ext>
              </a:extLst>
            </p:cNvPr>
            <p:cNvSpPr txBox="1"/>
            <p:nvPr/>
          </p:nvSpPr>
          <p:spPr>
            <a:xfrm>
              <a:off x="5890562" y="4389845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Pessoal</a:t>
              </a:r>
              <a:endParaRPr lang="en-US" dirty="0"/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C0440E48-17D1-433D-9440-307B8A58DAEC}"/>
                </a:ext>
              </a:extLst>
            </p:cNvPr>
            <p:cNvSpPr txBox="1"/>
            <p:nvPr/>
          </p:nvSpPr>
          <p:spPr>
            <a:xfrm>
              <a:off x="7583790" y="4442551"/>
              <a:ext cx="1295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Impessoal</a:t>
              </a:r>
              <a:endParaRPr lang="en-US" dirty="0"/>
            </a:p>
          </p:txBody>
        </p: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57D2D7DB-49C2-47A0-99D8-B9DAE0C25DF9}"/>
                </a:ext>
              </a:extLst>
            </p:cNvPr>
            <p:cNvCxnSpPr>
              <a:endCxn id="5" idx="0"/>
            </p:cNvCxnSpPr>
            <p:nvPr/>
          </p:nvCxnSpPr>
          <p:spPr>
            <a:xfrm flipH="1">
              <a:off x="8323930" y="2317011"/>
              <a:ext cx="385682" cy="3634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5A9FABDD-9538-4EFC-9FEB-AB6D0E61E281}"/>
                </a:ext>
              </a:extLst>
            </p:cNvPr>
            <p:cNvCxnSpPr>
              <a:endCxn id="6" idx="0"/>
            </p:cNvCxnSpPr>
            <p:nvPr/>
          </p:nvCxnSpPr>
          <p:spPr>
            <a:xfrm>
              <a:off x="9507071" y="2314063"/>
              <a:ext cx="354250" cy="3816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97B10AF2-0A1F-42CE-A3DD-41694216FF5C}"/>
                </a:ext>
              </a:extLst>
            </p:cNvPr>
            <p:cNvCxnSpPr>
              <a:endCxn id="7" idx="0"/>
            </p:cNvCxnSpPr>
            <p:nvPr/>
          </p:nvCxnSpPr>
          <p:spPr>
            <a:xfrm flipH="1">
              <a:off x="7368988" y="3049779"/>
              <a:ext cx="569259" cy="4897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18238C19-A9BF-487F-8225-B5915591186B}"/>
                </a:ext>
              </a:extLst>
            </p:cNvPr>
            <p:cNvCxnSpPr>
              <a:endCxn id="8" idx="0"/>
            </p:cNvCxnSpPr>
            <p:nvPr/>
          </p:nvCxnSpPr>
          <p:spPr>
            <a:xfrm>
              <a:off x="8518180" y="2988781"/>
              <a:ext cx="484859" cy="466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6F8BB14C-E32A-4AC3-BD2E-812494E58C7D}"/>
                </a:ext>
              </a:extLst>
            </p:cNvPr>
            <p:cNvCxnSpPr>
              <a:endCxn id="9" idx="0"/>
            </p:cNvCxnSpPr>
            <p:nvPr/>
          </p:nvCxnSpPr>
          <p:spPr>
            <a:xfrm flipH="1">
              <a:off x="6393264" y="3908821"/>
              <a:ext cx="610102" cy="481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>
              <a:extLst>
                <a:ext uri="{FF2B5EF4-FFF2-40B4-BE49-F238E27FC236}">
                  <a16:creationId xmlns:a16="http://schemas.microsoft.com/office/drawing/2014/main" id="{13EB5241-6F40-4041-B2BB-7035434BC6C6}"/>
                </a:ext>
              </a:extLst>
            </p:cNvPr>
            <p:cNvCxnSpPr>
              <a:endCxn id="10" idx="0"/>
            </p:cNvCxnSpPr>
            <p:nvPr/>
          </p:nvCxnSpPr>
          <p:spPr>
            <a:xfrm>
              <a:off x="7689323" y="3935174"/>
              <a:ext cx="542241" cy="5073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72042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E591E79-00FC-4FF4-B93D-9CAAF99B9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universo teve um início ou é infinito?</a:t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 descr="Significado do Símbolo do infinito (O que é, Conceito e Definição) -  Significados">
            <a:extLst>
              <a:ext uri="{FF2B5EF4-FFF2-40B4-BE49-F238E27FC236}">
                <a16:creationId xmlns:a16="http://schemas.microsoft.com/office/drawing/2014/main" id="{C97DE6A4-3785-450F-8E97-F7B02BF04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069" y="3992096"/>
            <a:ext cx="31908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3106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4E1FDE-F22C-44DF-B475-E33A994D3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Qual o sentido da vida?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79ED9B-D95A-420D-BA07-0B118FB18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Essa é provavelmente a pergunta mais profunda que pode ser feita. Pode não ser a única pergunta do ser humano, mas com certeza é a primeira.</a:t>
            </a:r>
          </a:p>
          <a:p>
            <a:r>
              <a:rPr lang="pt-BR" dirty="0"/>
              <a:t>A forma como respondemos a ela vai definir como respondemos a todas as outras perguntas da vida.</a:t>
            </a:r>
          </a:p>
          <a:p>
            <a:r>
              <a:rPr lang="pt-BR" dirty="0"/>
              <a:t>É provavelmente a única pergunta que define como você vai viver – e como você vai morrer.</a:t>
            </a:r>
          </a:p>
        </p:txBody>
      </p:sp>
    </p:spTree>
    <p:extLst>
      <p:ext uri="{BB962C8B-B14F-4D97-AF65-F5344CB8AC3E}">
        <p14:creationId xmlns:p14="http://schemas.microsoft.com/office/powerpoint/2010/main" val="4670428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EC2F5B-DC47-4210-8441-2A1BCCEC5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Perguntas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8993DC-3250-49A5-A94B-330427241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2231" cy="35640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4000" dirty="0"/>
              <a:t>Por que o Universo existe? Porque existe algo, ao invés de nada?</a:t>
            </a:r>
          </a:p>
          <a:p>
            <a:pPr marL="0" indent="0">
              <a:buNone/>
            </a:pPr>
            <a:endParaRPr lang="pt-BR" sz="4000" dirty="0"/>
          </a:p>
          <a:p>
            <a:pPr marL="0" indent="0">
              <a:buNone/>
            </a:pPr>
            <a:r>
              <a:rPr lang="pt-BR" sz="4000" dirty="0"/>
              <a:t>Por que o ser humano existe?</a:t>
            </a:r>
          </a:p>
          <a:p>
            <a:pPr marL="0" indent="0">
              <a:buNone/>
            </a:pPr>
            <a:endParaRPr lang="pt-BR" sz="4000" dirty="0"/>
          </a:p>
          <a:p>
            <a:pPr marL="0" indent="0">
              <a:buNone/>
            </a:pPr>
            <a:r>
              <a:rPr lang="pt-BR" sz="4000" dirty="0"/>
              <a:t>Por que eu existo?</a:t>
            </a:r>
          </a:p>
        </p:txBody>
      </p:sp>
    </p:spTree>
    <p:extLst>
      <p:ext uri="{BB962C8B-B14F-4D97-AF65-F5344CB8AC3E}">
        <p14:creationId xmlns:p14="http://schemas.microsoft.com/office/powerpoint/2010/main" val="1673263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Bibliografia</a:t>
            </a:r>
          </a:p>
        </p:txBody>
      </p:sp>
      <p:pic>
        <p:nvPicPr>
          <p:cNvPr id="5" name="Espaço Reservado para Conteúdo 4" descr="https://images-na.ssl-images-amazon.com/images/I/41nJeBk3daL._SX324_BO1,204,203,200_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621" y="1825625"/>
            <a:ext cx="2842757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Espaço Reservado para Conteúdo 5" descr="https://images-na.ssl-images-amazon.com/images/I/51S-B8BHmlL._SX336_BO1,204,203,200_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300" y="1825625"/>
            <a:ext cx="2947399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22999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2BD843C-825B-4A6F-AE36-0EF5BDAC9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Niilismo e naturalismo</a:t>
            </a:r>
            <a:endParaRPr lang="en-US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10779DD9-8B76-4FC6-884F-21DE3EAA2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10341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vida é totalmente sem sentido, e não existem valores reais</a:t>
            </a:r>
            <a:endParaRPr lang="en-US" sz="2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lvl="1" indent="0">
              <a:buNone/>
            </a:pPr>
            <a:r>
              <a:rPr lang="pt-BR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Friedrich Nietzsche, 1844-1900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r>
              <a:rPr lang="pt-BR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vida é absurda</a:t>
            </a:r>
            <a:endParaRPr lang="en-US" sz="2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t-BR" sz="2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Deus está morto </a:t>
            </a:r>
            <a:r>
              <a:rPr lang="pt-BR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faça o que você quiser (</a:t>
            </a:r>
            <a:r>
              <a:rPr lang="pt-BR" sz="28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Gott</a:t>
            </a:r>
            <a:r>
              <a:rPr lang="pt-BR" sz="28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28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pt-BR" sz="28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28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</a:t>
            </a:r>
            <a:r>
              <a:rPr lang="pt-BR" sz="28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2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pt-BR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Nietzsche</a:t>
            </a:r>
            <a:r>
              <a:rPr lang="pt-BR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a morte de valores morais absolutos e, no fim, a morte de todos os valores.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52B7E94-AF17-4F3B-897B-6A83ABC27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550" y="1825625"/>
            <a:ext cx="238125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0270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514ED7-1946-4050-BC1C-1E8AD02E3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Humanismo otimista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3B72BA-B8DE-4082-B054-5330C762C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Concorda com o niilismo no que se refere a que</a:t>
            </a:r>
            <a:endParaRPr lang="en-US" sz="2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pt-BR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Não existe motivo para a existência de algo ao invés de nada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pt-BR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Universo não tem um objetivo, a vida é um acidente, não existem valores morais absolutos</a:t>
            </a:r>
            <a:endParaRPr lang="en-US" dirty="0"/>
          </a:p>
          <a:p>
            <a:pPr lvl="0"/>
            <a:r>
              <a:rPr lang="pt-BR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Não concordam que a vida não tem um objetivo</a:t>
            </a:r>
            <a:endParaRPr lang="en-US" sz="2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pt-BR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suicídio não é uma opção, a vida é importante</a:t>
            </a:r>
          </a:p>
          <a:p>
            <a:pPr lvl="0"/>
            <a:r>
              <a:rPr lang="pt-BR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humanismo otimista não tem valores absolutos, e a vida não tem um sentido objetivo em si</a:t>
            </a:r>
            <a:endParaRPr lang="en-US" sz="2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pt-BR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 a vida pode ser </a:t>
            </a:r>
            <a:r>
              <a:rPr lang="pt-BR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agradável</a:t>
            </a:r>
            <a:r>
              <a:rPr lang="pt-BR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eu criar meus valores e viver em função deles. Assim, cada um cria os seus valores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8879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1CB49C-957D-4A0D-82E7-063B98169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Transcendentalismo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A6F1BA-688E-49D9-9E28-794465F9F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/>
              <a:t>Existem, sim, valores absolutos que são inerentes à </a:t>
            </a:r>
            <a:r>
              <a:rPr lang="pt-BR" b="1" dirty="0"/>
              <a:t>existência de vida</a:t>
            </a:r>
            <a:r>
              <a:rPr lang="pt-BR" dirty="0"/>
              <a:t>.</a:t>
            </a:r>
            <a:endParaRPr lang="en-US" dirty="0"/>
          </a:p>
          <a:p>
            <a:pPr lvl="1"/>
            <a:r>
              <a:rPr lang="pt-BR" dirty="0"/>
              <a:t>Eles são parte da </a:t>
            </a:r>
            <a:r>
              <a:rPr lang="pt-BR" b="1" dirty="0"/>
              <a:t>formação do Universo</a:t>
            </a:r>
            <a:r>
              <a:rPr lang="pt-BR" dirty="0"/>
              <a:t>.</a:t>
            </a:r>
            <a:endParaRPr lang="en-US" dirty="0"/>
          </a:p>
          <a:p>
            <a:pPr lvl="1"/>
            <a:r>
              <a:rPr lang="pt-BR" dirty="0"/>
              <a:t>São como </a:t>
            </a:r>
            <a:r>
              <a:rPr lang="pt-BR" b="1" dirty="0"/>
              <a:t>constantes cósmicas</a:t>
            </a:r>
            <a:r>
              <a:rPr lang="pt-BR" dirty="0"/>
              <a:t>.</a:t>
            </a:r>
          </a:p>
          <a:p>
            <a:pPr lvl="0"/>
            <a:r>
              <a:rPr lang="pt-BR" dirty="0"/>
              <a:t>Eu quero viver uma vida moralmente correta</a:t>
            </a:r>
            <a:endParaRPr lang="en-US" dirty="0"/>
          </a:p>
          <a:p>
            <a:pPr lvl="1"/>
            <a:r>
              <a:rPr lang="pt-BR" dirty="0"/>
              <a:t>porque isso é certo</a:t>
            </a:r>
            <a:endParaRPr lang="en-US" dirty="0"/>
          </a:p>
          <a:p>
            <a:pPr lvl="1"/>
            <a:r>
              <a:rPr lang="pt-BR" dirty="0"/>
              <a:t>porque isso me dá sentido, me realiza</a:t>
            </a:r>
            <a:endParaRPr lang="en-US" dirty="0"/>
          </a:p>
          <a:p>
            <a:pPr lvl="2"/>
            <a:r>
              <a:rPr lang="pt-BR" dirty="0"/>
              <a:t>esse sentido </a:t>
            </a:r>
            <a:r>
              <a:rPr lang="pt-BR" b="1" dirty="0"/>
              <a:t>não vem de Deus</a:t>
            </a:r>
            <a:r>
              <a:rPr lang="pt-BR" dirty="0"/>
              <a:t>, ou de outra “entidade cósmica”</a:t>
            </a:r>
            <a:endParaRPr lang="en-US" dirty="0"/>
          </a:p>
          <a:p>
            <a:pPr lvl="2"/>
            <a:r>
              <a:rPr lang="pt-BR" dirty="0"/>
              <a:t>vem de valores objetivos que são realizados na vida em si mesma.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6211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6D99AB-50E8-41F9-9F4A-D67166719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Cristianismo</a:t>
            </a:r>
            <a:r>
              <a:rPr lang="pt-BR" baseline="0" dirty="0"/>
              <a:t> Teísta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BC6A26-EDF4-47C3-BF67-6E099B6E8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 Homem é uma criação de Deus, e tem valores de acordo com a </a:t>
            </a:r>
            <a:r>
              <a:rPr lang="pt-BR" b="1" dirty="0"/>
              <a:t>sua imagem</a:t>
            </a:r>
            <a:r>
              <a:rPr lang="pt-BR" dirty="0"/>
              <a:t>.</a:t>
            </a:r>
          </a:p>
          <a:p>
            <a:r>
              <a:rPr lang="pt-BR" dirty="0"/>
              <a:t>O Homem é objeto do amor de Deus. Existe vida após a morte.</a:t>
            </a:r>
          </a:p>
          <a:p>
            <a:r>
              <a:rPr lang="pt-BR" dirty="0"/>
              <a:t>Valores existem, </a:t>
            </a:r>
            <a:r>
              <a:rPr lang="pt-BR" b="1" dirty="0"/>
              <a:t>eles vêm de Deus</a:t>
            </a:r>
            <a:r>
              <a:rPr lang="pt-BR" dirty="0"/>
              <a:t>, e podem ser conhecidos tanto pela intuição e observação das leis naturais, como pelo conhecimento das Escrituras.</a:t>
            </a:r>
          </a:p>
        </p:txBody>
      </p:sp>
    </p:spTree>
    <p:extLst>
      <p:ext uri="{BB962C8B-B14F-4D97-AF65-F5344CB8AC3E}">
        <p14:creationId xmlns:p14="http://schemas.microsoft.com/office/powerpoint/2010/main" val="3897885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884F5B-E832-4A38-AA5F-EDD14EF10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Escala de </a:t>
            </a:r>
            <a:r>
              <a:rPr lang="pt-BR" dirty="0" err="1"/>
              <a:t>Engel</a:t>
            </a:r>
            <a:endParaRPr lang="en-US" dirty="0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5ABEEAD0-734F-4804-BFDD-E927BD99D4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4501411"/>
              </p:ext>
            </p:extLst>
          </p:nvPr>
        </p:nvGraphicFramePr>
        <p:xfrm>
          <a:off x="2812633" y="1399133"/>
          <a:ext cx="6566734" cy="4580064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692311">
                  <a:extLst>
                    <a:ext uri="{9D8B030D-6E8A-4147-A177-3AD203B41FA5}">
                      <a16:colId xmlns:a16="http://schemas.microsoft.com/office/drawing/2014/main" val="959888906"/>
                    </a:ext>
                  </a:extLst>
                </a:gridCol>
                <a:gridCol w="3331946">
                  <a:extLst>
                    <a:ext uri="{9D8B030D-6E8A-4147-A177-3AD203B41FA5}">
                      <a16:colId xmlns:a16="http://schemas.microsoft.com/office/drawing/2014/main" val="3443267730"/>
                    </a:ext>
                  </a:extLst>
                </a:gridCol>
                <a:gridCol w="1277471">
                  <a:extLst>
                    <a:ext uri="{9D8B030D-6E8A-4147-A177-3AD203B41FA5}">
                      <a16:colId xmlns:a16="http://schemas.microsoft.com/office/drawing/2014/main" val="3868432545"/>
                    </a:ext>
                  </a:extLst>
                </a:gridCol>
                <a:gridCol w="1265006">
                  <a:extLst>
                    <a:ext uri="{9D8B030D-6E8A-4147-A177-3AD203B41FA5}">
                      <a16:colId xmlns:a16="http://schemas.microsoft.com/office/drawing/2014/main" val="1205610666"/>
                    </a:ext>
                  </a:extLst>
                </a:gridCol>
              </a:tblGrid>
              <a:tr h="245678"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50" dirty="0">
                          <a:effectLst/>
                        </a:rPr>
                        <a:t>Nível</a:t>
                      </a:r>
                      <a:endParaRPr lang="en-US" sz="1200" b="1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b="1" kern="150" dirty="0">
                          <a:effectLst/>
                        </a:rPr>
                        <a:t> </a:t>
                      </a:r>
                      <a:endParaRPr lang="en-US" sz="1200" b="1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50" dirty="0">
                          <a:effectLst/>
                        </a:rPr>
                        <a:t>Deus</a:t>
                      </a:r>
                      <a:endParaRPr lang="en-US" sz="1200" b="1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50" dirty="0">
                          <a:effectLst/>
                        </a:rPr>
                        <a:t>Homem</a:t>
                      </a:r>
                      <a:endParaRPr lang="en-US" sz="1200" b="1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/>
                </a:tc>
                <a:extLst>
                  <a:ext uri="{0D108BD9-81ED-4DB2-BD59-A6C34878D82A}">
                    <a16:rowId xmlns:a16="http://schemas.microsoft.com/office/drawing/2014/main" val="1618242526"/>
                  </a:ext>
                </a:extLst>
              </a:tr>
              <a:tr h="245678">
                <a:tc>
                  <a:txBody>
                    <a:bodyPr/>
                    <a:lstStyle/>
                    <a:p>
                      <a:pPr algn="ctr"/>
                      <a:r>
                        <a:rPr lang="pt-BR" sz="1200" kern="150" dirty="0">
                          <a:effectLst/>
                        </a:rPr>
                        <a:t>-12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kern="150" dirty="0">
                          <a:effectLst/>
                        </a:rPr>
                        <a:t>Desconhecimento de Deus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kern="150" dirty="0">
                          <a:effectLst/>
                        </a:rPr>
                        <a:t>Conhecimento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kern="150" dirty="0">
                          <a:effectLst/>
                        </a:rPr>
                        <a:t>Oração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203327"/>
                  </a:ext>
                </a:extLst>
              </a:tr>
              <a:tr h="245678">
                <a:tc>
                  <a:txBody>
                    <a:bodyPr/>
                    <a:lstStyle/>
                    <a:p>
                      <a:pPr algn="ctr"/>
                      <a:r>
                        <a:rPr lang="pt-BR" sz="1200" kern="150" dirty="0">
                          <a:effectLst/>
                        </a:rPr>
                        <a:t>-11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kern="150" dirty="0">
                          <a:effectLst/>
                        </a:rPr>
                        <a:t>Falta de sentido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kern="150" dirty="0">
                          <a:effectLst/>
                        </a:rPr>
                        <a:t> 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kern="150" dirty="0">
                          <a:effectLst/>
                        </a:rPr>
                        <a:t>Presença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901148"/>
                  </a:ext>
                </a:extLst>
              </a:tr>
              <a:tr h="245678">
                <a:tc>
                  <a:txBody>
                    <a:bodyPr/>
                    <a:lstStyle/>
                    <a:p>
                      <a:pPr algn="ctr"/>
                      <a:r>
                        <a:rPr lang="pt-BR" sz="1200" kern="150" dirty="0">
                          <a:effectLst/>
                        </a:rPr>
                        <a:t>-10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kern="150" dirty="0">
                          <a:effectLst/>
                        </a:rPr>
                        <a:t>Entende a existência de Deus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kern="150" dirty="0">
                          <a:effectLst/>
                        </a:rPr>
                        <a:t>Revelação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kern="150" dirty="0">
                          <a:effectLst/>
                        </a:rPr>
                        <a:t> 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188199"/>
                  </a:ext>
                </a:extLst>
              </a:tr>
              <a:tr h="245678">
                <a:tc>
                  <a:txBody>
                    <a:bodyPr/>
                    <a:lstStyle/>
                    <a:p>
                      <a:pPr algn="ctr"/>
                      <a:r>
                        <a:rPr lang="pt-BR" sz="1200" kern="150" dirty="0">
                          <a:effectLst/>
                        </a:rPr>
                        <a:t>-9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kern="150" dirty="0">
                          <a:effectLst/>
                        </a:rPr>
                        <a:t>Crença básica em Deus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kern="150" dirty="0">
                          <a:effectLst/>
                        </a:rPr>
                        <a:t>  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kern="150" dirty="0">
                          <a:effectLst/>
                        </a:rPr>
                        <a:t>  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138782"/>
                  </a:ext>
                </a:extLst>
              </a:tr>
              <a:tr h="245678">
                <a:tc>
                  <a:txBody>
                    <a:bodyPr/>
                    <a:lstStyle/>
                    <a:p>
                      <a:pPr algn="ctr"/>
                      <a:r>
                        <a:rPr lang="pt-BR" sz="1200" kern="150" dirty="0">
                          <a:effectLst/>
                        </a:rPr>
                        <a:t>-8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kern="150" dirty="0">
                          <a:effectLst/>
                        </a:rPr>
                        <a:t>Deseja se relacionar com Deus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kern="150" dirty="0">
                          <a:effectLst/>
                        </a:rPr>
                        <a:t>  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kern="150" dirty="0">
                          <a:effectLst/>
                        </a:rPr>
                        <a:t>Preparação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00811"/>
                  </a:ext>
                </a:extLst>
              </a:tr>
              <a:tr h="245678">
                <a:tc>
                  <a:txBody>
                    <a:bodyPr/>
                    <a:lstStyle/>
                    <a:p>
                      <a:pPr algn="ctr"/>
                      <a:r>
                        <a:rPr lang="pt-BR" sz="1200" kern="150" dirty="0">
                          <a:effectLst/>
                        </a:rPr>
                        <a:t>-7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kern="150" dirty="0">
                          <a:effectLst/>
                        </a:rPr>
                        <a:t>Aprende sobre Jesus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kern="150" dirty="0">
                          <a:effectLst/>
                        </a:rPr>
                        <a:t>Direção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kern="150" dirty="0">
                          <a:effectLst/>
                        </a:rPr>
                        <a:t>  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841013"/>
                  </a:ext>
                </a:extLst>
              </a:tr>
              <a:tr h="245678">
                <a:tc>
                  <a:txBody>
                    <a:bodyPr/>
                    <a:lstStyle/>
                    <a:p>
                      <a:pPr algn="ctr"/>
                      <a:r>
                        <a:rPr lang="pt-BR" sz="1200" kern="150">
                          <a:effectLst/>
                        </a:rPr>
                        <a:t>-6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kern="150" dirty="0">
                          <a:effectLst/>
                        </a:rPr>
                        <a:t>Se interessa por Jesus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kern="150" dirty="0">
                          <a:effectLst/>
                        </a:rPr>
                        <a:t>  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kern="150" dirty="0">
                          <a:effectLst/>
                        </a:rPr>
                        <a:t>  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012457"/>
                  </a:ext>
                </a:extLst>
              </a:tr>
              <a:tr h="245678">
                <a:tc>
                  <a:txBody>
                    <a:bodyPr/>
                    <a:lstStyle/>
                    <a:p>
                      <a:pPr algn="ctr"/>
                      <a:r>
                        <a:rPr lang="pt-BR" sz="1200" kern="150" dirty="0">
                          <a:effectLst/>
                        </a:rPr>
                        <a:t>-5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kern="150" dirty="0">
                          <a:effectLst/>
                        </a:rPr>
                        <a:t>Experimenta o amor cristão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kern="150" dirty="0">
                          <a:effectLst/>
                        </a:rPr>
                        <a:t>  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kern="150" dirty="0">
                          <a:effectLst/>
                        </a:rPr>
                        <a:t>Proclamação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347218"/>
                  </a:ext>
                </a:extLst>
              </a:tr>
              <a:tr h="245678">
                <a:tc>
                  <a:txBody>
                    <a:bodyPr/>
                    <a:lstStyle/>
                    <a:p>
                      <a:pPr algn="ctr"/>
                      <a:r>
                        <a:rPr lang="pt-BR" sz="1200" kern="150" dirty="0">
                          <a:effectLst/>
                        </a:rPr>
                        <a:t>-4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kern="150" dirty="0">
                          <a:effectLst/>
                        </a:rPr>
                        <a:t>Entende os fatos básicos do Evangelho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kern="150" dirty="0">
                          <a:effectLst/>
                        </a:rPr>
                        <a:t>Convicção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kern="150" dirty="0">
                          <a:effectLst/>
                        </a:rPr>
                        <a:t>  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72234"/>
                  </a:ext>
                </a:extLst>
              </a:tr>
              <a:tr h="245678">
                <a:tc>
                  <a:txBody>
                    <a:bodyPr/>
                    <a:lstStyle/>
                    <a:p>
                      <a:pPr algn="ctr"/>
                      <a:r>
                        <a:rPr lang="pt-BR" sz="1200" kern="150" dirty="0">
                          <a:effectLst/>
                        </a:rPr>
                        <a:t>-3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kern="150" dirty="0">
                          <a:effectLst/>
                        </a:rPr>
                        <a:t>Entende que o Evangelho é pessoal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kern="150" dirty="0">
                          <a:effectLst/>
                        </a:rPr>
                        <a:t>  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kern="150" dirty="0">
                          <a:effectLst/>
                        </a:rPr>
                        <a:t>  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499249"/>
                  </a:ext>
                </a:extLst>
              </a:tr>
              <a:tr h="245678">
                <a:tc>
                  <a:txBody>
                    <a:bodyPr/>
                    <a:lstStyle/>
                    <a:p>
                      <a:pPr algn="ctr"/>
                      <a:r>
                        <a:rPr lang="pt-BR" sz="1200" kern="150" dirty="0">
                          <a:effectLst/>
                        </a:rPr>
                        <a:t>-2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kern="150" dirty="0">
                          <a:effectLst/>
                        </a:rPr>
                        <a:t>Compreende as implicações do Evangelho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kern="150" dirty="0">
                          <a:effectLst/>
                        </a:rPr>
                        <a:t> 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kern="150" dirty="0">
                          <a:effectLst/>
                        </a:rPr>
                        <a:t>Apoio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993872"/>
                  </a:ext>
                </a:extLst>
              </a:tr>
              <a:tr h="245678">
                <a:tc>
                  <a:txBody>
                    <a:bodyPr/>
                    <a:lstStyle/>
                    <a:p>
                      <a:pPr algn="ctr"/>
                      <a:r>
                        <a:rPr lang="pt-BR" sz="1200" kern="150" dirty="0">
                          <a:effectLst/>
                        </a:rPr>
                        <a:t>-1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kern="150" dirty="0">
                          <a:effectLst/>
                        </a:rPr>
                        <a:t>Desafiado a responder pessoalmente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kern="150" dirty="0">
                          <a:effectLst/>
                        </a:rPr>
                        <a:t>Conversão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kern="150" dirty="0">
                          <a:effectLst/>
                        </a:rPr>
                        <a:t> 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820659"/>
                  </a:ext>
                </a:extLst>
              </a:tr>
              <a:tr h="245678">
                <a:tc>
                  <a:txBody>
                    <a:bodyPr/>
                    <a:lstStyle/>
                    <a:p>
                      <a:pPr algn="ctr"/>
                      <a:r>
                        <a:rPr lang="pt-BR" sz="1200" kern="150" dirty="0">
                          <a:effectLst/>
                        </a:rPr>
                        <a:t>0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kern="150" dirty="0">
                          <a:effectLst/>
                        </a:rPr>
                        <a:t>Conversão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kern="150" dirty="0">
                          <a:effectLst/>
                        </a:rPr>
                        <a:t>  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kern="150" dirty="0">
                          <a:effectLst/>
                        </a:rPr>
                        <a:t>  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391331"/>
                  </a:ext>
                </a:extLst>
              </a:tr>
              <a:tr h="245678">
                <a:tc>
                  <a:txBody>
                    <a:bodyPr/>
                    <a:lstStyle/>
                    <a:p>
                      <a:pPr algn="ctr"/>
                      <a:r>
                        <a:rPr lang="pt-BR" sz="1200" kern="150" dirty="0">
                          <a:effectLst/>
                        </a:rPr>
                        <a:t>+1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kern="150" dirty="0">
                          <a:effectLst/>
                        </a:rPr>
                        <a:t>Espírito Santo e o Batismo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kern="150" dirty="0">
                          <a:effectLst/>
                        </a:rPr>
                        <a:t>Transformação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kern="150" dirty="0">
                          <a:effectLst/>
                        </a:rPr>
                        <a:t>Encorajamento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310109"/>
                  </a:ext>
                </a:extLst>
              </a:tr>
              <a:tr h="245678">
                <a:tc>
                  <a:txBody>
                    <a:bodyPr/>
                    <a:lstStyle/>
                    <a:p>
                      <a:pPr algn="ctr"/>
                      <a:r>
                        <a:rPr lang="pt-BR" sz="1200" kern="150" dirty="0">
                          <a:effectLst/>
                        </a:rPr>
                        <a:t>+2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kern="150" dirty="0">
                          <a:effectLst/>
                        </a:rPr>
                        <a:t>Membro de uma igreja local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kern="150" dirty="0">
                          <a:effectLst/>
                        </a:rPr>
                        <a:t>Poder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kern="150" dirty="0">
                          <a:effectLst/>
                        </a:rPr>
                        <a:t>  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112369"/>
                  </a:ext>
                </a:extLst>
              </a:tr>
              <a:tr h="245678">
                <a:tc>
                  <a:txBody>
                    <a:bodyPr/>
                    <a:lstStyle/>
                    <a:p>
                      <a:pPr algn="ctr"/>
                      <a:r>
                        <a:rPr lang="pt-BR" sz="1200" kern="150" dirty="0">
                          <a:effectLst/>
                        </a:rPr>
                        <a:t>+3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kern="150" dirty="0">
                          <a:effectLst/>
                        </a:rPr>
                        <a:t>Cresce no carácter, vida e serviço cristão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kern="150" dirty="0">
                          <a:effectLst/>
                        </a:rPr>
                        <a:t>  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kern="150" dirty="0">
                          <a:effectLst/>
                        </a:rPr>
                        <a:t>  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21123"/>
                  </a:ext>
                </a:extLst>
              </a:tr>
              <a:tr h="245678">
                <a:tc>
                  <a:txBody>
                    <a:bodyPr/>
                    <a:lstStyle/>
                    <a:p>
                      <a:pPr algn="ctr"/>
                      <a:r>
                        <a:rPr lang="pt-BR" sz="1200" kern="150" dirty="0">
                          <a:effectLst/>
                        </a:rPr>
                        <a:t>+4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kern="150" dirty="0">
                          <a:effectLst/>
                        </a:rPr>
                        <a:t>Liderança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kern="150" dirty="0">
                          <a:effectLst/>
                        </a:rPr>
                        <a:t>  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kern="150" dirty="0">
                          <a:effectLst/>
                        </a:rPr>
                        <a:t>Suporte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5784" marR="35784" marT="35784" marB="3578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829202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B98C3932-D460-4938-99F1-56A91ABCE3BB}"/>
              </a:ext>
            </a:extLst>
          </p:cNvPr>
          <p:cNvSpPr txBox="1"/>
          <p:nvPr/>
        </p:nvSpPr>
        <p:spPr>
          <a:xfrm>
            <a:off x="6436360" y="6134543"/>
            <a:ext cx="36086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http://www.hazelden.org.uk/pt02/art_pt068_modified_engel_full.htm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69DBBD0-C349-442A-A78B-2741D0A72F7D}"/>
              </a:ext>
            </a:extLst>
          </p:cNvPr>
          <p:cNvSpPr txBox="1"/>
          <p:nvPr/>
        </p:nvSpPr>
        <p:spPr>
          <a:xfrm>
            <a:off x="2255519" y="6134543"/>
            <a:ext cx="17075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 </a:t>
            </a:r>
            <a:r>
              <a:rPr lang="en-US" sz="800" dirty="0" err="1"/>
              <a:t>escala</a:t>
            </a:r>
            <a:r>
              <a:rPr lang="en-US" sz="800" dirty="0"/>
              <a:t> de Engel </a:t>
            </a:r>
            <a:r>
              <a:rPr lang="en-US" sz="800" dirty="0" err="1"/>
              <a:t>modificada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295388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número Pi na Bíblia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07959"/>
            <a:ext cx="5001126" cy="387086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t-BR" dirty="0"/>
              <a:t>Fez mais o mar de fundição, </a:t>
            </a:r>
            <a:r>
              <a:rPr lang="pt-BR" b="1" dirty="0"/>
              <a:t>de dez côvados de uma borda até à outra borda</a:t>
            </a:r>
            <a:r>
              <a:rPr lang="pt-BR" dirty="0"/>
              <a:t>, redondo ao redor, e de cinco côvados de alto; e um </a:t>
            </a:r>
            <a:r>
              <a:rPr lang="pt-BR" b="1" dirty="0"/>
              <a:t>cordão de trinta côvados o cingia ao redor</a:t>
            </a:r>
            <a:r>
              <a:rPr lang="pt-BR" dirty="0"/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t-BR" dirty="0"/>
              <a:t>E, por baixo da sua borda, ao redor, havia botões que o cingiam; por dez côvados cercavam aquele mar ao redor; duas ordens desses botões foram fundidas na sua fundição.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t-BR" dirty="0"/>
              <a:t>1 Reis 7:23-24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FCAA64A-4411-4F95-9B0E-41263430D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108" y="1646241"/>
            <a:ext cx="4161830" cy="373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6195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número Pi na Bíblia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5484F7B3-0D21-4381-B35D-D30288483085}"/>
              </a:ext>
            </a:extLst>
          </p:cNvPr>
          <p:cNvSpPr/>
          <p:nvPr/>
        </p:nvSpPr>
        <p:spPr>
          <a:xfrm>
            <a:off x="2686365" y="3350086"/>
            <a:ext cx="2568388" cy="25683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B1468D24-D191-45C7-8655-E374F57F43F5}"/>
              </a:ext>
            </a:extLst>
          </p:cNvPr>
          <p:cNvCxnSpPr>
            <a:cxnSpLocks/>
            <a:endCxn id="7" idx="1"/>
          </p:cNvCxnSpPr>
          <p:nvPr/>
        </p:nvCxnSpPr>
        <p:spPr>
          <a:xfrm flipH="1" flipV="1">
            <a:off x="3062497" y="3726218"/>
            <a:ext cx="908062" cy="908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C2B3852-CAF9-497E-9A28-9079C01B9949}"/>
              </a:ext>
            </a:extLst>
          </p:cNvPr>
          <p:cNvSpPr txBox="1"/>
          <p:nvPr/>
        </p:nvSpPr>
        <p:spPr>
          <a:xfrm>
            <a:off x="3896754" y="5594932"/>
            <a:ext cx="194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 = 30 côvados</a:t>
            </a:r>
            <a:endParaRPr lang="en-US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8AC8CAD-2407-4172-A96C-A2F7FF99CD9F}"/>
              </a:ext>
            </a:extLst>
          </p:cNvPr>
          <p:cNvSpPr txBox="1"/>
          <p:nvPr/>
        </p:nvSpPr>
        <p:spPr>
          <a:xfrm>
            <a:off x="797032" y="5275370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 = 10 côvados</a:t>
            </a:r>
          </a:p>
          <a:p>
            <a:r>
              <a:rPr lang="pt-BR" dirty="0"/>
              <a:t>R = 5 côvados</a:t>
            </a:r>
            <a:endParaRPr lang="en-US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9F492206-A45E-496D-ACC8-659D75FBDAD6}"/>
              </a:ext>
            </a:extLst>
          </p:cNvPr>
          <p:cNvSpPr/>
          <p:nvPr/>
        </p:nvSpPr>
        <p:spPr>
          <a:xfrm>
            <a:off x="2977474" y="3641195"/>
            <a:ext cx="1957157" cy="1957157"/>
          </a:xfrm>
          <a:prstGeom prst="ellipse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05E0DF41-6AB6-46DD-9CA3-27F618AB0985}"/>
              </a:ext>
            </a:extLst>
          </p:cNvPr>
          <p:cNvCxnSpPr/>
          <p:nvPr/>
        </p:nvCxnSpPr>
        <p:spPr>
          <a:xfrm>
            <a:off x="2977474" y="3786621"/>
            <a:ext cx="216413" cy="19875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F51C11B-C099-4429-86D9-2A2E3248C4DD}"/>
              </a:ext>
            </a:extLst>
          </p:cNvPr>
          <p:cNvSpPr txBox="1"/>
          <p:nvPr/>
        </p:nvSpPr>
        <p:spPr>
          <a:xfrm>
            <a:off x="1262483" y="3456529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L = 1 palmo</a:t>
            </a:r>
            <a:endParaRPr lang="en-US" dirty="0"/>
          </a:p>
        </p:txBody>
      </p:sp>
      <p:graphicFrame>
        <p:nvGraphicFramePr>
          <p:cNvPr id="8" name="Tabela 11">
            <a:extLst>
              <a:ext uri="{FF2B5EF4-FFF2-40B4-BE49-F238E27FC236}">
                <a16:creationId xmlns:a16="http://schemas.microsoft.com/office/drawing/2014/main" id="{259AF16E-0554-4172-BED8-6E54D0B5697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4557216" cy="1149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304">
                  <a:extLst>
                    <a:ext uri="{9D8B030D-6E8A-4147-A177-3AD203B41FA5}">
                      <a16:colId xmlns:a16="http://schemas.microsoft.com/office/drawing/2014/main" val="2546057917"/>
                    </a:ext>
                  </a:extLst>
                </a:gridCol>
                <a:gridCol w="1139304">
                  <a:extLst>
                    <a:ext uri="{9D8B030D-6E8A-4147-A177-3AD203B41FA5}">
                      <a16:colId xmlns:a16="http://schemas.microsoft.com/office/drawing/2014/main" val="4016302242"/>
                    </a:ext>
                  </a:extLst>
                </a:gridCol>
                <a:gridCol w="1139304">
                  <a:extLst>
                    <a:ext uri="{9D8B030D-6E8A-4147-A177-3AD203B41FA5}">
                      <a16:colId xmlns:a16="http://schemas.microsoft.com/office/drawing/2014/main" val="3198708426"/>
                    </a:ext>
                  </a:extLst>
                </a:gridCol>
                <a:gridCol w="1139304">
                  <a:extLst>
                    <a:ext uri="{9D8B030D-6E8A-4147-A177-3AD203B41FA5}">
                      <a16:colId xmlns:a16="http://schemas.microsoft.com/office/drawing/2014/main" val="2106552238"/>
                    </a:ext>
                  </a:extLst>
                </a:gridCol>
              </a:tblGrid>
              <a:tr h="38308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Mínimo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Máximo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Usar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147325"/>
                  </a:ext>
                </a:extLst>
              </a:tr>
              <a:tr h="383087">
                <a:tc>
                  <a:txBody>
                    <a:bodyPr/>
                    <a:lstStyle/>
                    <a:p>
                      <a:r>
                        <a:rPr lang="pt-BR" dirty="0"/>
                        <a:t>Palmo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8,02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9,55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9,00cm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40631"/>
                  </a:ext>
                </a:extLst>
              </a:tr>
              <a:tr h="383087">
                <a:tc>
                  <a:txBody>
                    <a:bodyPr/>
                    <a:lstStyle/>
                    <a:p>
                      <a:r>
                        <a:rPr lang="pt-BR" dirty="0"/>
                        <a:t>Côvado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48,2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57,3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50,0cm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596016"/>
                  </a:ext>
                </a:extLst>
              </a:tr>
            </a:tbl>
          </a:graphicData>
        </a:graphic>
      </p:graphicFrame>
      <p:sp>
        <p:nvSpPr>
          <p:cNvPr id="15" name="Elipse 14">
            <a:extLst>
              <a:ext uri="{FF2B5EF4-FFF2-40B4-BE49-F238E27FC236}">
                <a16:creationId xmlns:a16="http://schemas.microsoft.com/office/drawing/2014/main" id="{73CE0DA5-5319-4BED-B3B0-1E17C1F24BED}"/>
              </a:ext>
            </a:extLst>
          </p:cNvPr>
          <p:cNvSpPr/>
          <p:nvPr/>
        </p:nvSpPr>
        <p:spPr>
          <a:xfrm>
            <a:off x="7142354" y="3405254"/>
            <a:ext cx="2568388" cy="25683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A68F380C-1E7A-4EE7-A214-79B7E5C4F94C}"/>
              </a:ext>
            </a:extLst>
          </p:cNvPr>
          <p:cNvCxnSpPr>
            <a:cxnSpLocks/>
            <a:endCxn id="15" idx="1"/>
          </p:cNvCxnSpPr>
          <p:nvPr/>
        </p:nvCxnSpPr>
        <p:spPr>
          <a:xfrm flipH="1" flipV="1">
            <a:off x="7518486" y="3781386"/>
            <a:ext cx="908062" cy="908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C175912-7042-4CB4-92CE-CEA5F1299BC3}"/>
              </a:ext>
            </a:extLst>
          </p:cNvPr>
          <p:cNvSpPr txBox="1"/>
          <p:nvPr/>
        </p:nvSpPr>
        <p:spPr>
          <a:xfrm>
            <a:off x="8237642" y="5649472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 = 15m</a:t>
            </a:r>
            <a:endParaRPr lang="en-US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559FA27-B891-47C0-863C-E80D4FC72005}"/>
              </a:ext>
            </a:extLst>
          </p:cNvPr>
          <p:cNvSpPr txBox="1"/>
          <p:nvPr/>
        </p:nvSpPr>
        <p:spPr>
          <a:xfrm>
            <a:off x="5897102" y="3350086"/>
            <a:ext cx="12747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L = 9cm</a:t>
            </a:r>
          </a:p>
          <a:p>
            <a:r>
              <a:rPr lang="pt-BR" dirty="0"/>
              <a:t>D = 5m</a:t>
            </a:r>
          </a:p>
          <a:p>
            <a:r>
              <a:rPr lang="pt-BR" dirty="0"/>
              <a:t>R = 2,5m</a:t>
            </a:r>
          </a:p>
          <a:p>
            <a:r>
              <a:rPr lang="pt-BR" dirty="0"/>
              <a:t>R’= 2,41m</a:t>
            </a:r>
            <a:endParaRPr lang="en-US" dirty="0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52FA0757-8B94-47FD-BA6D-DF757E350CB5}"/>
              </a:ext>
            </a:extLst>
          </p:cNvPr>
          <p:cNvSpPr/>
          <p:nvPr/>
        </p:nvSpPr>
        <p:spPr>
          <a:xfrm>
            <a:off x="7433463" y="3696363"/>
            <a:ext cx="1957157" cy="1957157"/>
          </a:xfrm>
          <a:prstGeom prst="ellipse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847F8976-F609-4C32-92CE-A3D26DAF4953}"/>
              </a:ext>
            </a:extLst>
          </p:cNvPr>
          <p:cNvCxnSpPr/>
          <p:nvPr/>
        </p:nvCxnSpPr>
        <p:spPr>
          <a:xfrm>
            <a:off x="7585497" y="3709790"/>
            <a:ext cx="216413" cy="19875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5D3FF7FD-A991-4AC0-B113-A807B4619F17}"/>
              </a:ext>
            </a:extLst>
          </p:cNvPr>
          <p:cNvCxnSpPr>
            <a:cxnSpLocks/>
          </p:cNvCxnSpPr>
          <p:nvPr/>
        </p:nvCxnSpPr>
        <p:spPr>
          <a:xfrm flipH="1" flipV="1">
            <a:off x="7610476" y="4099728"/>
            <a:ext cx="801564" cy="589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2CA6CD92-1CA9-4DE4-9FFD-E931F67F398D}"/>
              </a:ext>
            </a:extLst>
          </p:cNvPr>
          <p:cNvSpPr txBox="1"/>
          <p:nvPr/>
        </p:nvSpPr>
        <p:spPr>
          <a:xfrm>
            <a:off x="9242504" y="2524648"/>
            <a:ext cx="27414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π</a:t>
            </a:r>
            <a:r>
              <a:rPr lang="pt-BR" b="1" dirty="0"/>
              <a:t> = C/2R’ = 15/(2x2,41)</a:t>
            </a:r>
          </a:p>
          <a:p>
            <a:r>
              <a:rPr lang="el-GR" b="1" dirty="0"/>
              <a:t>π</a:t>
            </a:r>
            <a:r>
              <a:rPr lang="pt-BR" b="1" dirty="0"/>
              <a:t> = 3,112</a:t>
            </a:r>
          </a:p>
          <a:p>
            <a:r>
              <a:rPr lang="pt-BR" dirty="0"/>
              <a:t>Erro = 0,94%</a:t>
            </a:r>
            <a:endParaRPr lang="en-US" dirty="0"/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75B8480D-24A7-4F4E-9B1A-E1D0AD699A87}"/>
              </a:ext>
            </a:extLst>
          </p:cNvPr>
          <p:cNvSpPr txBox="1"/>
          <p:nvPr/>
        </p:nvSpPr>
        <p:spPr>
          <a:xfrm>
            <a:off x="7693703" y="4320117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R’</a:t>
            </a:r>
            <a:endParaRPr lang="en-US" dirty="0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17F3BB1E-C8E7-4941-BDAB-69BEAAD401FE}"/>
              </a:ext>
            </a:extLst>
          </p:cNvPr>
          <p:cNvSpPr txBox="1"/>
          <p:nvPr/>
        </p:nvSpPr>
        <p:spPr>
          <a:xfrm>
            <a:off x="7955356" y="396721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7820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Aprendendo a contar os dias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90689"/>
            <a:ext cx="10853927" cy="78428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t-BR" dirty="0"/>
              <a:t>Quanto tempo desde o êxodo até a construção do templo?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A19A680-9ADE-40E2-AC48-FB1236FF4D10}"/>
              </a:ext>
            </a:extLst>
          </p:cNvPr>
          <p:cNvSpPr txBox="1"/>
          <p:nvPr/>
        </p:nvSpPr>
        <p:spPr>
          <a:xfrm>
            <a:off x="838200" y="2452622"/>
            <a:ext cx="55150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0" i="0" dirty="0">
                <a:effectLst/>
                <a:latin typeface="+mj-lt"/>
              </a:rPr>
              <a:t>(...) com grande poder os fez sair daquele país e os aturou no deserto durante cerca de </a:t>
            </a:r>
            <a:r>
              <a:rPr lang="pt-BR" sz="1600" b="1" i="0" dirty="0">
                <a:effectLst/>
                <a:latin typeface="+mj-lt"/>
              </a:rPr>
              <a:t>quarenta anos</a:t>
            </a:r>
            <a:r>
              <a:rPr lang="pt-BR" sz="1600" b="0" i="0" dirty="0">
                <a:effectLst/>
                <a:latin typeface="+mj-lt"/>
              </a:rPr>
              <a:t>. Ele destruiu sete nações em Canaã e deu a terra delas como herança ao seu povo. Tudo isso levou cerca de </a:t>
            </a:r>
            <a:r>
              <a:rPr lang="pt-BR" sz="1600" b="1" i="0" dirty="0">
                <a:effectLst/>
                <a:latin typeface="+mj-lt"/>
              </a:rPr>
              <a:t>quatrocentos e cinquenta anos</a:t>
            </a:r>
            <a:r>
              <a:rPr lang="pt-BR" sz="1600" b="0" i="0" dirty="0">
                <a:effectLst/>
                <a:latin typeface="+mj-lt"/>
              </a:rPr>
              <a:t>. "Depois disso, ele lhes deu juízes até o tempo do profeta Samuel. Então o povo pediu um rei, e Deus lhes deu Saul, filho de Quis, da tribo de Benjamim, que reinou </a:t>
            </a:r>
            <a:r>
              <a:rPr lang="pt-BR" sz="1600" b="1" i="0" dirty="0">
                <a:effectLst/>
                <a:latin typeface="+mj-lt"/>
              </a:rPr>
              <a:t>quarenta anos</a:t>
            </a:r>
            <a:r>
              <a:rPr lang="pt-BR" sz="1600" b="0" i="0" dirty="0">
                <a:effectLst/>
                <a:latin typeface="+mj-lt"/>
              </a:rPr>
              <a:t>. </a:t>
            </a:r>
            <a:r>
              <a:rPr lang="pt-BR" sz="1600" b="0" i="0" dirty="0">
                <a:effectLst/>
                <a:latin typeface="+mj-lt"/>
                <a:hlinkClick r:id="rId2"/>
              </a:rPr>
              <a:t>Atos 13:16-21</a:t>
            </a:r>
            <a:endParaRPr lang="en-US" sz="1600" dirty="0">
              <a:latin typeface="+mj-lt"/>
            </a:endParaRPr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096DEDBA-D17C-4A9F-B266-AE60DF3E1D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909064"/>
              </p:ext>
            </p:extLst>
          </p:nvPr>
        </p:nvGraphicFramePr>
        <p:xfrm>
          <a:off x="6471138" y="2452620"/>
          <a:ext cx="4882662" cy="2194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41331">
                  <a:extLst>
                    <a:ext uri="{9D8B030D-6E8A-4147-A177-3AD203B41FA5}">
                      <a16:colId xmlns:a16="http://schemas.microsoft.com/office/drawing/2014/main" val="2767042356"/>
                    </a:ext>
                  </a:extLst>
                </a:gridCol>
                <a:gridCol w="2441331">
                  <a:extLst>
                    <a:ext uri="{9D8B030D-6E8A-4147-A177-3AD203B41FA5}">
                      <a16:colId xmlns:a16="http://schemas.microsoft.com/office/drawing/2014/main" val="3505067172"/>
                    </a:ext>
                  </a:extLst>
                </a:gridCol>
              </a:tblGrid>
              <a:tr h="243006">
                <a:tc>
                  <a:txBody>
                    <a:bodyPr/>
                    <a:lstStyle/>
                    <a:p>
                      <a:r>
                        <a:rPr lang="pt-BR" dirty="0"/>
                        <a:t>No deserto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40 anos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85164"/>
                  </a:ext>
                </a:extLst>
              </a:tr>
              <a:tr h="243006">
                <a:tc>
                  <a:txBody>
                    <a:bodyPr/>
                    <a:lstStyle/>
                    <a:p>
                      <a:r>
                        <a:rPr lang="pt-BR" dirty="0"/>
                        <a:t>Sob os juízes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450 anos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367902"/>
                  </a:ext>
                </a:extLst>
              </a:tr>
              <a:tr h="243006">
                <a:tc>
                  <a:txBody>
                    <a:bodyPr/>
                    <a:lstStyle/>
                    <a:p>
                      <a:r>
                        <a:rPr lang="pt-BR" dirty="0"/>
                        <a:t>Saul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40 anos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046603"/>
                  </a:ext>
                </a:extLst>
              </a:tr>
              <a:tr h="243006">
                <a:tc>
                  <a:txBody>
                    <a:bodyPr/>
                    <a:lstStyle/>
                    <a:p>
                      <a:r>
                        <a:rPr lang="pt-BR" dirty="0"/>
                        <a:t>David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40 anos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452761"/>
                  </a:ext>
                </a:extLst>
              </a:tr>
              <a:tr h="243006">
                <a:tc>
                  <a:txBody>
                    <a:bodyPr/>
                    <a:lstStyle/>
                    <a:p>
                      <a:r>
                        <a:rPr lang="pt-BR" dirty="0"/>
                        <a:t>Salomão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 anos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282093"/>
                  </a:ext>
                </a:extLst>
              </a:tr>
              <a:tr h="243006">
                <a:tc>
                  <a:txBody>
                    <a:bodyPr/>
                    <a:lstStyle/>
                    <a:p>
                      <a:r>
                        <a:rPr lang="pt-BR" b="1" dirty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573 anos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963722"/>
                  </a:ext>
                </a:extLst>
              </a:tr>
            </a:tbl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29A8F3B5-E780-4CAD-AE4D-4A2F69A589EE}"/>
              </a:ext>
            </a:extLst>
          </p:cNvPr>
          <p:cNvSpPr txBox="1"/>
          <p:nvPr/>
        </p:nvSpPr>
        <p:spPr>
          <a:xfrm>
            <a:off x="838199" y="4765930"/>
            <a:ext cx="55150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0" i="0" dirty="0">
                <a:effectLst/>
                <a:latin typeface="+mj-lt"/>
              </a:rPr>
              <a:t>Davi tinha trinta anos de idade quando começou a reinar, e reinou durante </a:t>
            </a:r>
            <a:r>
              <a:rPr lang="pt-BR" sz="1600" b="1" i="0" dirty="0">
                <a:effectLst/>
                <a:latin typeface="+mj-lt"/>
              </a:rPr>
              <a:t>quarenta anos</a:t>
            </a:r>
            <a:r>
              <a:rPr lang="pt-BR" sz="1600" b="0" i="0" dirty="0">
                <a:effectLst/>
                <a:latin typeface="+mj-lt"/>
              </a:rPr>
              <a:t>. </a:t>
            </a:r>
            <a:r>
              <a:rPr lang="pt-BR" sz="1600" b="0" i="0" dirty="0">
                <a:effectLst/>
                <a:latin typeface="+mj-lt"/>
                <a:hlinkClick r:id="rId3"/>
              </a:rPr>
              <a:t>2 Samuel 5:4</a:t>
            </a:r>
            <a:endParaRPr lang="en-US" sz="1600" dirty="0">
              <a:latin typeface="+mj-lt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44BD616-5392-47D3-BA9D-9BC82A57410F}"/>
              </a:ext>
            </a:extLst>
          </p:cNvPr>
          <p:cNvSpPr txBox="1"/>
          <p:nvPr/>
        </p:nvSpPr>
        <p:spPr>
          <a:xfrm>
            <a:off x="838200" y="5351921"/>
            <a:ext cx="55150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0" i="0" dirty="0">
                <a:effectLst/>
                <a:latin typeface="+mj-lt"/>
              </a:rPr>
              <a:t>O alicerce do templo do Senhor foi lançado no mês de </a:t>
            </a:r>
            <a:r>
              <a:rPr lang="pt-BR" sz="1600" b="0" i="0" dirty="0" err="1">
                <a:effectLst/>
                <a:latin typeface="+mj-lt"/>
              </a:rPr>
              <a:t>zive</a:t>
            </a:r>
            <a:r>
              <a:rPr lang="pt-BR" sz="1600" b="0" i="0" dirty="0">
                <a:effectLst/>
                <a:latin typeface="+mj-lt"/>
              </a:rPr>
              <a:t> do </a:t>
            </a:r>
            <a:r>
              <a:rPr lang="pt-BR" sz="1600" b="1" i="0" dirty="0">
                <a:effectLst/>
                <a:latin typeface="+mj-lt"/>
              </a:rPr>
              <a:t>quarto ano</a:t>
            </a:r>
            <a:r>
              <a:rPr lang="pt-BR" sz="1600" b="0" i="0" dirty="0">
                <a:effectLst/>
                <a:latin typeface="+mj-lt"/>
              </a:rPr>
              <a:t>. </a:t>
            </a:r>
            <a:r>
              <a:rPr lang="pt-BR" sz="1600" b="0" i="0" dirty="0">
                <a:effectLst/>
                <a:latin typeface="+mj-lt"/>
                <a:hlinkClick r:id="rId4"/>
              </a:rPr>
              <a:t>1 Reis 6:37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34110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Aprendendo a contar os dias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90689"/>
            <a:ext cx="10853927" cy="78428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t-BR" dirty="0"/>
              <a:t>Quanto tempo desde o êxodo até a construção do templo?</a:t>
            </a:r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096DEDBA-D17C-4A9F-B266-AE60DF3E1D0E}"/>
              </a:ext>
            </a:extLst>
          </p:cNvPr>
          <p:cNvGraphicFramePr>
            <a:graphicFrameLocks noGrp="1"/>
          </p:cNvGraphicFramePr>
          <p:nvPr/>
        </p:nvGraphicFramePr>
        <p:xfrm>
          <a:off x="934496" y="2474977"/>
          <a:ext cx="4622241" cy="2194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40747">
                  <a:extLst>
                    <a:ext uri="{9D8B030D-6E8A-4147-A177-3AD203B41FA5}">
                      <a16:colId xmlns:a16="http://schemas.microsoft.com/office/drawing/2014/main" val="2767042356"/>
                    </a:ext>
                  </a:extLst>
                </a:gridCol>
                <a:gridCol w="1805355">
                  <a:extLst>
                    <a:ext uri="{9D8B030D-6E8A-4147-A177-3AD203B41FA5}">
                      <a16:colId xmlns:a16="http://schemas.microsoft.com/office/drawing/2014/main" val="2121632192"/>
                    </a:ext>
                  </a:extLst>
                </a:gridCol>
                <a:gridCol w="1276139">
                  <a:extLst>
                    <a:ext uri="{9D8B030D-6E8A-4147-A177-3AD203B41FA5}">
                      <a16:colId xmlns:a16="http://schemas.microsoft.com/office/drawing/2014/main" val="3505067172"/>
                    </a:ext>
                  </a:extLst>
                </a:gridCol>
              </a:tblGrid>
              <a:tr h="243006">
                <a:tc>
                  <a:txBody>
                    <a:bodyPr/>
                    <a:lstStyle/>
                    <a:p>
                      <a:r>
                        <a:rPr lang="pt-BR" dirty="0"/>
                        <a:t>No deserto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Atos 13:18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/>
                        <a:t>40 anos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85164"/>
                  </a:ext>
                </a:extLst>
              </a:tr>
              <a:tr h="243006">
                <a:tc>
                  <a:txBody>
                    <a:bodyPr/>
                    <a:lstStyle/>
                    <a:p>
                      <a:r>
                        <a:rPr lang="pt-BR" dirty="0"/>
                        <a:t>Sob os juízes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Atos 13:20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/>
                        <a:t>450 anos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367902"/>
                  </a:ext>
                </a:extLst>
              </a:tr>
              <a:tr h="243006">
                <a:tc>
                  <a:txBody>
                    <a:bodyPr/>
                    <a:lstStyle/>
                    <a:p>
                      <a:r>
                        <a:rPr lang="pt-BR" dirty="0"/>
                        <a:t>Saul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Atos 13:21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/>
                        <a:t>40 anos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046603"/>
                  </a:ext>
                </a:extLst>
              </a:tr>
              <a:tr h="243006">
                <a:tc>
                  <a:txBody>
                    <a:bodyPr/>
                    <a:lstStyle/>
                    <a:p>
                      <a:r>
                        <a:rPr lang="pt-BR" dirty="0"/>
                        <a:t>David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 Samuel 5:4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/>
                        <a:t>40 anos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452761"/>
                  </a:ext>
                </a:extLst>
              </a:tr>
              <a:tr h="243006">
                <a:tc>
                  <a:txBody>
                    <a:bodyPr/>
                    <a:lstStyle/>
                    <a:p>
                      <a:r>
                        <a:rPr lang="pt-BR" dirty="0"/>
                        <a:t>Salomão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 Reis 6:37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/>
                        <a:t>3 anos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282093"/>
                  </a:ext>
                </a:extLst>
              </a:tr>
              <a:tr h="243006">
                <a:tc>
                  <a:txBody>
                    <a:bodyPr/>
                    <a:lstStyle/>
                    <a:p>
                      <a:r>
                        <a:rPr lang="pt-BR" b="1" dirty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/>
                        <a:t>573 anos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963722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90F73D00-62C7-47C7-B313-4CBF0D06E71C}"/>
              </a:ext>
            </a:extLst>
          </p:cNvPr>
          <p:cNvSpPr txBox="1"/>
          <p:nvPr/>
        </p:nvSpPr>
        <p:spPr>
          <a:xfrm>
            <a:off x="6265163" y="2437866"/>
            <a:ext cx="521005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0" dirty="0">
                <a:effectLst/>
                <a:latin typeface="+mj-lt"/>
              </a:rPr>
              <a:t>Quatrocentos e oitenta anos </a:t>
            </a:r>
            <a:r>
              <a:rPr lang="pt-BR" b="0" i="0" dirty="0">
                <a:effectLst/>
                <a:latin typeface="+mj-lt"/>
              </a:rPr>
              <a:t>depois que os israelitas saíram do Egito, no quarto ano do reinado de Salomão em Israel, no mês de </a:t>
            </a:r>
            <a:r>
              <a:rPr lang="pt-BR" b="0" i="0" dirty="0" err="1">
                <a:effectLst/>
                <a:latin typeface="+mj-lt"/>
              </a:rPr>
              <a:t>zive</a:t>
            </a:r>
            <a:r>
              <a:rPr lang="pt-BR" b="0" i="0" dirty="0">
                <a:effectLst/>
                <a:latin typeface="+mj-lt"/>
              </a:rPr>
              <a:t>, o segundo mês, ele começou a construir o templo do Senhor. </a:t>
            </a:r>
            <a:r>
              <a:rPr lang="pt-BR" b="0" i="0" dirty="0">
                <a:effectLst/>
                <a:latin typeface="+mj-lt"/>
                <a:hlinkClick r:id="rId2"/>
              </a:rPr>
              <a:t>1 Reis 6:1</a:t>
            </a:r>
            <a:endParaRPr lang="en-US" dirty="0">
              <a:latin typeface="+mj-lt"/>
            </a:endParaRPr>
          </a:p>
        </p:txBody>
      </p:sp>
      <p:pic>
        <p:nvPicPr>
          <p:cNvPr id="6146" name="Picture 2" descr="Emoji Assustado Tam 5x5">
            <a:extLst>
              <a:ext uri="{FF2B5EF4-FFF2-40B4-BE49-F238E27FC236}">
                <a16:creationId xmlns:a16="http://schemas.microsoft.com/office/drawing/2014/main" id="{02C48672-C065-4611-A7C7-79BB1AF8D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408" y="5160659"/>
            <a:ext cx="1090874" cy="96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B89C0D50-770D-4044-A018-CCA99A314F62}"/>
              </a:ext>
            </a:extLst>
          </p:cNvPr>
          <p:cNvSpPr txBox="1"/>
          <p:nvPr/>
        </p:nvSpPr>
        <p:spPr>
          <a:xfrm>
            <a:off x="6265163" y="4330349"/>
            <a:ext cx="12233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b="1" dirty="0"/>
              <a:t>480 anos</a:t>
            </a:r>
            <a:endParaRPr lang="en-US" b="1" dirty="0"/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288C708C-9821-4AE8-B0D9-436316A8D404}"/>
              </a:ext>
            </a:extLst>
          </p:cNvPr>
          <p:cNvCxnSpPr>
            <a:cxnSpLocks/>
          </p:cNvCxnSpPr>
          <p:nvPr/>
        </p:nvCxnSpPr>
        <p:spPr>
          <a:xfrm>
            <a:off x="5596929" y="4515015"/>
            <a:ext cx="70842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D54C0A04-6C72-4900-9B6D-68F6B56793CC}"/>
              </a:ext>
            </a:extLst>
          </p:cNvPr>
          <p:cNvSpPr txBox="1"/>
          <p:nvPr/>
        </p:nvSpPr>
        <p:spPr>
          <a:xfrm>
            <a:off x="4951745" y="4745504"/>
            <a:ext cx="2120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93 anos a menos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47073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Aprendendo a contar os dias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90689"/>
            <a:ext cx="10853927" cy="78428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t-BR" dirty="0"/>
              <a:t>Detalhando tempo sob os juízes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A19A680-9ADE-40E2-AC48-FB1236FF4D10}"/>
              </a:ext>
            </a:extLst>
          </p:cNvPr>
          <p:cNvSpPr txBox="1"/>
          <p:nvPr/>
        </p:nvSpPr>
        <p:spPr>
          <a:xfrm>
            <a:off x="499873" y="2452622"/>
            <a:ext cx="58808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i="0" dirty="0">
                <a:effectLst/>
              </a:rPr>
              <a:t>Acendeu-se a ira do Senhor de tal forma contra Israel que ele os entregou nas mãos de </a:t>
            </a:r>
            <a:r>
              <a:rPr lang="pt-BR" sz="1400" b="0" i="0" dirty="0" err="1">
                <a:effectLst/>
              </a:rPr>
              <a:t>Cuchã-Risataim</a:t>
            </a:r>
            <a:r>
              <a:rPr lang="pt-BR" sz="1400" b="0" i="0" dirty="0">
                <a:effectLst/>
              </a:rPr>
              <a:t>, rei da Mesopotâmia, por quem os israelitas foram subjugados durante oito anos. </a:t>
            </a:r>
            <a:r>
              <a:rPr lang="pt-BR" sz="1400" b="0" i="0" dirty="0">
                <a:effectLst/>
                <a:hlinkClick r:id="rId2"/>
              </a:rPr>
              <a:t>Juízes 3:8</a:t>
            </a:r>
            <a:endParaRPr lang="en-US" sz="1400" dirty="0"/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096DEDBA-D17C-4A9F-B266-AE60DF3E1D0E}"/>
              </a:ext>
            </a:extLst>
          </p:cNvPr>
          <p:cNvGraphicFramePr>
            <a:graphicFrameLocks noGrp="1"/>
          </p:cNvGraphicFramePr>
          <p:nvPr/>
        </p:nvGraphicFramePr>
        <p:xfrm>
          <a:off x="6578013" y="2452620"/>
          <a:ext cx="4882662" cy="2194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08704">
                  <a:extLst>
                    <a:ext uri="{9D8B030D-6E8A-4147-A177-3AD203B41FA5}">
                      <a16:colId xmlns:a16="http://schemas.microsoft.com/office/drawing/2014/main" val="2767042356"/>
                    </a:ext>
                  </a:extLst>
                </a:gridCol>
                <a:gridCol w="1587639">
                  <a:extLst>
                    <a:ext uri="{9D8B030D-6E8A-4147-A177-3AD203B41FA5}">
                      <a16:colId xmlns:a16="http://schemas.microsoft.com/office/drawing/2014/main" val="3505067172"/>
                    </a:ext>
                  </a:extLst>
                </a:gridCol>
                <a:gridCol w="1486319">
                  <a:extLst>
                    <a:ext uri="{9D8B030D-6E8A-4147-A177-3AD203B41FA5}">
                      <a16:colId xmlns:a16="http://schemas.microsoft.com/office/drawing/2014/main" val="3442772866"/>
                    </a:ext>
                  </a:extLst>
                </a:gridCol>
              </a:tblGrid>
              <a:tr h="243006">
                <a:tc>
                  <a:txBody>
                    <a:bodyPr/>
                    <a:lstStyle/>
                    <a:p>
                      <a:r>
                        <a:rPr lang="pt-BR" dirty="0"/>
                        <a:t>sob </a:t>
                      </a:r>
                      <a:r>
                        <a:rPr lang="pt-BR" dirty="0" err="1"/>
                        <a:t>Cusã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Juízes 3:8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/>
                        <a:t>8 anos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85164"/>
                  </a:ext>
                </a:extLst>
              </a:tr>
              <a:tr h="243006">
                <a:tc>
                  <a:txBody>
                    <a:bodyPr/>
                    <a:lstStyle/>
                    <a:p>
                      <a:r>
                        <a:rPr lang="pt-BR" dirty="0"/>
                        <a:t>sob </a:t>
                      </a:r>
                      <a:r>
                        <a:rPr lang="pt-BR" dirty="0" err="1"/>
                        <a:t>Eglom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Juízes 3:14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/>
                        <a:t>18 anos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367902"/>
                  </a:ext>
                </a:extLst>
              </a:tr>
              <a:tr h="243006">
                <a:tc>
                  <a:txBody>
                    <a:bodyPr/>
                    <a:lstStyle/>
                    <a:p>
                      <a:r>
                        <a:rPr lang="pt-BR" dirty="0"/>
                        <a:t>sob </a:t>
                      </a:r>
                      <a:r>
                        <a:rPr lang="pt-BR" dirty="0" err="1"/>
                        <a:t>Jabim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Juízes 4:3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/>
                        <a:t>20 anos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046603"/>
                  </a:ext>
                </a:extLst>
              </a:tr>
              <a:tr h="243006">
                <a:tc>
                  <a:txBody>
                    <a:bodyPr/>
                    <a:lstStyle/>
                    <a:p>
                      <a:r>
                        <a:rPr lang="pt-BR" dirty="0"/>
                        <a:t>Midianitas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Juízes 6:1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/>
                        <a:t>7 anos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452761"/>
                  </a:ext>
                </a:extLst>
              </a:tr>
              <a:tr h="243006">
                <a:tc>
                  <a:txBody>
                    <a:bodyPr/>
                    <a:lstStyle/>
                    <a:p>
                      <a:r>
                        <a:rPr lang="pt-BR" dirty="0"/>
                        <a:t>Filisteus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Juízes 13:1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/>
                        <a:t>40 anos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282093"/>
                  </a:ext>
                </a:extLst>
              </a:tr>
              <a:tr h="243006">
                <a:tc>
                  <a:txBody>
                    <a:bodyPr/>
                    <a:lstStyle/>
                    <a:p>
                      <a:r>
                        <a:rPr lang="pt-BR" b="1" dirty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/>
                        <a:t>93 anos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963722"/>
                  </a:ext>
                </a:extLst>
              </a:tr>
            </a:tbl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29A8F3B5-E780-4CAD-AE4D-4A2F69A589EE}"/>
              </a:ext>
            </a:extLst>
          </p:cNvPr>
          <p:cNvSpPr txBox="1"/>
          <p:nvPr/>
        </p:nvSpPr>
        <p:spPr>
          <a:xfrm>
            <a:off x="499870" y="3250593"/>
            <a:ext cx="58808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0" dirty="0">
                <a:effectLst/>
              </a:rPr>
              <a:t>Os israelitas ficaram sob o domínio de </a:t>
            </a:r>
            <a:r>
              <a:rPr lang="pt-BR" sz="1400" b="0" i="0" dirty="0" err="1">
                <a:effectLst/>
              </a:rPr>
              <a:t>Eglom</a:t>
            </a:r>
            <a:r>
              <a:rPr lang="pt-BR" sz="1400" b="0" i="0" dirty="0">
                <a:effectLst/>
              </a:rPr>
              <a:t>, rei de </a:t>
            </a:r>
            <a:r>
              <a:rPr lang="pt-BR" sz="1400" b="0" i="0" dirty="0" err="1">
                <a:effectLst/>
              </a:rPr>
              <a:t>Moabe</a:t>
            </a:r>
            <a:r>
              <a:rPr lang="pt-BR" sz="1400" b="0" i="0" dirty="0">
                <a:effectLst/>
              </a:rPr>
              <a:t>, durante dezoito anos. </a:t>
            </a:r>
            <a:r>
              <a:rPr lang="pt-BR" sz="1400" b="0" i="0" dirty="0">
                <a:effectLst/>
                <a:hlinkClick r:id="rId3"/>
              </a:rPr>
              <a:t>Juízes 3:14</a:t>
            </a:r>
            <a:endParaRPr lang="en-US" sz="14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44BD616-5392-47D3-BA9D-9BC82A57410F}"/>
              </a:ext>
            </a:extLst>
          </p:cNvPr>
          <p:cNvSpPr txBox="1"/>
          <p:nvPr/>
        </p:nvSpPr>
        <p:spPr>
          <a:xfrm>
            <a:off x="499870" y="3833120"/>
            <a:ext cx="588083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0" dirty="0">
                <a:effectLst/>
              </a:rPr>
              <a:t>Os israelitas clamaram ao Senhor, porque </a:t>
            </a:r>
            <a:r>
              <a:rPr lang="pt-BR" sz="1400" b="0" i="0" dirty="0" err="1">
                <a:effectLst/>
              </a:rPr>
              <a:t>Jabim</a:t>
            </a:r>
            <a:r>
              <a:rPr lang="pt-BR" sz="1400" b="0" i="0" dirty="0">
                <a:effectLst/>
              </a:rPr>
              <a:t>, que tinha novecentos carros de ferro, os havia oprimido cruelmente durante vinte anos. </a:t>
            </a:r>
            <a:r>
              <a:rPr lang="pt-BR" sz="1400" b="0" i="0" dirty="0">
                <a:effectLst/>
                <a:hlinkClick r:id="rId4"/>
              </a:rPr>
              <a:t>Juízes 4:3</a:t>
            </a:r>
            <a:endParaRPr lang="en-US" sz="14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DACF259-2527-413F-A4D0-7FC1C0FAE598}"/>
              </a:ext>
            </a:extLst>
          </p:cNvPr>
          <p:cNvSpPr txBox="1"/>
          <p:nvPr/>
        </p:nvSpPr>
        <p:spPr>
          <a:xfrm>
            <a:off x="499869" y="4647180"/>
            <a:ext cx="5880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0" dirty="0">
                <a:effectLst/>
              </a:rPr>
              <a:t>De novo os israelitas fizeram o que o Senhor reprova, e durante sete anos ele os entregou nas mãos dos midianitas. </a:t>
            </a:r>
            <a:r>
              <a:rPr lang="pt-BR" sz="1400" b="0" i="0" dirty="0">
                <a:effectLst/>
                <a:hlinkClick r:id="rId5"/>
              </a:rPr>
              <a:t>Juízes 6:1</a:t>
            </a:r>
            <a:endParaRPr lang="en-US" sz="14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BD4BD45-FCA0-410E-AE72-4C907F251E55}"/>
              </a:ext>
            </a:extLst>
          </p:cNvPr>
          <p:cNvSpPr txBox="1"/>
          <p:nvPr/>
        </p:nvSpPr>
        <p:spPr>
          <a:xfrm>
            <a:off x="499869" y="5245796"/>
            <a:ext cx="588083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0" dirty="0">
                <a:effectLst/>
              </a:rPr>
              <a:t>Os israelitas voltaram a fazer o que o Senhor reprova, e por isso o Senhor os entregou nas mãos dos filisteus durante quarenta anos. </a:t>
            </a:r>
            <a:r>
              <a:rPr lang="pt-BR" sz="1400" b="0" i="0" dirty="0">
                <a:effectLst/>
                <a:hlinkClick r:id="rId6"/>
              </a:rPr>
              <a:t>Juízes 13:1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22776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Bibliografia</a:t>
            </a:r>
          </a:p>
        </p:txBody>
      </p:sp>
      <p:pic>
        <p:nvPicPr>
          <p:cNvPr id="8" name="Espaço Reservado para Conteúdo 7" descr="https://images-na.ssl-images-amazon.com/images/I/51nqFhFFPkL._SX331_BO1,204,203,200_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101" y="1825625"/>
            <a:ext cx="2903798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Espaço Reservado para Conteúdo 8" descr="https://images-na.ssl-images-amazon.com/images/I/41fppTSNTpL._SX330_BO1,204,203,200_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461" y="1825625"/>
            <a:ext cx="2895078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4583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pt-BR" dirty="0"/>
              <a:t>Aprendendo a contar os dias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426001" cy="448627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t-BR" dirty="0"/>
              <a:t>Deus não contou os dias nos quais o povo de Israel estava sob governo de outros povos.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t-BR" dirty="0"/>
              <a:t>Cronologicamente são 573 anos, mas somente durante 480 anos o povo efetivamente estava sob o governo de Deus.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67523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Cronologia Bíblica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665BF9B-F2BA-400E-A96F-67CD276A4C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5486" y="1690688"/>
            <a:ext cx="5501027" cy="4486275"/>
          </a:xfrm>
        </p:spPr>
      </p:pic>
    </p:spTree>
    <p:extLst>
      <p:ext uri="{BB962C8B-B14F-4D97-AF65-F5344CB8AC3E}">
        <p14:creationId xmlns:p14="http://schemas.microsoft.com/office/powerpoint/2010/main" val="1654674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Cronologia Bíblica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BE06FB-87D2-4F58-B1E9-2877890BA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344989" cy="4351338"/>
          </a:xfrm>
        </p:spPr>
        <p:txBody>
          <a:bodyPr/>
          <a:lstStyle/>
          <a:p>
            <a:r>
              <a:rPr lang="pt-BR" dirty="0"/>
              <a:t>James </a:t>
            </a:r>
            <a:r>
              <a:rPr lang="pt-BR" dirty="0" err="1"/>
              <a:t>Ussher</a:t>
            </a:r>
            <a:r>
              <a:rPr lang="pt-BR" dirty="0"/>
              <a:t> (1581 – 1656),</a:t>
            </a:r>
          </a:p>
          <a:p>
            <a:pPr lvl="1"/>
            <a:r>
              <a:rPr lang="pt-BR" dirty="0"/>
              <a:t>Arcebispo de </a:t>
            </a:r>
            <a:r>
              <a:rPr lang="pt-BR" dirty="0" err="1"/>
              <a:t>Armagh</a:t>
            </a:r>
            <a:r>
              <a:rPr lang="pt-BR" dirty="0"/>
              <a:t>, Irlanda.</a:t>
            </a:r>
          </a:p>
          <a:p>
            <a:pPr lvl="1"/>
            <a:r>
              <a:rPr lang="pt-BR" dirty="0"/>
              <a:t>Baseando-se na Bíblia, escreveu o livro The </a:t>
            </a:r>
            <a:r>
              <a:rPr lang="pt-BR" dirty="0" err="1"/>
              <a:t>Annals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World. Neste livro, </a:t>
            </a:r>
            <a:r>
              <a:rPr lang="pt-BR" dirty="0" err="1"/>
              <a:t>Ussher</a:t>
            </a:r>
            <a:r>
              <a:rPr lang="pt-BR" dirty="0"/>
              <a:t> fez uma cronologia da vida na Terra baseada em estudos bíblicos e de outras fontes, de tal maneira concluiu que a criação do mundo ocorreu no dia 23 de outubro do ano 4004 antes de Cristo (a. C.) pelo calendário juliano.</a:t>
            </a:r>
          </a:p>
          <a:p>
            <a:endParaRPr lang="pt-BR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1A4DB81-4554-4CB9-951C-0BA7167CD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690688"/>
            <a:ext cx="19050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1534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Cronologia Bíblica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ED5C1F4-40DA-4866-B8BA-B1C7555AB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14" y="1413222"/>
            <a:ext cx="6505303" cy="463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298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Questões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F50DA1-6D04-49C9-AEC0-FF5C9E7E0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Adão e Noé quase contemporâneos? Noé e Abraão quase contemporâneos?</a:t>
            </a:r>
          </a:p>
          <a:p>
            <a:r>
              <a:rPr lang="pt-BR" dirty="0"/>
              <a:t>Pai ou “ancestral”? Filho ou “descendente”?</a:t>
            </a:r>
          </a:p>
          <a:p>
            <a:r>
              <a:rPr lang="pt-BR" dirty="0"/>
              <a:t>Genealogia aberta ou fechada?</a:t>
            </a:r>
          </a:p>
          <a:p>
            <a:pPr lvl="1"/>
            <a:r>
              <a:rPr lang="pt-BR" dirty="0"/>
              <a:t>Isso poderia mudar muito o valor final? </a:t>
            </a:r>
          </a:p>
          <a:p>
            <a:r>
              <a:rPr lang="pt-BR" dirty="0"/>
              <a:t>Simplificação:</a:t>
            </a:r>
          </a:p>
          <a:p>
            <a:pPr lvl="1"/>
            <a:r>
              <a:rPr lang="pt-BR" dirty="0"/>
              <a:t>Genesis 5 e 11 – 2 grupos de 10</a:t>
            </a:r>
          </a:p>
          <a:p>
            <a:pPr lvl="1"/>
            <a:r>
              <a:rPr lang="pt-BR" dirty="0"/>
              <a:t>Mateus 1 – 3 grupos de 14 (Mateus 1:17)</a:t>
            </a:r>
            <a:endParaRPr lang="en-US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C5E8623-7CFC-4BD1-9BC8-4CA8633C2EBF}"/>
              </a:ext>
            </a:extLst>
          </p:cNvPr>
          <p:cNvSpPr txBox="1"/>
          <p:nvPr/>
        </p:nvSpPr>
        <p:spPr>
          <a:xfrm>
            <a:off x="4585062" y="5355772"/>
            <a:ext cx="5258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https://www.bibliaonline.com.br/nvi/mt/1/17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95753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642DD2-3866-4CA8-B38B-9149148A6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Dilúvio Global x Dilúvio Local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2A0968E-D9BA-490C-B77D-6AD9AA1DD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82" y="1825625"/>
            <a:ext cx="5570483" cy="424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4059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Dilúvio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BAB583-5EA4-4EFF-8C3C-794CB388D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dirty="0"/>
              <a:t>Gênesis capítulos 6 a 8</a:t>
            </a:r>
          </a:p>
          <a:p>
            <a:pPr marL="0" indent="0">
              <a:buNone/>
            </a:pPr>
            <a:r>
              <a:rPr lang="pt-BR" dirty="0"/>
              <a:t>1 Pedro 3:20</a:t>
            </a:r>
          </a:p>
          <a:p>
            <a:pPr marL="457200" lvl="1" indent="0">
              <a:buNone/>
            </a:pPr>
            <a:r>
              <a:rPr lang="pt-BR" dirty="0"/>
              <a:t>que há muito tempo </a:t>
            </a:r>
            <a:r>
              <a:rPr lang="pt-BR" dirty="0" err="1"/>
              <a:t>desobeceram</a:t>
            </a:r>
            <a:r>
              <a:rPr lang="pt-BR" dirty="0"/>
              <a:t>, quando Deus esperava pacientemente nos dias de Noé, enquanto a arca era construída. Nela apenas algumas pessoas, a saber, oito, foram salvas por meio da água,</a:t>
            </a:r>
          </a:p>
          <a:p>
            <a:pPr marL="0" indent="0">
              <a:buNone/>
            </a:pPr>
            <a:r>
              <a:rPr lang="pt-BR" dirty="0"/>
              <a:t>2 Pedro 2:4-5</a:t>
            </a:r>
          </a:p>
          <a:p>
            <a:pPr marL="457200" lvl="1" indent="0">
              <a:buNone/>
            </a:pPr>
            <a:r>
              <a:rPr lang="pt-BR" dirty="0"/>
              <a:t>Pois Deus não poupou os anjos que pecaram, mas os lançou no inferno, prendendo-os em abismos tenebrosos a fim de serem reservados para o juízo.</a:t>
            </a:r>
          </a:p>
          <a:p>
            <a:pPr marL="457200" lvl="1" indent="0">
              <a:buNone/>
            </a:pPr>
            <a:r>
              <a:rPr lang="pt-BR" dirty="0"/>
              <a:t>Ele não poupou o mundo antigo quando trouxe o dilúvio sobre aquele povo ímpio, mas preservou Noé, pregador da justiça, e mais sete pessoas.</a:t>
            </a:r>
          </a:p>
        </p:txBody>
      </p:sp>
    </p:spTree>
    <p:extLst>
      <p:ext uri="{BB962C8B-B14F-4D97-AF65-F5344CB8AC3E}">
        <p14:creationId xmlns:p14="http://schemas.microsoft.com/office/powerpoint/2010/main" val="20534096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Dilúvio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BAB583-5EA4-4EFF-8C3C-794CB388D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Alegórico?</a:t>
            </a:r>
          </a:p>
          <a:p>
            <a:pPr marL="457200" lvl="1" indent="0">
              <a:buNone/>
            </a:pPr>
            <a:r>
              <a:rPr lang="pt-BR" dirty="0"/>
              <a:t>Citado por Pedro</a:t>
            </a:r>
          </a:p>
          <a:p>
            <a:pPr marL="457200" lvl="1" indent="0">
              <a:buNone/>
            </a:pPr>
            <a:r>
              <a:rPr lang="pt-BR" dirty="0"/>
              <a:t>Presente em várias culturas:</a:t>
            </a:r>
          </a:p>
          <a:p>
            <a:pPr marL="914400" lvl="2" indent="0">
              <a:buNone/>
            </a:pPr>
            <a:r>
              <a:rPr lang="pt-BR" dirty="0"/>
              <a:t>Bíblia, Islamismo, Mitologia grega, Mitologia Hindu, Sumérios, Babilônios, Chineses, Indonésia, Mitologia alemã, Mitologia irlandesa, Astecas, Incas, Maias, </a:t>
            </a:r>
            <a:r>
              <a:rPr lang="pt-BR" dirty="0" err="1"/>
              <a:t>Hopi</a:t>
            </a:r>
            <a:r>
              <a:rPr lang="pt-BR" dirty="0"/>
              <a:t>, </a:t>
            </a:r>
            <a:r>
              <a:rPr lang="pt-BR" dirty="0" err="1"/>
              <a:t>Caddo</a:t>
            </a:r>
            <a:r>
              <a:rPr lang="pt-BR" dirty="0"/>
              <a:t>, </a:t>
            </a:r>
            <a:r>
              <a:rPr lang="pt-BR" dirty="0" err="1"/>
              <a:t>Mi'kmaq</a:t>
            </a:r>
            <a:r>
              <a:rPr lang="pt-BR" dirty="0"/>
              <a:t>, Polinésia (várias ilhas)</a:t>
            </a:r>
          </a:p>
          <a:p>
            <a:pPr marL="914400" lvl="2" indent="0">
              <a:buNone/>
            </a:pPr>
            <a:r>
              <a:rPr lang="pt-BR" dirty="0"/>
              <a:t>Todas as histórias são muito parecidas, com uma grande enchente destruindo a todos enquanto poucas pessoas são salvas em um barco, junto com animais.</a:t>
            </a:r>
          </a:p>
        </p:txBody>
      </p:sp>
    </p:spTree>
    <p:extLst>
      <p:ext uri="{BB962C8B-B14F-4D97-AF65-F5344CB8AC3E}">
        <p14:creationId xmlns:p14="http://schemas.microsoft.com/office/powerpoint/2010/main" val="37033057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7B9616-D046-4B85-89C5-596353ABB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Argumentos que o criacionista NÃO deve usar</a:t>
            </a:r>
            <a:endParaRPr lang="en-US" dirty="0"/>
          </a:p>
        </p:txBody>
      </p:sp>
      <p:pic>
        <p:nvPicPr>
          <p:cNvPr id="3074" name="Picture 2" descr="Arguments to Avoid">
            <a:extLst>
              <a:ext uri="{FF2B5EF4-FFF2-40B4-BE49-F238E27FC236}">
                <a16:creationId xmlns:a16="http://schemas.microsoft.com/office/drawing/2014/main" id="{B48A121B-AF11-4A2C-9D57-24ABC4A7B3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7" y="2000250"/>
            <a:ext cx="9001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14CEB7F-E1D5-4F16-9123-1EDDFC61A33E}"/>
              </a:ext>
            </a:extLst>
          </p:cNvPr>
          <p:cNvSpPr txBox="1"/>
          <p:nvPr/>
        </p:nvSpPr>
        <p:spPr>
          <a:xfrm>
            <a:off x="2230197" y="4982646"/>
            <a:ext cx="773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hlinkClick r:id="rId3"/>
              </a:rPr>
              <a:t>Argumentos que o criacionista NÃO deve usar - Origem em Revista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239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EC2F5B-DC47-4210-8441-2A1BCCEC5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Dia perdido de Josué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8993DC-3250-49A5-A94B-330427241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54647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Não existe a história sobre a NASA, confirmando a falta do dia através de análises de computadores.</a:t>
            </a:r>
          </a:p>
          <a:p>
            <a:pPr marL="457200" lvl="1" indent="0">
              <a:buNone/>
            </a:pPr>
            <a:endParaRPr lang="pt-BR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lvl="1" indent="0">
              <a:buNone/>
            </a:pPr>
            <a:r>
              <a:rPr lang="pt-BR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648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Bibliografia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50" y="1686719"/>
            <a:ext cx="2990999" cy="4351338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25" y="1690688"/>
            <a:ext cx="4343400" cy="4343400"/>
          </a:xfrm>
        </p:spPr>
      </p:pic>
      <p:sp>
        <p:nvSpPr>
          <p:cNvPr id="3" name="Retângulo 2"/>
          <p:cNvSpPr/>
          <p:nvPr/>
        </p:nvSpPr>
        <p:spPr>
          <a:xfrm>
            <a:off x="1238250" y="1552575"/>
            <a:ext cx="742950" cy="4667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962525" y="1552575"/>
            <a:ext cx="742950" cy="4667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99202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A4882-E530-4681-A2BB-E0815A31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“Darwin se converteu antes de morrer”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9A4F80-B916-4824-8082-0FB1DFBBF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Muitos usam essa história, entretanto, provavelmente ela não seja verdadeira, e não há corroboração daqueles que eram próximos a ele – nem mesmo de sua mulher Emma, que era contrária à ideia evolucionária.</a:t>
            </a:r>
          </a:p>
          <a:p>
            <a:pPr marL="0" indent="0">
              <a:buNone/>
            </a:pPr>
            <a:r>
              <a:rPr lang="pt-BR" dirty="0"/>
              <a:t>E também o fato de alguém abandonar uma filosofia não serve para </a:t>
            </a:r>
            <a:r>
              <a:rPr lang="pt-BR" dirty="0" err="1"/>
              <a:t>desprovar</a:t>
            </a:r>
            <a:r>
              <a:rPr lang="pt-BR" dirty="0"/>
              <a:t> tal filosofia. Muitos abandonam o cristianismo, mas isso não invalida sua exatidão.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1746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A4882-E530-4681-A2BB-E0815A31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“Se nós evoluímos do macaco, os macacos não deveriam existir hoje.”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9A4F80-B916-4824-8082-0FB1DFBBF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O evolucionista certamente responderia que ele não acredita que o homem evoluiu do macaco, mas que ambos evoluíram de um ancestral comum.</a:t>
            </a:r>
          </a:p>
          <a:p>
            <a:pPr marL="0" indent="0">
              <a:buNone/>
            </a:pPr>
            <a:r>
              <a:rPr lang="pt-BR" dirty="0"/>
              <a:t>Muitos evolucionistas acreditam que um pequeno grupo de criaturas se afastou do grupo principal e tornou-se isolado, o que os levou a formar uma nova espécie.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4274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A4882-E530-4681-A2BB-E0815A31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“As mulheres tem uma costela a mais que o homem.”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9A4F80-B916-4824-8082-0FB1DFBBF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Ambos têm 12 pares de costelas. A remoção da costela de Adão não iria afetar a instrução genética passada para os filhos. </a:t>
            </a:r>
          </a:p>
          <a:p>
            <a:pPr marL="457200" lvl="1" indent="0">
              <a:buNone/>
            </a:pPr>
            <a:r>
              <a:rPr lang="pt-BR" dirty="0"/>
              <a:t>Se eu perder um braço, meu filho não nascerá sem braço. Esta, na verdade, é uma </a:t>
            </a:r>
            <a:r>
              <a:rPr lang="pt-BR" dirty="0" err="1"/>
              <a:t>idéia</a:t>
            </a:r>
            <a:r>
              <a:rPr lang="pt-BR" dirty="0"/>
              <a:t> lamarckiana, ou seja, aquele que acredita na </a:t>
            </a:r>
            <a:r>
              <a:rPr lang="pt-BR" dirty="0" err="1"/>
              <a:t>idéia</a:t>
            </a:r>
            <a:r>
              <a:rPr lang="pt-BR" dirty="0"/>
              <a:t> de Lamarck de herança de características adquiridas!</a:t>
            </a:r>
          </a:p>
          <a:p>
            <a:pPr marL="0" indent="0">
              <a:buNone/>
            </a:pPr>
            <a:r>
              <a:rPr lang="pt-BR" dirty="0"/>
              <a:t>Adão também não teria uma deficiência permanente, porque o osso da costela pode crescer novamente, se a membrana que o envolve permanecer intacta. </a:t>
            </a:r>
          </a:p>
        </p:txBody>
      </p:sp>
    </p:spTree>
    <p:extLst>
      <p:ext uri="{BB962C8B-B14F-4D97-AF65-F5344CB8AC3E}">
        <p14:creationId xmlns:p14="http://schemas.microsoft.com/office/powerpoint/2010/main" val="37603473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A4882-E530-4681-A2BB-E0815A31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Arqueólogos encontraram esqueletos (e pegadas) de seres humanos gigantes.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9A4F80-B916-4824-8082-0FB1DFBBF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Esta alegação foi divulgada através da Internet durante anos, mas na realidade as imagens associadas a ela foram manipuladas no Photoshop.</a:t>
            </a:r>
            <a:endParaRPr lang="pt-BR" dirty="0">
              <a:hlinkClick r:id="" action="ppaction://noaction"/>
            </a:endParaRPr>
          </a:p>
          <a:p>
            <a:pPr marL="0" indent="0">
              <a:buNone/>
            </a:pPr>
            <a:endParaRPr lang="pt-BR" dirty="0">
              <a:hlinkClick r:id="" action="ppaction://noaction"/>
            </a:endParaRPr>
          </a:p>
          <a:p>
            <a:pPr marL="0" indent="0">
              <a:buNone/>
            </a:pPr>
            <a:r>
              <a:rPr lang="pt-BR" dirty="0">
                <a:hlinkClick r:id="" action="ppaction://noaction"/>
              </a:rPr>
              <a:t>https://blog.designcrowd.com/article/880/giant-skeletons-real-or-fake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55243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EC2F5B-DC47-4210-8441-2A1BCCEC5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Deus e o tempo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8993DC-3250-49A5-A94B-330427241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436801" cy="407035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dirty="0"/>
              <a:t>Deus criou o tempo – Deus é </a:t>
            </a:r>
            <a:r>
              <a:rPr lang="pt-BR" b="1" dirty="0"/>
              <a:t>atemporal</a:t>
            </a:r>
            <a:r>
              <a:rPr lang="pt-BR" dirty="0"/>
              <a:t>.</a:t>
            </a:r>
          </a:p>
          <a:p>
            <a:pPr marL="0" lvl="0" indent="0">
              <a:buNone/>
            </a:pPr>
            <a:r>
              <a:rPr lang="pt-BR" dirty="0"/>
              <a:t>Ele não muda, pois não está sujeito ao tempo</a:t>
            </a:r>
          </a:p>
          <a:p>
            <a:pPr marL="0" lvl="0" indent="0">
              <a:buNone/>
            </a:pPr>
            <a:r>
              <a:rPr lang="pt-BR" dirty="0"/>
              <a:t>As nossas decisões são conhecidas por Deus, pois ele conhece toda a nossa história. Mas as decisões são nossas.</a:t>
            </a:r>
          </a:p>
          <a:p>
            <a:pPr marL="0" lvl="0" indent="0">
              <a:buNone/>
            </a:pPr>
            <a:endParaRPr lang="pt-BR" dirty="0"/>
          </a:p>
          <a:p>
            <a:pPr marL="0" lvl="0" indent="0">
              <a:buNone/>
            </a:pPr>
            <a:r>
              <a:rPr lang="pt-BR" dirty="0" err="1"/>
              <a:t>Pré-destinação</a:t>
            </a:r>
            <a:r>
              <a:rPr lang="pt-BR" dirty="0"/>
              <a:t> versus livre-arbítrio</a:t>
            </a:r>
          </a:p>
        </p:txBody>
      </p:sp>
      <p:pic>
        <p:nvPicPr>
          <p:cNvPr id="5" name="Picture 2" descr="500+ Hourglass Pictures [HD] | Download Free Images on Unsplash">
            <a:extLst>
              <a:ext uri="{FF2B5EF4-FFF2-40B4-BE49-F238E27FC236}">
                <a16:creationId xmlns:a16="http://schemas.microsoft.com/office/drawing/2014/main" id="{0720036A-4D90-47AA-BBEE-98A4B8ACA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406" y="1406525"/>
            <a:ext cx="2643989" cy="379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4484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4003A1-46B7-4F7A-A944-A7C43ABF5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b="0" i="0" dirty="0">
                <a:effectLst/>
              </a:rPr>
              <a:t>De fato, mil anos para ti são como o dia de ontem que passou, como as horas da noite.</a:t>
            </a:r>
            <a:br>
              <a:rPr lang="pt-BR" sz="2800" b="0" i="0" dirty="0">
                <a:effectLst/>
              </a:rPr>
            </a:br>
            <a:r>
              <a:rPr lang="pt-BR" sz="2800" b="0" i="0" dirty="0">
                <a:effectLst/>
              </a:rPr>
              <a:t>(...)</a:t>
            </a:r>
            <a:br>
              <a:rPr lang="pt-BR" sz="2800" b="0" i="0" dirty="0">
                <a:effectLst/>
              </a:rPr>
            </a:br>
            <a:r>
              <a:rPr lang="pt-BR" sz="2800" b="0" i="0" dirty="0">
                <a:effectLst/>
              </a:rPr>
              <a:t>Não se esqueçam disto, amados: para o Senhor um dia é como mil anos, e mil anos como um dia.</a:t>
            </a:r>
            <a:br>
              <a:rPr lang="pt-BR" sz="2800" b="0" i="0" dirty="0">
                <a:effectLst/>
              </a:rPr>
            </a:br>
            <a:r>
              <a:rPr lang="pt-BR" sz="2800" b="0" i="0" dirty="0">
                <a:effectLst/>
              </a:rPr>
              <a:t>(...)</a:t>
            </a:r>
            <a:br>
              <a:rPr lang="pt-BR" sz="2800" b="0" i="0" dirty="0">
                <a:effectLst/>
              </a:rPr>
            </a:br>
            <a:r>
              <a:rPr lang="pt-BR" sz="2800" b="0" i="0" dirty="0">
                <a:effectLst/>
              </a:rPr>
              <a:t>Ensina-nos a contar os nossos dias para que o nosso coração alcance sabedoria.</a:t>
            </a:r>
            <a:endParaRPr lang="en-US" sz="28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19DB7D-F939-400A-99B7-42F8FC066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7579" y="5118100"/>
            <a:ext cx="8366545" cy="1193800"/>
          </a:xfrm>
        </p:spPr>
        <p:txBody>
          <a:bodyPr>
            <a:normAutofit/>
          </a:bodyPr>
          <a:lstStyle/>
          <a:p>
            <a:r>
              <a:rPr lang="pt-BR" sz="2400" b="0" i="0" dirty="0">
                <a:effectLst/>
              </a:rPr>
              <a:t>Salmos 90:4, 2 Pedro 3:8 2, Salmo 90:12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38308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Agrupar 30">
            <a:extLst>
              <a:ext uri="{FF2B5EF4-FFF2-40B4-BE49-F238E27FC236}">
                <a16:creationId xmlns:a16="http://schemas.microsoft.com/office/drawing/2014/main" id="{DB583F2B-E9EA-4345-ABD0-116F7B0D5A66}"/>
              </a:ext>
            </a:extLst>
          </p:cNvPr>
          <p:cNvGrpSpPr/>
          <p:nvPr/>
        </p:nvGrpSpPr>
        <p:grpSpPr>
          <a:xfrm>
            <a:off x="4016352" y="1696398"/>
            <a:ext cx="3755851" cy="3235849"/>
            <a:chOff x="3231906" y="2107563"/>
            <a:chExt cx="4001776" cy="3447725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AE3F99B6-1856-44AA-8C1E-D5AD4F452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1906" y="4649866"/>
              <a:ext cx="905422" cy="905422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5D5F2AC4-17D4-4D0B-9DE9-FAC8C32C0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3856" y="4523372"/>
              <a:ext cx="905300" cy="905302"/>
            </a:xfrm>
            <a:prstGeom prst="rect">
              <a:avLst/>
            </a:prstGeom>
          </p:spPr>
        </p:pic>
        <p:cxnSp>
          <p:nvCxnSpPr>
            <p:cNvPr id="13" name="Conector de Seta Reta 12">
              <a:extLst>
                <a:ext uri="{FF2B5EF4-FFF2-40B4-BE49-F238E27FC236}">
                  <a16:creationId xmlns:a16="http://schemas.microsoft.com/office/drawing/2014/main" id="{838A1268-DB31-4A0F-9C2B-6D11A1F0E8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03954" y="4012303"/>
              <a:ext cx="333374" cy="47528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de Seta Reta 13">
              <a:extLst>
                <a:ext uri="{FF2B5EF4-FFF2-40B4-BE49-F238E27FC236}">
                  <a16:creationId xmlns:a16="http://schemas.microsoft.com/office/drawing/2014/main" id="{FF224961-C25A-4516-BD7A-8A52E58DCA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45623" y="2904820"/>
              <a:ext cx="394625" cy="52418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de Seta Reta 14">
              <a:extLst>
                <a:ext uri="{FF2B5EF4-FFF2-40B4-BE49-F238E27FC236}">
                  <a16:creationId xmlns:a16="http://schemas.microsoft.com/office/drawing/2014/main" id="{795945C1-A716-48D9-8528-A201CAFA85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63159" y="3027547"/>
              <a:ext cx="0" cy="134223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de Seta Reta 15">
              <a:extLst>
                <a:ext uri="{FF2B5EF4-FFF2-40B4-BE49-F238E27FC236}">
                  <a16:creationId xmlns:a16="http://schemas.microsoft.com/office/drawing/2014/main" id="{D62D1F3E-D809-4085-B135-39E2F9FF73D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45126" y="3045575"/>
              <a:ext cx="1088556" cy="132420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de Seta Reta 16">
              <a:extLst>
                <a:ext uri="{FF2B5EF4-FFF2-40B4-BE49-F238E27FC236}">
                  <a16:creationId xmlns:a16="http://schemas.microsoft.com/office/drawing/2014/main" id="{24E3A3C4-C00C-4388-BFB0-09ECDBD39031}"/>
                </a:ext>
              </a:extLst>
            </p:cNvPr>
            <p:cNvCxnSpPr>
              <a:cxnSpLocks/>
            </p:cNvCxnSpPr>
            <p:nvPr/>
          </p:nvCxnSpPr>
          <p:spPr>
            <a:xfrm>
              <a:off x="4351363" y="5072610"/>
              <a:ext cx="588885" cy="0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de Seta Reta 17">
              <a:extLst>
                <a:ext uri="{FF2B5EF4-FFF2-40B4-BE49-F238E27FC236}">
                  <a16:creationId xmlns:a16="http://schemas.microsoft.com/office/drawing/2014/main" id="{EF0C5D23-C5A2-4873-B3CA-66EC9B611A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45126" y="5072608"/>
              <a:ext cx="476396" cy="1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 descr="escudo grátis ícone">
              <a:extLst>
                <a:ext uri="{FF2B5EF4-FFF2-40B4-BE49-F238E27FC236}">
                  <a16:creationId xmlns:a16="http://schemas.microsoft.com/office/drawing/2014/main" id="{B9D85191-3CD8-47DA-8B7D-93B0E7A568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3899" y="2107563"/>
              <a:ext cx="758521" cy="758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anjo grátis ícone">
              <a:extLst>
                <a:ext uri="{FF2B5EF4-FFF2-40B4-BE49-F238E27FC236}">
                  <a16:creationId xmlns:a16="http://schemas.microsoft.com/office/drawing/2014/main" id="{6B2F08FF-BBBF-4EA3-A0C1-22D0754610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042851">
              <a:off x="4186785" y="3519635"/>
              <a:ext cx="441873" cy="441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AEC2F5B-DC47-4210-8441-2A1BCCEC5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história por trás da história</a:t>
            </a:r>
            <a:endParaRPr lang="en-US" dirty="0"/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14E0A8AF-3C8B-43A6-BF9A-B6F18024C0C6}"/>
              </a:ext>
            </a:extLst>
          </p:cNvPr>
          <p:cNvSpPr/>
          <p:nvPr/>
        </p:nvSpPr>
        <p:spPr>
          <a:xfrm>
            <a:off x="-2" y="6686551"/>
            <a:ext cx="6832587" cy="17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277778E8-83FB-47C4-BFDE-2EDF3C7A67F2}"/>
              </a:ext>
            </a:extLst>
          </p:cNvPr>
          <p:cNvSpPr/>
          <p:nvPr/>
        </p:nvSpPr>
        <p:spPr>
          <a:xfrm>
            <a:off x="999487" y="6400799"/>
            <a:ext cx="6832587" cy="279401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6B8A692-1413-4BDD-BE17-6EA8E5C69A6B}"/>
              </a:ext>
            </a:extLst>
          </p:cNvPr>
          <p:cNvSpPr txBox="1"/>
          <p:nvPr/>
        </p:nvSpPr>
        <p:spPr>
          <a:xfrm>
            <a:off x="2057091" y="1540529"/>
            <a:ext cx="2496154" cy="1067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sz="1000" dirty="0">
                <a:effectLst/>
                <a:latin typeface="+mj-lt"/>
                <a:ea typeface="Calibri" panose="020F0502020204030204" pitchFamily="34" charset="0"/>
                <a:cs typeface="CordiaUPC" panose="020B0502040204020203" pitchFamily="34" charset="-34"/>
              </a:rPr>
              <a:t>O grande dragão foi lançado fora. Ele é a antiga serpente chamada diabo ou Satanás, que engana o mundo todo. </a:t>
            </a:r>
            <a:r>
              <a:rPr lang="pt-BR" sz="1000" b="1" dirty="0">
                <a:effectLst/>
                <a:latin typeface="+mj-lt"/>
                <a:ea typeface="Calibri" panose="020F0502020204030204" pitchFamily="34" charset="0"/>
                <a:cs typeface="CordiaUPC" panose="020B0502040204020203" pitchFamily="34" charset="-34"/>
              </a:rPr>
              <a:t>Ele e os seus anjos foram lançado à terra.</a:t>
            </a:r>
            <a:br>
              <a:rPr lang="pt-BR" sz="1000" b="1" dirty="0">
                <a:effectLst/>
                <a:latin typeface="+mj-lt"/>
                <a:ea typeface="Calibri" panose="020F0502020204030204" pitchFamily="34" charset="0"/>
                <a:cs typeface="CordiaUPC" panose="020B0502040204020203" pitchFamily="34" charset="-34"/>
              </a:rPr>
            </a:br>
            <a:r>
              <a:rPr lang="pt-BR" sz="1000" b="1" dirty="0" err="1">
                <a:latin typeface="+mj-lt"/>
                <a:ea typeface="Calibri" panose="020F0502020204030204" pitchFamily="34" charset="0"/>
                <a:cs typeface="CordiaUPC" panose="020B0502040204020203" pitchFamily="34" charset="-34"/>
              </a:rPr>
              <a:t>Ap</a:t>
            </a:r>
            <a:r>
              <a:rPr lang="pt-BR" sz="1000" b="1" dirty="0">
                <a:latin typeface="+mj-lt"/>
                <a:ea typeface="Calibri" panose="020F0502020204030204" pitchFamily="34" charset="0"/>
                <a:cs typeface="CordiaUPC" panose="020B0502040204020203" pitchFamily="34" charset="-34"/>
              </a:rPr>
              <a:t> 12:9</a:t>
            </a:r>
            <a:endParaRPr lang="en-US" sz="1000" dirty="0">
              <a:effectLst/>
              <a:latin typeface="+mj-lt"/>
              <a:ea typeface="Calibri" panose="020F0502020204030204" pitchFamily="34" charset="0"/>
              <a:cs typeface="CordiaUPC" panose="020B0502040204020203" pitchFamily="34" charset="-34"/>
            </a:endParaRPr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DE024819-79CD-4108-9CB2-56FCA625895F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3305168" y="2608001"/>
            <a:ext cx="1397966" cy="44217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F820F6C1-0393-4F6D-B715-2FBAA7ADFDCB}"/>
              </a:ext>
            </a:extLst>
          </p:cNvPr>
          <p:cNvSpPr txBox="1"/>
          <p:nvPr/>
        </p:nvSpPr>
        <p:spPr>
          <a:xfrm>
            <a:off x="8653807" y="2977268"/>
            <a:ext cx="2811357" cy="1890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sz="1000" dirty="0">
                <a:effectLst/>
                <a:latin typeface="+mj-lt"/>
                <a:ea typeface="Calibri" panose="020F0502020204030204" pitchFamily="34" charset="0"/>
                <a:cs typeface="CordiaUPC" panose="020B0502040204020203" pitchFamily="34" charset="-34"/>
              </a:rPr>
              <a:t>Então ouvi uma forte voz do céu que dizia: "Agora veio a salvação, o poder e o Reino do nosso Deus, e a autoridade do seu Cristo, pois foi lançado fora o acusador dos nossos irmãos, que os acusa diante do nosso Deus, dia e noite.</a:t>
            </a:r>
            <a:br>
              <a:rPr lang="pt-BR" sz="1000" dirty="0">
                <a:effectLst/>
                <a:latin typeface="+mj-lt"/>
                <a:ea typeface="Calibri" panose="020F0502020204030204" pitchFamily="34" charset="0"/>
                <a:cs typeface="CordiaUPC" panose="020B0502040204020203" pitchFamily="34" charset="-34"/>
              </a:rPr>
            </a:br>
            <a:r>
              <a:rPr lang="pt-BR" sz="1000" dirty="0">
                <a:effectLst/>
                <a:latin typeface="+mj-lt"/>
                <a:ea typeface="Calibri" panose="020F0502020204030204" pitchFamily="34" charset="0"/>
                <a:cs typeface="CordiaUPC" panose="020B0502040204020203" pitchFamily="34" charset="-34"/>
              </a:rPr>
              <a:t>Eles o venceram </a:t>
            </a:r>
            <a:r>
              <a:rPr lang="pt-BR" sz="1000" b="1" dirty="0">
                <a:effectLst/>
                <a:latin typeface="+mj-lt"/>
                <a:ea typeface="Calibri" panose="020F0502020204030204" pitchFamily="34" charset="0"/>
                <a:cs typeface="CordiaUPC" panose="020B0502040204020203" pitchFamily="34" charset="-34"/>
              </a:rPr>
              <a:t>pelo sangue do Cordeiro </a:t>
            </a:r>
            <a:r>
              <a:rPr lang="pt-BR" sz="1000" dirty="0">
                <a:effectLst/>
                <a:latin typeface="+mj-lt"/>
                <a:ea typeface="Calibri" panose="020F0502020204030204" pitchFamily="34" charset="0"/>
                <a:cs typeface="CordiaUPC" panose="020B0502040204020203" pitchFamily="34" charset="-34"/>
              </a:rPr>
              <a:t>e pela </a:t>
            </a:r>
            <a:r>
              <a:rPr lang="pt-BR" sz="1000" b="1" dirty="0">
                <a:effectLst/>
                <a:latin typeface="+mj-lt"/>
                <a:ea typeface="Calibri" panose="020F0502020204030204" pitchFamily="34" charset="0"/>
                <a:cs typeface="CordiaUPC" panose="020B0502040204020203" pitchFamily="34" charset="-34"/>
              </a:rPr>
              <a:t>palavra do testemunho que deram</a:t>
            </a:r>
            <a:r>
              <a:rPr lang="pt-BR" sz="1000" dirty="0">
                <a:effectLst/>
                <a:latin typeface="+mj-lt"/>
                <a:ea typeface="Calibri" panose="020F0502020204030204" pitchFamily="34" charset="0"/>
                <a:cs typeface="CordiaUPC" panose="020B0502040204020203" pitchFamily="34" charset="-34"/>
              </a:rPr>
              <a:t>; diante da morte, não amaram a própria vida.</a:t>
            </a:r>
            <a:br>
              <a:rPr lang="pt-BR" sz="1000" dirty="0">
                <a:effectLst/>
                <a:latin typeface="+mj-lt"/>
                <a:ea typeface="Calibri" panose="020F0502020204030204" pitchFamily="34" charset="0"/>
                <a:cs typeface="CordiaUPC" panose="020B0502040204020203" pitchFamily="34" charset="-34"/>
              </a:rPr>
            </a:br>
            <a:r>
              <a:rPr lang="pt-BR" sz="1000" b="1" dirty="0" err="1">
                <a:effectLst/>
                <a:latin typeface="+mj-lt"/>
                <a:ea typeface="Calibri" panose="020F0502020204030204" pitchFamily="34" charset="0"/>
                <a:cs typeface="CordiaUPC" panose="020B0502040204020203" pitchFamily="34" charset="-34"/>
              </a:rPr>
              <a:t>Ap</a:t>
            </a:r>
            <a:r>
              <a:rPr lang="pt-BR" sz="1000" b="1" dirty="0">
                <a:effectLst/>
                <a:latin typeface="+mj-lt"/>
                <a:ea typeface="Calibri" panose="020F0502020204030204" pitchFamily="34" charset="0"/>
                <a:cs typeface="CordiaUPC" panose="020B0502040204020203" pitchFamily="34" charset="-34"/>
              </a:rPr>
              <a:t> 12:10-11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3377D04E-AC3D-4BAF-82A4-24989947541E}"/>
              </a:ext>
            </a:extLst>
          </p:cNvPr>
          <p:cNvSpPr txBox="1"/>
          <p:nvPr/>
        </p:nvSpPr>
        <p:spPr>
          <a:xfrm>
            <a:off x="7661243" y="1605009"/>
            <a:ext cx="32529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dirty="0">
                <a:effectLst/>
                <a:latin typeface="+mj-lt"/>
                <a:ea typeface="Calibri" panose="020F0502020204030204" pitchFamily="34" charset="0"/>
                <a:cs typeface="CordiaUPC" panose="020B0502040204020203" pitchFamily="34" charset="-34"/>
              </a:rPr>
              <a:t>Houve então uma </a:t>
            </a:r>
            <a:r>
              <a:rPr lang="pt-BR" sz="1000" b="1" dirty="0">
                <a:effectLst/>
                <a:latin typeface="+mj-lt"/>
                <a:ea typeface="Calibri" panose="020F0502020204030204" pitchFamily="34" charset="0"/>
                <a:cs typeface="CordiaUPC" panose="020B0502040204020203" pitchFamily="34" charset="-34"/>
              </a:rPr>
              <a:t>guerra no céu</a:t>
            </a:r>
            <a:r>
              <a:rPr lang="pt-BR" sz="1000" dirty="0">
                <a:effectLst/>
                <a:latin typeface="+mj-lt"/>
                <a:ea typeface="Calibri" panose="020F0502020204030204" pitchFamily="34" charset="0"/>
                <a:cs typeface="CordiaUPC" panose="020B0502040204020203" pitchFamily="34" charset="-34"/>
              </a:rPr>
              <a:t>. Miguel e seus anjos lutaram contra o dragão, e o dragão e os seus anjos revidaram. </a:t>
            </a:r>
            <a:br>
              <a:rPr lang="pt-BR" sz="1000" dirty="0">
                <a:effectLst/>
                <a:latin typeface="+mj-lt"/>
                <a:ea typeface="Calibri" panose="020F0502020204030204" pitchFamily="34" charset="0"/>
                <a:cs typeface="CordiaUPC" panose="020B0502040204020203" pitchFamily="34" charset="-34"/>
              </a:rPr>
            </a:br>
            <a:r>
              <a:rPr lang="pt-BR" sz="1000" dirty="0">
                <a:effectLst/>
                <a:latin typeface="+mj-lt"/>
                <a:ea typeface="Calibri" panose="020F0502020204030204" pitchFamily="34" charset="0"/>
                <a:cs typeface="CordiaUPC" panose="020B0502040204020203" pitchFamily="34" charset="-34"/>
              </a:rPr>
              <a:t>Mas estes não foram suficientemente fortes, e assim perderam o seu lugar no céu.</a:t>
            </a:r>
          </a:p>
          <a:p>
            <a:r>
              <a:rPr lang="pt-BR" sz="1000" b="1" dirty="0" err="1">
                <a:latin typeface="+mj-lt"/>
                <a:ea typeface="Calibri" panose="020F0502020204030204" pitchFamily="34" charset="0"/>
                <a:cs typeface="CordiaUPC" panose="020B0502040204020203" pitchFamily="34" charset="-34"/>
              </a:rPr>
              <a:t>Ap</a:t>
            </a:r>
            <a:r>
              <a:rPr lang="pt-BR" sz="1000" b="1" dirty="0">
                <a:latin typeface="+mj-lt"/>
                <a:ea typeface="Calibri" panose="020F0502020204030204" pitchFamily="34" charset="0"/>
                <a:cs typeface="CordiaUPC" panose="020B0502040204020203" pitchFamily="34" charset="-34"/>
              </a:rPr>
              <a:t> 12:7-8</a:t>
            </a:r>
            <a:endParaRPr lang="en-US" sz="1000" dirty="0"/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CB570C83-7142-4763-AC0E-0FBA32A52018}"/>
              </a:ext>
            </a:extLst>
          </p:cNvPr>
          <p:cNvCxnSpPr>
            <a:cxnSpLocks/>
            <a:stCxn id="25" idx="1"/>
          </p:cNvCxnSpPr>
          <p:nvPr/>
        </p:nvCxnSpPr>
        <p:spPr>
          <a:xfrm flipH="1" flipV="1">
            <a:off x="7261375" y="3011649"/>
            <a:ext cx="1392432" cy="91081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A07E43D2-A7F3-4045-8856-E527948EDC0C}"/>
              </a:ext>
            </a:extLst>
          </p:cNvPr>
          <p:cNvCxnSpPr>
            <a:cxnSpLocks/>
            <a:stCxn id="25" idx="1"/>
          </p:cNvCxnSpPr>
          <p:nvPr/>
        </p:nvCxnSpPr>
        <p:spPr>
          <a:xfrm flipH="1" flipV="1">
            <a:off x="6268193" y="3257271"/>
            <a:ext cx="2385614" cy="66519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>
            <a:extLst>
              <a:ext uri="{FF2B5EF4-FFF2-40B4-BE49-F238E27FC236}">
                <a16:creationId xmlns:a16="http://schemas.microsoft.com/office/drawing/2014/main" id="{00612DBF-D6CD-4829-ADB0-52BA14E89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961" y="3974379"/>
            <a:ext cx="849667" cy="84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9CDF2E9E-D021-4377-8F15-4CB9FF781D2F}"/>
              </a:ext>
            </a:extLst>
          </p:cNvPr>
          <p:cNvSpPr txBox="1"/>
          <p:nvPr/>
        </p:nvSpPr>
        <p:spPr>
          <a:xfrm>
            <a:off x="780680" y="2901216"/>
            <a:ext cx="2811355" cy="1725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sz="1000" dirty="0">
                <a:ea typeface="Calibri" panose="020F0502020204030204" pitchFamily="34" charset="0"/>
                <a:cs typeface="Times New Roman" panose="02020603050405020304" pitchFamily="18" charset="0"/>
              </a:rPr>
              <a:t>Então apareceu no céu outro sinal: um enorme dragão vermelho com sete cabeças e dez chifres, tendo sobre as cabeças sete coroas.</a:t>
            </a:r>
            <a:br>
              <a:rPr lang="pt-BR" sz="10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Sua cauda arrastou consigo </a:t>
            </a:r>
            <a:r>
              <a:rPr lang="pt-BR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um terço das estrelas do céu</a:t>
            </a:r>
            <a:r>
              <a:rPr lang="pt-B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lançando-as na terra. O dragão colocou-se diante da mulher que estava para dar à luz, para devorar o seu filho no momento em que nascesse.</a:t>
            </a:r>
            <a:br>
              <a:rPr lang="pt-B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Ap</a:t>
            </a:r>
            <a:r>
              <a:rPr lang="pt-BR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 12:3-4</a:t>
            </a:r>
            <a:endParaRPr lang="en-US" sz="1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A9F49CAA-B0C7-40E7-BA6C-322F61E24AA9}"/>
              </a:ext>
            </a:extLst>
          </p:cNvPr>
          <p:cNvCxnSpPr>
            <a:cxnSpLocks/>
            <a:stCxn id="27" idx="1"/>
            <a:endCxn id="1026" idx="3"/>
          </p:cNvCxnSpPr>
          <p:nvPr/>
        </p:nvCxnSpPr>
        <p:spPr>
          <a:xfrm flipH="1" flipV="1">
            <a:off x="6560294" y="2052352"/>
            <a:ext cx="1100949" cy="6048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de Seta Reta 44">
            <a:extLst>
              <a:ext uri="{FF2B5EF4-FFF2-40B4-BE49-F238E27FC236}">
                <a16:creationId xmlns:a16="http://schemas.microsoft.com/office/drawing/2014/main" id="{B0B78313-EC17-48D3-B436-13DD7FE00566}"/>
              </a:ext>
            </a:extLst>
          </p:cNvPr>
          <p:cNvCxnSpPr>
            <a:cxnSpLocks/>
            <a:stCxn id="35" idx="3"/>
          </p:cNvCxnSpPr>
          <p:nvPr/>
        </p:nvCxnSpPr>
        <p:spPr>
          <a:xfrm flipV="1">
            <a:off x="3592035" y="3286980"/>
            <a:ext cx="1062112" cy="47710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AB12F9C7-DD86-4F78-B4CF-3B2802F6C351}"/>
              </a:ext>
            </a:extLst>
          </p:cNvPr>
          <p:cNvSpPr txBox="1"/>
          <p:nvPr/>
        </p:nvSpPr>
        <p:spPr>
          <a:xfrm>
            <a:off x="967620" y="4978275"/>
            <a:ext cx="3898512" cy="106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sz="1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Portanto, celebrem, ó céus, e os que neles habitam! Mas, ai da terra e do mar, pois o diabo desceu até vocês! Ele está cheio de fúria, pois sabe que lhe resta pouco tempo".</a:t>
            </a:r>
            <a:br>
              <a:rPr lang="pt-BR" sz="1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Quando o dragão </a:t>
            </a:r>
            <a:r>
              <a:rPr lang="pt-BR" sz="1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viu que havia sido lançado à terra</a:t>
            </a:r>
            <a:r>
              <a:rPr lang="pt-BR" sz="1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começou </a:t>
            </a:r>
            <a:r>
              <a:rPr lang="pt-BR" sz="1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perseguir a mulher que dera à luz o menino</a:t>
            </a:r>
            <a:r>
              <a:rPr lang="pt-BR" sz="1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1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 12:12-13</a:t>
            </a:r>
            <a:endParaRPr lang="pt-BR" sz="10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id="{01CE62E1-21E6-44B1-99E3-8E9C6E8125CD}"/>
              </a:ext>
            </a:extLst>
          </p:cNvPr>
          <p:cNvCxnSpPr>
            <a:cxnSpLocks/>
            <a:stCxn id="49" idx="0"/>
          </p:cNvCxnSpPr>
          <p:nvPr/>
        </p:nvCxnSpPr>
        <p:spPr>
          <a:xfrm flipV="1">
            <a:off x="2916876" y="4611045"/>
            <a:ext cx="910703" cy="36723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290D3A54-AFC2-4788-BE9F-850C2FC4189D}"/>
              </a:ext>
            </a:extLst>
          </p:cNvPr>
          <p:cNvSpPr txBox="1"/>
          <p:nvPr/>
        </p:nvSpPr>
        <p:spPr>
          <a:xfrm>
            <a:off x="5673297" y="5048002"/>
            <a:ext cx="3048731" cy="902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sz="1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Ela deu à luz um filho, um homem, que governará todas as nações com cetro de ferro. Seu filho foi arrebatado para junto de Deus e de seu trono.</a:t>
            </a:r>
            <a:br>
              <a:rPr lang="en-US" sz="1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 12:5</a:t>
            </a:r>
            <a:endParaRPr lang="pt-BR" sz="10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1946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Agrupar 30">
            <a:extLst>
              <a:ext uri="{FF2B5EF4-FFF2-40B4-BE49-F238E27FC236}">
                <a16:creationId xmlns:a16="http://schemas.microsoft.com/office/drawing/2014/main" id="{DB583F2B-E9EA-4345-ABD0-116F7B0D5A66}"/>
              </a:ext>
            </a:extLst>
          </p:cNvPr>
          <p:cNvGrpSpPr/>
          <p:nvPr/>
        </p:nvGrpSpPr>
        <p:grpSpPr>
          <a:xfrm>
            <a:off x="3559155" y="1696398"/>
            <a:ext cx="3755851" cy="3235849"/>
            <a:chOff x="3231906" y="2107563"/>
            <a:chExt cx="4001776" cy="3447725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AE3F99B6-1856-44AA-8C1E-D5AD4F452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1906" y="4649866"/>
              <a:ext cx="905422" cy="905422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5D5F2AC4-17D4-4D0B-9DE9-FAC8C32C0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3856" y="4523372"/>
              <a:ext cx="905300" cy="905302"/>
            </a:xfrm>
            <a:prstGeom prst="rect">
              <a:avLst/>
            </a:prstGeom>
          </p:spPr>
        </p:pic>
        <p:cxnSp>
          <p:nvCxnSpPr>
            <p:cNvPr id="13" name="Conector de Seta Reta 12">
              <a:extLst>
                <a:ext uri="{FF2B5EF4-FFF2-40B4-BE49-F238E27FC236}">
                  <a16:creationId xmlns:a16="http://schemas.microsoft.com/office/drawing/2014/main" id="{838A1268-DB31-4A0F-9C2B-6D11A1F0E8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03954" y="4012303"/>
              <a:ext cx="333374" cy="47528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de Seta Reta 13">
              <a:extLst>
                <a:ext uri="{FF2B5EF4-FFF2-40B4-BE49-F238E27FC236}">
                  <a16:creationId xmlns:a16="http://schemas.microsoft.com/office/drawing/2014/main" id="{FF224961-C25A-4516-BD7A-8A52E58DCA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45623" y="2904820"/>
              <a:ext cx="394625" cy="52418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de Seta Reta 14">
              <a:extLst>
                <a:ext uri="{FF2B5EF4-FFF2-40B4-BE49-F238E27FC236}">
                  <a16:creationId xmlns:a16="http://schemas.microsoft.com/office/drawing/2014/main" id="{795945C1-A716-48D9-8528-A201CAFA85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63159" y="3027547"/>
              <a:ext cx="0" cy="134223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de Seta Reta 15">
              <a:extLst>
                <a:ext uri="{FF2B5EF4-FFF2-40B4-BE49-F238E27FC236}">
                  <a16:creationId xmlns:a16="http://schemas.microsoft.com/office/drawing/2014/main" id="{D62D1F3E-D809-4085-B135-39E2F9FF73D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45126" y="3045575"/>
              <a:ext cx="1088556" cy="132420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de Seta Reta 16">
              <a:extLst>
                <a:ext uri="{FF2B5EF4-FFF2-40B4-BE49-F238E27FC236}">
                  <a16:creationId xmlns:a16="http://schemas.microsoft.com/office/drawing/2014/main" id="{24E3A3C4-C00C-4388-BFB0-09ECDBD39031}"/>
                </a:ext>
              </a:extLst>
            </p:cNvPr>
            <p:cNvCxnSpPr>
              <a:cxnSpLocks/>
            </p:cNvCxnSpPr>
            <p:nvPr/>
          </p:nvCxnSpPr>
          <p:spPr>
            <a:xfrm>
              <a:off x="4351363" y="5072610"/>
              <a:ext cx="588885" cy="0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de Seta Reta 17">
              <a:extLst>
                <a:ext uri="{FF2B5EF4-FFF2-40B4-BE49-F238E27FC236}">
                  <a16:creationId xmlns:a16="http://schemas.microsoft.com/office/drawing/2014/main" id="{EF0C5D23-C5A2-4873-B3CA-66EC9B611A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45126" y="5072608"/>
              <a:ext cx="476396" cy="1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 descr="escudo grátis ícone">
              <a:extLst>
                <a:ext uri="{FF2B5EF4-FFF2-40B4-BE49-F238E27FC236}">
                  <a16:creationId xmlns:a16="http://schemas.microsoft.com/office/drawing/2014/main" id="{B9D85191-3CD8-47DA-8B7D-93B0E7A568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3899" y="2107563"/>
              <a:ext cx="758521" cy="758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anjo grátis ícone">
              <a:extLst>
                <a:ext uri="{FF2B5EF4-FFF2-40B4-BE49-F238E27FC236}">
                  <a16:creationId xmlns:a16="http://schemas.microsoft.com/office/drawing/2014/main" id="{6B2F08FF-BBBF-4EA3-A0C1-22D0754610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042851">
              <a:off x="4186785" y="3519635"/>
              <a:ext cx="441873" cy="441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Retângulo 41">
            <a:extLst>
              <a:ext uri="{FF2B5EF4-FFF2-40B4-BE49-F238E27FC236}">
                <a16:creationId xmlns:a16="http://schemas.microsoft.com/office/drawing/2014/main" id="{F896381D-0F05-4F71-9535-CAD7EBCED846}"/>
              </a:ext>
            </a:extLst>
          </p:cNvPr>
          <p:cNvSpPr/>
          <p:nvPr/>
        </p:nvSpPr>
        <p:spPr>
          <a:xfrm>
            <a:off x="-1" y="0"/>
            <a:ext cx="6832587" cy="1398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EC2F5B-DC47-4210-8441-2A1BCCEC5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história por trás da história</a:t>
            </a:r>
            <a:endParaRPr lang="en-US" dirty="0"/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14E0A8AF-3C8B-43A6-BF9A-B6F18024C0C6}"/>
              </a:ext>
            </a:extLst>
          </p:cNvPr>
          <p:cNvSpPr/>
          <p:nvPr/>
        </p:nvSpPr>
        <p:spPr>
          <a:xfrm>
            <a:off x="-2" y="6686551"/>
            <a:ext cx="6832587" cy="17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277778E8-83FB-47C4-BFDE-2EDF3C7A67F2}"/>
              </a:ext>
            </a:extLst>
          </p:cNvPr>
          <p:cNvSpPr/>
          <p:nvPr/>
        </p:nvSpPr>
        <p:spPr>
          <a:xfrm>
            <a:off x="999487" y="6400799"/>
            <a:ext cx="6832587" cy="279401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00612DBF-D6CD-4829-ADB0-52BA14E89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764" y="3974379"/>
            <a:ext cx="849667" cy="84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DF1CB704-B643-497B-A9FD-A57BDE2E0E7B}"/>
              </a:ext>
            </a:extLst>
          </p:cNvPr>
          <p:cNvCxnSpPr>
            <a:cxnSpLocks/>
          </p:cNvCxnSpPr>
          <p:nvPr/>
        </p:nvCxnSpPr>
        <p:spPr>
          <a:xfrm>
            <a:off x="2523392" y="2778369"/>
            <a:ext cx="6250782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C866E668-963F-4BFE-BA63-38B93275039A}"/>
              </a:ext>
            </a:extLst>
          </p:cNvPr>
          <p:cNvSpPr txBox="1"/>
          <p:nvPr/>
        </p:nvSpPr>
        <p:spPr>
          <a:xfrm>
            <a:off x="7544350" y="2979973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Temporal</a:t>
            </a:r>
            <a:endParaRPr lang="en-US" dirty="0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2FA542C5-2F72-415E-8BFE-EF175463B378}"/>
              </a:ext>
            </a:extLst>
          </p:cNvPr>
          <p:cNvSpPr txBox="1"/>
          <p:nvPr/>
        </p:nvSpPr>
        <p:spPr>
          <a:xfrm>
            <a:off x="7468207" y="2170233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Atemporal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2312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EC2F5B-DC47-4210-8441-2A1BCCEC5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a nossa história?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8993DC-3250-49A5-A94B-330427241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8077200" cy="354647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Você já leu um mesmo livro</a:t>
            </a:r>
            <a:br>
              <a:rPr lang="pt-BR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mais de uma vez?</a:t>
            </a:r>
          </a:p>
          <a:p>
            <a:pPr marL="0" lvl="0" indent="0">
              <a:buNone/>
            </a:pPr>
            <a:endParaRPr lang="pt-BR" dirty="0"/>
          </a:p>
          <a:p>
            <a:pPr marL="0" lvl="0" indent="0">
              <a:buNone/>
            </a:pPr>
            <a:r>
              <a:rPr lang="pt-BR" dirty="0"/>
              <a:t>Você já viu um mesmo filme</a:t>
            </a:r>
            <a:br>
              <a:rPr lang="pt-BR" dirty="0"/>
            </a:br>
            <a:r>
              <a:rPr lang="pt-BR" dirty="0"/>
              <a:t>mais de uma vez?</a:t>
            </a:r>
            <a:endParaRPr lang="pt-BR" sz="2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How to Read a Book a Month - PureWow">
            <a:extLst>
              <a:ext uri="{FF2B5EF4-FFF2-40B4-BE49-F238E27FC236}">
                <a16:creationId xmlns:a16="http://schemas.microsoft.com/office/drawing/2014/main" id="{27296C49-B1DE-465A-9205-D691A5F35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990" y="1637298"/>
            <a:ext cx="5188808" cy="373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8098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EC2F5B-DC47-4210-8441-2A1BCCEC5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a nossa história?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8993DC-3250-49A5-A94B-330427241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9429750" cy="407035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dirty="0"/>
              <a:t>Nossa história já está</a:t>
            </a:r>
            <a:br>
              <a:rPr lang="pt-BR" dirty="0"/>
            </a:br>
            <a:r>
              <a:rPr lang="pt-BR" dirty="0"/>
              <a:t>escrita?</a:t>
            </a:r>
          </a:p>
          <a:p>
            <a:pPr marL="0" lvl="0" indent="0">
              <a:buNone/>
            </a:pPr>
            <a:endParaRPr lang="pt-BR" dirty="0"/>
          </a:p>
          <a:p>
            <a:pPr marL="0" lvl="0" indent="0">
              <a:buNone/>
            </a:pPr>
            <a:r>
              <a:rPr lang="pt-BR" dirty="0"/>
              <a:t>Não existem escolhas?</a:t>
            </a:r>
          </a:p>
          <a:p>
            <a:pPr marL="0" lvl="0" indent="0">
              <a:buNone/>
            </a:pPr>
            <a:endParaRPr lang="pt-BR" dirty="0"/>
          </a:p>
          <a:p>
            <a:pPr marL="0" lvl="0" indent="0">
              <a:buNone/>
            </a:pPr>
            <a:r>
              <a:rPr lang="pt-BR" dirty="0"/>
              <a:t>Não existem decisões?</a:t>
            </a:r>
          </a:p>
          <a:p>
            <a:pPr marL="0" lvl="0" indent="0">
              <a:buNone/>
            </a:pPr>
            <a:endParaRPr lang="pt-BR" dirty="0"/>
          </a:p>
          <a:p>
            <a:pPr marL="0" lvl="0" indent="0">
              <a:buNone/>
            </a:pPr>
            <a:r>
              <a:rPr lang="pt-BR" dirty="0"/>
              <a:t>Entendimento complexo, somos seres temporais</a:t>
            </a:r>
          </a:p>
        </p:txBody>
      </p:sp>
      <p:pic>
        <p:nvPicPr>
          <p:cNvPr id="4098" name="Picture 2" descr="Opened book - Escola e Faculdade FORTEC">
            <a:extLst>
              <a:ext uri="{FF2B5EF4-FFF2-40B4-BE49-F238E27FC236}">
                <a16:creationId xmlns:a16="http://schemas.microsoft.com/office/drawing/2014/main" id="{A93A268F-EF0F-43E9-8502-2C67E3138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1825624"/>
            <a:ext cx="5019674" cy="334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176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7579" y="1143000"/>
            <a:ext cx="9966746" cy="3752850"/>
          </a:xfrm>
        </p:spPr>
        <p:txBody>
          <a:bodyPr>
            <a:normAutofit fontScale="90000"/>
          </a:bodyPr>
          <a:lstStyle/>
          <a:p>
            <a:r>
              <a:rPr lang="pt-BR" dirty="0"/>
              <a:t>É fácil cair na tentação do deboche. Afinal, no terceiro milênio, sustentar que tudo à nossa volta foi feito - literalmente - em seis dias, inclusive o homem criado do barro e a mulher de uma costela, poderia soar como piada na era da internet e da clonagem.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Revista Época 2005</a:t>
            </a:r>
          </a:p>
        </p:txBody>
      </p:sp>
    </p:spTree>
    <p:extLst>
      <p:ext uri="{BB962C8B-B14F-4D97-AF65-F5344CB8AC3E}">
        <p14:creationId xmlns:p14="http://schemas.microsoft.com/office/powerpoint/2010/main" val="54460904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Convergência</a:t>
            </a:r>
          </a:p>
        </p:txBody>
      </p:sp>
      <p:grpSp>
        <p:nvGrpSpPr>
          <p:cNvPr id="23" name="Agrupar 22"/>
          <p:cNvGrpSpPr/>
          <p:nvPr/>
        </p:nvGrpSpPr>
        <p:grpSpPr>
          <a:xfrm>
            <a:off x="838200" y="1825625"/>
            <a:ext cx="4439655" cy="4276483"/>
            <a:chOff x="7055851" y="869325"/>
            <a:chExt cx="4439655" cy="4276483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423" y="869325"/>
              <a:ext cx="905300" cy="905302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5851" y="2165976"/>
              <a:ext cx="905422" cy="905422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9648" y="2104668"/>
              <a:ext cx="885858" cy="885858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5415" y="4240506"/>
              <a:ext cx="885858" cy="885858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5360" y="4240506"/>
              <a:ext cx="905300" cy="905302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8615" y="3071398"/>
              <a:ext cx="1020386" cy="1020388"/>
            </a:xfrm>
            <a:prstGeom prst="rect">
              <a:avLst/>
            </a:prstGeom>
          </p:spPr>
        </p:pic>
        <p:cxnSp>
          <p:nvCxnSpPr>
            <p:cNvPr id="10" name="Conector de Seta Reta 9"/>
            <p:cNvCxnSpPr/>
            <p:nvPr/>
          </p:nvCxnSpPr>
          <p:spPr>
            <a:xfrm flipH="1">
              <a:off x="8124825" y="1849117"/>
              <a:ext cx="333375" cy="31685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de Seta Reta 13"/>
            <p:cNvCxnSpPr/>
            <p:nvPr/>
          </p:nvCxnSpPr>
          <p:spPr>
            <a:xfrm>
              <a:off x="10019699" y="1849116"/>
              <a:ext cx="333375" cy="31685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de Seta Reta 14"/>
            <p:cNvCxnSpPr/>
            <p:nvPr/>
          </p:nvCxnSpPr>
          <p:spPr>
            <a:xfrm flipH="1">
              <a:off x="8144191" y="3923290"/>
              <a:ext cx="333375" cy="31685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de Seta Reta 15"/>
            <p:cNvCxnSpPr/>
            <p:nvPr/>
          </p:nvCxnSpPr>
          <p:spPr>
            <a:xfrm>
              <a:off x="10039065" y="3923289"/>
              <a:ext cx="333375" cy="31685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de Seta Reta 16"/>
            <p:cNvCxnSpPr/>
            <p:nvPr/>
          </p:nvCxnSpPr>
          <p:spPr>
            <a:xfrm flipH="1" flipV="1">
              <a:off x="8171335" y="2886202"/>
              <a:ext cx="333375" cy="316859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de Seta Reta 17"/>
            <p:cNvCxnSpPr/>
            <p:nvPr/>
          </p:nvCxnSpPr>
          <p:spPr>
            <a:xfrm flipV="1">
              <a:off x="10066209" y="2886201"/>
              <a:ext cx="333375" cy="316859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de Seta Reta 18"/>
            <p:cNvCxnSpPr/>
            <p:nvPr/>
          </p:nvCxnSpPr>
          <p:spPr>
            <a:xfrm flipH="1">
              <a:off x="8264132" y="4724400"/>
              <a:ext cx="1937143" cy="9525"/>
            </a:xfrm>
            <a:prstGeom prst="straightConnector1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id="{3EBBA4A2-C853-4748-ADA4-DD6F97449B12}"/>
              </a:ext>
            </a:extLst>
          </p:cNvPr>
          <p:cNvSpPr txBox="1">
            <a:spLocks/>
          </p:cNvSpPr>
          <p:nvPr/>
        </p:nvSpPr>
        <p:spPr>
          <a:xfrm>
            <a:off x="6061418" y="1825625"/>
            <a:ext cx="5292382" cy="4351338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Deus é o Criador</a:t>
            </a:r>
          </a:p>
          <a:p>
            <a:r>
              <a:rPr lang="pt-BR" dirty="0"/>
              <a:t>Deus é intencional</a:t>
            </a:r>
          </a:p>
          <a:p>
            <a:r>
              <a:rPr lang="pt-BR" dirty="0"/>
              <a:t>Deus é pessoal</a:t>
            </a:r>
          </a:p>
          <a:p>
            <a:r>
              <a:rPr lang="pt-BR" dirty="0"/>
              <a:t>Deus é o autor da Bíblia</a:t>
            </a:r>
          </a:p>
        </p:txBody>
      </p:sp>
    </p:spTree>
    <p:extLst>
      <p:ext uri="{BB962C8B-B14F-4D97-AF65-F5344CB8AC3E}">
        <p14:creationId xmlns:p14="http://schemas.microsoft.com/office/powerpoint/2010/main" val="10331211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Enquete 2</a:t>
            </a:r>
          </a:p>
        </p:txBody>
      </p:sp>
    </p:spTree>
    <p:extLst>
      <p:ext uri="{BB962C8B-B14F-4D97-AF65-F5344CB8AC3E}">
        <p14:creationId xmlns:p14="http://schemas.microsoft.com/office/powerpoint/2010/main" val="170132014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Ciência e Bíblia</a:t>
            </a:r>
          </a:p>
        </p:txBody>
      </p:sp>
    </p:spTree>
    <p:extLst>
      <p:ext uri="{BB962C8B-B14F-4D97-AF65-F5344CB8AC3E}">
        <p14:creationId xmlns:p14="http://schemas.microsoft.com/office/powerpoint/2010/main" val="3399925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7579" y="1143000"/>
            <a:ext cx="9966746" cy="3752850"/>
          </a:xfrm>
        </p:spPr>
        <p:txBody>
          <a:bodyPr>
            <a:normAutofit/>
          </a:bodyPr>
          <a:lstStyle/>
          <a:p>
            <a:r>
              <a:rPr lang="pt-BR" dirty="0"/>
              <a:t>Os novos ateus condenam não apenas a crença em Deus, mas também o respeito pela crença em Deus. Segundo eles, a religião não está apenas errada. Ela é perversa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77579" y="4972050"/>
            <a:ext cx="8366545" cy="793750"/>
          </a:xfrm>
        </p:spPr>
        <p:txBody>
          <a:bodyPr/>
          <a:lstStyle/>
          <a:p>
            <a:r>
              <a:rPr lang="pt-BR" dirty="0"/>
              <a:t>A igreja dos não-crentes – Revista WIRED, 2007</a:t>
            </a:r>
          </a:p>
        </p:txBody>
      </p:sp>
    </p:spTree>
    <p:extLst>
      <p:ext uri="{BB962C8B-B14F-4D97-AF65-F5344CB8AC3E}">
        <p14:creationId xmlns:p14="http://schemas.microsoft.com/office/powerpoint/2010/main" val="3288160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 que o tema é relevante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Para sustentar a nossa fé</a:t>
            </a:r>
          </a:p>
          <a:p>
            <a:pPr lvl="0"/>
            <a:r>
              <a:rPr lang="pt-BR" dirty="0"/>
              <a:t>Para ajudar os nossos irmãos</a:t>
            </a:r>
          </a:p>
          <a:p>
            <a:pPr lvl="0"/>
            <a:r>
              <a:rPr lang="pt-BR" dirty="0"/>
              <a:t>Para defender a nossa fé perante os outros</a:t>
            </a:r>
          </a:p>
          <a:p>
            <a:pPr lvl="1"/>
            <a:r>
              <a:rPr lang="pt-BR" dirty="0"/>
              <a:t>“Antes, santifiquem Cristo como Senhor no coração. Estejam sempre preparados para responder a qualquer que lhes pedir a razão da esperança que há em vocês”</a:t>
            </a:r>
          </a:p>
          <a:p>
            <a:pPr lvl="2"/>
            <a:r>
              <a:rPr lang="pt-BR" dirty="0"/>
              <a:t>1 Pedro 3:15</a:t>
            </a:r>
          </a:p>
          <a:p>
            <a:pPr lvl="1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63087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6473</TotalTime>
  <Words>4047</Words>
  <Application>Microsoft Office PowerPoint</Application>
  <PresentationFormat>Widescreen</PresentationFormat>
  <Paragraphs>465</Paragraphs>
  <Slides>72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72</vt:i4>
      </vt:variant>
    </vt:vector>
  </HeadingPairs>
  <TitlesOfParts>
    <vt:vector size="77" baseType="lpstr">
      <vt:lpstr>Arial</vt:lpstr>
      <vt:lpstr>Arial Black</vt:lpstr>
      <vt:lpstr>Century Gothic</vt:lpstr>
      <vt:lpstr>Times New Roman</vt:lpstr>
      <vt:lpstr>Tema do Office</vt:lpstr>
      <vt:lpstr>Ciência e Religião Síntese do tema</vt:lpstr>
      <vt:lpstr>Ciência e Bíblia</vt:lpstr>
      <vt:lpstr>Ciência e Bíblia</vt:lpstr>
      <vt:lpstr>Bibliografia</vt:lpstr>
      <vt:lpstr>Bibliografia</vt:lpstr>
      <vt:lpstr>Bibliografia</vt:lpstr>
      <vt:lpstr>É fácil cair na tentação do deboche. Afinal, no terceiro milênio, sustentar que tudo à nossa volta foi feito - literalmente - em seis dias, inclusive o homem criado do barro e a mulher de uma costela, poderia soar como piada na era da internet e da clonagem.</vt:lpstr>
      <vt:lpstr>Os novos ateus condenam não apenas a crença em Deus, mas também o respeito pela crença em Deus. Segundo eles, a religião não está apenas errada. Ela é perversa</vt:lpstr>
      <vt:lpstr>Por que o tema é relevante</vt:lpstr>
      <vt:lpstr>Absolutos</vt:lpstr>
      <vt:lpstr>Equivalência entre Bíblia e Ciência</vt:lpstr>
      <vt:lpstr>Convergência</vt:lpstr>
      <vt:lpstr>Posições Criacionistas</vt:lpstr>
      <vt:lpstr>Posições sobre a Criação</vt:lpstr>
      <vt:lpstr>Os dias da Criação</vt:lpstr>
      <vt:lpstr>Textos sobre a Criação</vt:lpstr>
      <vt:lpstr>Gênesis 1 e 2</vt:lpstr>
      <vt:lpstr>Estrutura de Gênesis 1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Evolução Teísta</vt:lpstr>
      <vt:lpstr>Apresentação do PowerPoint</vt:lpstr>
      <vt:lpstr>Principais Críticas</vt:lpstr>
      <vt:lpstr>Design Inteligente</vt:lpstr>
      <vt:lpstr>“Se encontrarmos um relógio no meio de um campo, notamos que se trata de um objeto complexo para determinada finalidade. Ele tem muitas peças que funcionam em conjunto para marcar o tempo. Ao vermos o relógio, automaticamente entendemos que ele é produto do design, não do acaso. Consequentemente, deveríamos fazer a mesma suposição para o mundo natural quando ele apresenta processos complexos que atendem determinada necessidade.”</vt:lpstr>
      <vt:lpstr>Design Inteligente</vt:lpstr>
      <vt:lpstr>Complexidade Irredutível</vt:lpstr>
      <vt:lpstr>Universo bem afinado (Fine-tuned Universe)</vt:lpstr>
      <vt:lpstr>Posições sobre a Criação</vt:lpstr>
      <vt:lpstr>Posições sobre a Criação</vt:lpstr>
      <vt:lpstr>Enquete 1</vt:lpstr>
      <vt:lpstr>O Argumento Cosmológico</vt:lpstr>
      <vt:lpstr>O universo teve um início ou é infinito? </vt:lpstr>
      <vt:lpstr>Qual o sentido da vida?</vt:lpstr>
      <vt:lpstr>Perguntas</vt:lpstr>
      <vt:lpstr>Niilismo e naturalismo</vt:lpstr>
      <vt:lpstr>Humanismo otimista</vt:lpstr>
      <vt:lpstr>Transcendentalismo</vt:lpstr>
      <vt:lpstr>Cristianismo Teísta</vt:lpstr>
      <vt:lpstr>Escala de Engel</vt:lpstr>
      <vt:lpstr>O número Pi na Bíblia</vt:lpstr>
      <vt:lpstr>O número Pi na Bíblia</vt:lpstr>
      <vt:lpstr>Aprendendo a contar os dias</vt:lpstr>
      <vt:lpstr>Aprendendo a contar os dias</vt:lpstr>
      <vt:lpstr>Aprendendo a contar os dias</vt:lpstr>
      <vt:lpstr>Aprendendo a contar os dias</vt:lpstr>
      <vt:lpstr>Cronologia Bíblica</vt:lpstr>
      <vt:lpstr>Cronologia Bíblica</vt:lpstr>
      <vt:lpstr>Cronologia Bíblica</vt:lpstr>
      <vt:lpstr>Questões</vt:lpstr>
      <vt:lpstr>Dilúvio Global x Dilúvio Local</vt:lpstr>
      <vt:lpstr>O Dilúvio</vt:lpstr>
      <vt:lpstr>O Dilúvio</vt:lpstr>
      <vt:lpstr>Argumentos que o criacionista NÃO deve usar</vt:lpstr>
      <vt:lpstr>O Dia perdido de Josué</vt:lpstr>
      <vt:lpstr>“Darwin se converteu antes de morrer”</vt:lpstr>
      <vt:lpstr>“Se nós evoluímos do macaco, os macacos não deveriam existir hoje.”</vt:lpstr>
      <vt:lpstr>“As mulheres tem uma costela a mais que o homem.”</vt:lpstr>
      <vt:lpstr>Arqueólogos encontraram esqueletos (e pegadas) de seres humanos gigantes.</vt:lpstr>
      <vt:lpstr>Deus e o tempo</vt:lpstr>
      <vt:lpstr>De fato, mil anos para ti são como o dia de ontem que passou, como as horas da noite. (...) Não se esqueçam disto, amados: para o Senhor um dia é como mil anos, e mil anos como um dia. (...) Ensina-nos a contar os nossos dias para que o nosso coração alcance sabedoria.</vt:lpstr>
      <vt:lpstr>A história por trás da história</vt:lpstr>
      <vt:lpstr>A história por trás da história</vt:lpstr>
      <vt:lpstr>O que é a nossa história?</vt:lpstr>
      <vt:lpstr>O que é a nossa história?</vt:lpstr>
      <vt:lpstr>Convergência</vt:lpstr>
      <vt:lpstr>Enquete 2</vt:lpstr>
      <vt:lpstr>Ciência e Bíblia</vt:lpstr>
    </vt:vector>
  </TitlesOfParts>
  <Company>OI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Ciência e Fé</dc:title>
  <dc:creator>David Pfannemuller Guimaraes</dc:creator>
  <cp:lastModifiedBy>David Guimaraes</cp:lastModifiedBy>
  <cp:revision>213</cp:revision>
  <dcterms:created xsi:type="dcterms:W3CDTF">2022-02-03T00:13:31Z</dcterms:created>
  <dcterms:modified xsi:type="dcterms:W3CDTF">2022-05-24T00:52:26Z</dcterms:modified>
</cp:coreProperties>
</file>