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>
        <p:scale>
          <a:sx n="75" d="100"/>
          <a:sy n="75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65E74-8307-43B1-94D2-1ACFEA35A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B89749-5870-4C72-9671-541C0504C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31584B-A0DE-4938-ADCA-B329D0B5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CF3ED-1F73-46C7-9840-AD1AF841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BD483F-5E73-4DF8-BF59-B1120918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1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EDBAD-68DE-4C9F-A0C2-C40C8F0C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CFCE55B-B69A-49CC-AFDE-018EA596A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9D2035-CA6F-498A-A863-6D156918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A50E15-B2E9-40AF-A69D-9DE55D8E6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77544A-0FB4-4F1B-B8BF-C8DE633B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4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31E016-FB0F-4548-9091-71527EA3F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6211DD-6273-4A78-8A4F-8AB7DEC3D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17EEC1-5682-48C9-A2B8-7F4056B1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C0A6D6-90A5-489C-AB73-55D00BFD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A235E2-2C48-4DF7-92DC-03E39760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1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7D1D2-7BCA-4E5D-B989-FB15032C6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8E0442-4885-43D2-BAF3-9E5D83939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A6F4B0-D8AF-42AD-9A9C-39515F83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C49F3A-F554-4476-B91C-151CECC0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F0969D-CBA1-436C-8CBF-E6DDB191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4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FFE93-575A-4B9B-955B-8AC0A9F82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66E721-B639-4D16-9023-0D944F309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BBCCDF-03BF-47B3-B8AE-3D4D886D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79C283-0B24-4B2F-B889-639015E0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9D8F6A-3248-4E7C-AEC9-9007E4DA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5298D-0282-4223-92F9-A075E1CD6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7684DB-C5C5-42BF-853A-61D2EE0F5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5C56D3-9A33-4D49-9C11-06EABE997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A20ED3-D295-472D-9FB3-AADEEFD1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291E16-2B0D-41AA-B6A0-BF87196CA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965DB9-9B6F-4DE2-8856-BD55E2B3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EDC78-5DFA-4D8C-A5B4-B600C16C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A88AE8-058D-4638-A616-0A31A19B1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EB81DD-B6D3-4689-8E4D-EDE70E6B0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F99AB2-C69E-4B1A-B0EC-A641038EA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3E3246-7FCD-4C0F-A6DF-FD0963E53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5056542-1225-442B-9BE1-14C6CF9C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B5ADD3-3155-4F3F-83BD-03AF5A1A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E79053-F126-4631-8428-187891E6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7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5F1FD-78F6-419F-9422-96BFA702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39DBC6-1D23-4BAC-9BBC-AE4960B0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67DBF6B-B6D6-47E2-A07D-1115AFEF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11F077-8FFA-4882-B0D4-02785EF6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0EC21F-31CF-492A-835A-22D031B6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7E36C11-E50B-4413-B615-FF20935E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269B08-9DD6-4143-8B4D-4B56C850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5D89A-EECD-4A1A-A79E-7C0293EB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5368D2-4B12-46B0-A0DF-559C0809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512F79-7E49-4DAB-AB40-463EAE58F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023639-68DD-485F-8104-4278C353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28AE72-8C57-44BE-98AE-DFAE06A1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E2561A-01C5-4AB5-8D69-9419F6B1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D9AD8-E40F-48E1-9371-07525812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DBAEA8A-C193-4F1C-ABE0-5E504590F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4AB7EF-7041-4BBE-A2E0-F554AD7C9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0E67EE-46A7-460B-877E-532CED71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EE0EFD-B254-4758-88C9-9CAF63E9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C26187-631E-4EDA-BE73-CA6EAE69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8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189961-A7CD-4078-9EAB-88D73125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E3D4DEE-314B-4803-8C32-B4D0F396A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CB4E68-55D3-4D95-BE2E-57E0C4298B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5A93-BFBB-43DF-A1F8-10CB4AEB8E2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BB6BFF-AAD0-4016-8103-328F67D261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C79231-45ED-4304-A499-C48FAB7FF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3B65-3DAA-4922-BB00-33EEA580685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5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7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4.svg"/><Relationship Id="rId5" Type="http://schemas.openxmlformats.org/officeDocument/2006/relationships/image" Target="../media/image6.svg"/><Relationship Id="rId15" Type="http://schemas.openxmlformats.org/officeDocument/2006/relationships/image" Target="../media/image14.png"/><Relationship Id="rId10" Type="http://schemas.openxmlformats.org/officeDocument/2006/relationships/image" Target="../media/image3.png"/><Relationship Id="rId19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2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3.png"/><Relationship Id="rId18" Type="http://schemas.openxmlformats.org/officeDocument/2006/relationships/image" Target="../media/image21.svg"/><Relationship Id="rId3" Type="http://schemas.openxmlformats.org/officeDocument/2006/relationships/image" Target="../media/image17.svg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17" Type="http://schemas.openxmlformats.org/officeDocument/2006/relationships/image" Target="../media/image20.png"/><Relationship Id="rId2" Type="http://schemas.openxmlformats.org/officeDocument/2006/relationships/image" Target="../media/image16.png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image" Target="../media/image15.svg"/><Relationship Id="rId1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14.png"/><Relationship Id="rId9" Type="http://schemas.openxmlformats.org/officeDocument/2006/relationships/image" Target="../media/image12.png"/><Relationship Id="rId1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9.svg"/><Relationship Id="rId3" Type="http://schemas.openxmlformats.org/officeDocument/2006/relationships/image" Target="../media/image1.png"/><Relationship Id="rId7" Type="http://schemas.openxmlformats.org/officeDocument/2006/relationships/image" Target="../media/image27.svg"/><Relationship Id="rId12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6.svg"/><Relationship Id="rId5" Type="http://schemas.openxmlformats.org/officeDocument/2006/relationships/image" Target="../media/image17.svg"/><Relationship Id="rId15" Type="http://schemas.openxmlformats.org/officeDocument/2006/relationships/image" Target="../media/image31.svg"/><Relationship Id="rId10" Type="http://schemas.openxmlformats.org/officeDocument/2006/relationships/image" Target="../media/image5.png"/><Relationship Id="rId4" Type="http://schemas.openxmlformats.org/officeDocument/2006/relationships/image" Target="../media/image16.png"/><Relationship Id="rId9" Type="http://schemas.openxmlformats.org/officeDocument/2006/relationships/image" Target="../media/image8.sv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8AA0D9E7-BF6B-4CB0-A325-C63994C551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Mesa Preparada</a:t>
            </a:r>
            <a:endParaRPr lang="en-US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7B9787A6-D6F6-44AD-B8D2-EA94750FE2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Rascunho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BB126-33E0-413C-82AB-11B6056E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Geração de conteúdo</a:t>
            </a:r>
            <a:endParaRPr lang="en-US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7869923-05C0-45EC-974D-FCA82FB86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759794"/>
              </p:ext>
            </p:extLst>
          </p:nvPr>
        </p:nvGraphicFramePr>
        <p:xfrm>
          <a:off x="838200" y="1825625"/>
          <a:ext cx="10515600" cy="391985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885390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19525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954030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7905334"/>
                    </a:ext>
                  </a:extLst>
                </a:gridCol>
              </a:tblGrid>
              <a:tr h="14551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77842"/>
                  </a:ext>
                </a:extLst>
              </a:tr>
              <a:tr h="5155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/>
                        <a:t>Mesacast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/>
                        <a:t>Lives</a:t>
                      </a:r>
                      <a:r>
                        <a:rPr lang="pt-BR" b="1" dirty="0"/>
                        <a:t> Instagram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Gravações YouTube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Podcast remoto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41783"/>
                  </a:ext>
                </a:extLst>
              </a:tr>
              <a:tr h="1949187">
                <a:tc>
                  <a:txBody>
                    <a:bodyPr/>
                    <a:lstStyle/>
                    <a:p>
                      <a:r>
                        <a:rPr lang="pt-BR" dirty="0"/>
                        <a:t>Gravações do </a:t>
                      </a:r>
                      <a:r>
                        <a:rPr lang="pt-BR" dirty="0" err="1"/>
                        <a:t>MesaCast</a:t>
                      </a:r>
                      <a:r>
                        <a:rPr lang="pt-BR" dirty="0"/>
                        <a:t>, com os interlocutores no estúdio local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Transmissão periódicas feitas pelo Instagram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Material gerado em palestras e cultos, em igrejas e eventos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Gravação de podcast em modo remoto, usando ferramentas adequadas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157579"/>
                  </a:ext>
                </a:extLst>
              </a:tr>
            </a:tbl>
          </a:graphicData>
        </a:graphic>
      </p:graphicFrame>
      <p:pic>
        <p:nvPicPr>
          <p:cNvPr id="8" name="Picture 4">
            <a:extLst>
              <a:ext uri="{FF2B5EF4-FFF2-40B4-BE49-F238E27FC236}">
                <a16:creationId xmlns:a16="http://schemas.microsoft.com/office/drawing/2014/main" id="{F3235205-4871-4B00-90DF-AEB42636C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62" y="2118827"/>
            <a:ext cx="676574" cy="67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ímbolo do youtube grátis ícone">
            <a:extLst>
              <a:ext uri="{FF2B5EF4-FFF2-40B4-BE49-F238E27FC236}">
                <a16:creationId xmlns:a16="http://schemas.microsoft.com/office/drawing/2014/main" id="{F76106F9-6E72-44C6-B338-0130D0E65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739" y="2101514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3E62B952-6314-404B-83A1-2CA791339162}"/>
              </a:ext>
            </a:extLst>
          </p:cNvPr>
          <p:cNvGrpSpPr/>
          <p:nvPr/>
        </p:nvGrpSpPr>
        <p:grpSpPr>
          <a:xfrm>
            <a:off x="9107070" y="1957650"/>
            <a:ext cx="1674280" cy="998928"/>
            <a:chOff x="8909900" y="2020234"/>
            <a:chExt cx="2090000" cy="1246960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6AF09FE3-069C-4856-B44A-53B1CF6A1E85}"/>
                </a:ext>
              </a:extLst>
            </p:cNvPr>
            <p:cNvGrpSpPr/>
            <p:nvPr/>
          </p:nvGrpSpPr>
          <p:grpSpPr>
            <a:xfrm>
              <a:off x="8909900" y="2020234"/>
              <a:ext cx="914400" cy="914400"/>
              <a:chOff x="8489100" y="2971800"/>
              <a:chExt cx="914400" cy="914400"/>
            </a:xfrm>
          </p:grpSpPr>
          <p:pic>
            <p:nvPicPr>
              <p:cNvPr id="21" name="Gráfico 20" descr="Smartphone estrutura de tópicos">
                <a:extLst>
                  <a:ext uri="{FF2B5EF4-FFF2-40B4-BE49-F238E27FC236}">
                    <a16:creationId xmlns:a16="http://schemas.microsoft.com/office/drawing/2014/main" id="{909689C4-898F-4058-8E86-EC43B7EA2E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489100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2" name="Gráfico 21" descr="Usuário com preenchimento sólido">
                <a:extLst>
                  <a:ext uri="{FF2B5EF4-FFF2-40B4-BE49-F238E27FC236}">
                    <a16:creationId xmlns:a16="http://schemas.microsoft.com/office/drawing/2014/main" id="{FE28360F-BAF9-4692-B7C3-E44A5A4A4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717700" y="3200400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27A90A9A-4CF2-483A-8BAC-940AF831CD77}"/>
                </a:ext>
              </a:extLst>
            </p:cNvPr>
            <p:cNvGrpSpPr/>
            <p:nvPr/>
          </p:nvGrpSpPr>
          <p:grpSpPr>
            <a:xfrm>
              <a:off x="10085500" y="2020234"/>
              <a:ext cx="914400" cy="914400"/>
              <a:chOff x="8489100" y="2971800"/>
              <a:chExt cx="914400" cy="914400"/>
            </a:xfrm>
          </p:grpSpPr>
          <p:pic>
            <p:nvPicPr>
              <p:cNvPr id="19" name="Gráfico 18" descr="Smartphone estrutura de tópicos">
                <a:extLst>
                  <a:ext uri="{FF2B5EF4-FFF2-40B4-BE49-F238E27FC236}">
                    <a16:creationId xmlns:a16="http://schemas.microsoft.com/office/drawing/2014/main" id="{953FEB79-6F34-41AC-93F2-2D56E833AE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489100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Gráfico 19" descr="Usuário com preenchimento sólido">
                <a:extLst>
                  <a:ext uri="{FF2B5EF4-FFF2-40B4-BE49-F238E27FC236}">
                    <a16:creationId xmlns:a16="http://schemas.microsoft.com/office/drawing/2014/main" id="{F1C7BA7F-7506-47BE-9790-354FAB986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717700" y="3200400"/>
                <a:ext cx="457200" cy="457200"/>
              </a:xfrm>
              <a:prstGeom prst="rect">
                <a:avLst/>
              </a:prstGeom>
            </p:spPr>
          </p:pic>
        </p:grpSp>
        <p:pic>
          <p:nvPicPr>
            <p:cNvPr id="13" name="Gráfico 12" descr="Smartphone estrutura de tópicos">
              <a:extLst>
                <a:ext uri="{FF2B5EF4-FFF2-40B4-BE49-F238E27FC236}">
                  <a16:creationId xmlns:a16="http://schemas.microsoft.com/office/drawing/2014/main" id="{F816C4E9-7758-4867-B910-E26BA2FA5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504912" y="2020234"/>
              <a:ext cx="914400" cy="914400"/>
            </a:xfrm>
            <a:prstGeom prst="rect">
              <a:avLst/>
            </a:prstGeom>
          </p:spPr>
        </p:pic>
        <p:pic>
          <p:nvPicPr>
            <p:cNvPr id="14" name="Gráfico 13" descr="Usuário estrutura de tópicos">
              <a:extLst>
                <a:ext uri="{FF2B5EF4-FFF2-40B4-BE49-F238E27FC236}">
                  <a16:creationId xmlns:a16="http://schemas.microsoft.com/office/drawing/2014/main" id="{FB95E332-37F3-4FD6-A49E-82C115EB0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742542" y="2251514"/>
              <a:ext cx="444995" cy="444995"/>
            </a:xfrm>
            <a:prstGeom prst="rect">
              <a:avLst/>
            </a:prstGeom>
          </p:spPr>
        </p:pic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D7EF65BC-44A1-43C4-A825-06B5B9011623}"/>
                </a:ext>
              </a:extLst>
            </p:cNvPr>
            <p:cNvCxnSpPr>
              <a:stCxn id="21" idx="2"/>
            </p:cNvCxnSpPr>
            <p:nvPr/>
          </p:nvCxnSpPr>
          <p:spPr>
            <a:xfrm>
              <a:off x="9367100" y="2934634"/>
              <a:ext cx="0" cy="1478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05BF641A-89E1-4D68-ACAA-343BFAB311FB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10542700" y="2934634"/>
              <a:ext cx="0" cy="1478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E0DBCE6D-D71B-48D5-BA3A-5B5739D0BCE3}"/>
                </a:ext>
              </a:extLst>
            </p:cNvPr>
            <p:cNvCxnSpPr/>
            <p:nvPr/>
          </p:nvCxnSpPr>
          <p:spPr>
            <a:xfrm>
              <a:off x="9367100" y="3082528"/>
              <a:ext cx="117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CFA64DE6-4C32-4DF7-AC63-DC60FADAD58F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9962112" y="2934634"/>
              <a:ext cx="0" cy="33256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0F107CE6-20DF-4766-96B5-D01F47A4D139}"/>
              </a:ext>
            </a:extLst>
          </p:cNvPr>
          <p:cNvGrpSpPr/>
          <p:nvPr/>
        </p:nvGrpSpPr>
        <p:grpSpPr>
          <a:xfrm>
            <a:off x="1240179" y="1999914"/>
            <a:ext cx="2155161" cy="914400"/>
            <a:chOff x="1240179" y="1999914"/>
            <a:chExt cx="2155161" cy="914400"/>
          </a:xfrm>
        </p:grpSpPr>
        <p:pic>
          <p:nvPicPr>
            <p:cNvPr id="6" name="Gráfico 5" descr="Usuário estrutura de tópicos">
              <a:extLst>
                <a:ext uri="{FF2B5EF4-FFF2-40B4-BE49-F238E27FC236}">
                  <a16:creationId xmlns:a16="http://schemas.microsoft.com/office/drawing/2014/main" id="{5F4B6CF8-ECBF-473F-9051-894781137B8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480940" y="1999914"/>
              <a:ext cx="914400" cy="914400"/>
            </a:xfrm>
            <a:prstGeom prst="rect">
              <a:avLst/>
            </a:prstGeom>
          </p:spPr>
        </p:pic>
        <p:pic>
          <p:nvPicPr>
            <p:cNvPr id="7" name="Gráfico 6" descr="Usuário com preenchimento sólido">
              <a:extLst>
                <a:ext uri="{FF2B5EF4-FFF2-40B4-BE49-F238E27FC236}">
                  <a16:creationId xmlns:a16="http://schemas.microsoft.com/office/drawing/2014/main" id="{3D0DA515-C536-456E-93FE-03BE2114C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62540" y="1999914"/>
              <a:ext cx="914400" cy="914400"/>
            </a:xfrm>
            <a:prstGeom prst="rect">
              <a:avLst/>
            </a:prstGeom>
          </p:spPr>
        </p:pic>
        <p:pic>
          <p:nvPicPr>
            <p:cNvPr id="24" name="Gráfico 23" descr="Câmera de vídeo estrutura de tópicos">
              <a:extLst>
                <a:ext uri="{FF2B5EF4-FFF2-40B4-BE49-F238E27FC236}">
                  <a16:creationId xmlns:a16="http://schemas.microsoft.com/office/drawing/2014/main" id="{59A58A8C-724E-4DAA-8DF2-11BAD64E9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0179" y="2118827"/>
              <a:ext cx="598026" cy="5980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34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0EF00-7243-4AB0-960B-0BA32546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Edição para vários formatos</a:t>
            </a:r>
            <a:endParaRPr lang="en-US" dirty="0"/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5EB0BD3-3AB9-4156-8DB9-2AFB9D109BD9}"/>
              </a:ext>
            </a:extLst>
          </p:cNvPr>
          <p:cNvGrpSpPr/>
          <p:nvPr/>
        </p:nvGrpSpPr>
        <p:grpSpPr>
          <a:xfrm>
            <a:off x="1151820" y="2051988"/>
            <a:ext cx="1595018" cy="676740"/>
            <a:chOff x="1240179" y="1999914"/>
            <a:chExt cx="2155161" cy="914400"/>
          </a:xfrm>
        </p:grpSpPr>
        <p:pic>
          <p:nvPicPr>
            <p:cNvPr id="5" name="Gráfico 4" descr="Usuário estrutura de tópicos">
              <a:extLst>
                <a:ext uri="{FF2B5EF4-FFF2-40B4-BE49-F238E27FC236}">
                  <a16:creationId xmlns:a16="http://schemas.microsoft.com/office/drawing/2014/main" id="{D84D4C90-486E-4D96-BFC2-99391642D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80940" y="1999914"/>
              <a:ext cx="914400" cy="914400"/>
            </a:xfrm>
            <a:prstGeom prst="rect">
              <a:avLst/>
            </a:prstGeom>
          </p:spPr>
        </p:pic>
        <p:pic>
          <p:nvPicPr>
            <p:cNvPr id="6" name="Gráfico 5" descr="Usuário com preenchimento sólido">
              <a:extLst>
                <a:ext uri="{FF2B5EF4-FFF2-40B4-BE49-F238E27FC236}">
                  <a16:creationId xmlns:a16="http://schemas.microsoft.com/office/drawing/2014/main" id="{9CA6823C-D3AC-4DC2-ABCA-94F3870E4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762540" y="1999914"/>
              <a:ext cx="914400" cy="914400"/>
            </a:xfrm>
            <a:prstGeom prst="rect">
              <a:avLst/>
            </a:prstGeom>
          </p:spPr>
        </p:pic>
        <p:pic>
          <p:nvPicPr>
            <p:cNvPr id="7" name="Gráfico 6" descr="Câmera de vídeo estrutura de tópicos">
              <a:extLst>
                <a:ext uri="{FF2B5EF4-FFF2-40B4-BE49-F238E27FC236}">
                  <a16:creationId xmlns:a16="http://schemas.microsoft.com/office/drawing/2014/main" id="{28CDF7A0-2B4F-44FD-A75A-AC5C2C575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0179" y="2118827"/>
              <a:ext cx="598026" cy="598026"/>
            </a:xfrm>
            <a:prstGeom prst="rect">
              <a:avLst/>
            </a:prstGeom>
          </p:spPr>
        </p:pic>
      </p:grpSp>
      <p:pic>
        <p:nvPicPr>
          <p:cNvPr id="8" name="Picture 4">
            <a:extLst>
              <a:ext uri="{FF2B5EF4-FFF2-40B4-BE49-F238E27FC236}">
                <a16:creationId xmlns:a16="http://schemas.microsoft.com/office/drawing/2014/main" id="{691764A8-A797-4067-8D83-6EFBDF787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55" y="3394681"/>
            <a:ext cx="416442" cy="41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ímbolo do youtube grátis ícone">
            <a:extLst>
              <a:ext uri="{FF2B5EF4-FFF2-40B4-BE49-F238E27FC236}">
                <a16:creationId xmlns:a16="http://schemas.microsoft.com/office/drawing/2014/main" id="{A7AE0208-5701-40D9-B54C-0BBEF8A66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14" y="4404360"/>
            <a:ext cx="491154" cy="49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052B97AA-8BC4-4157-B3E8-3112C1D5FEDE}"/>
              </a:ext>
            </a:extLst>
          </p:cNvPr>
          <p:cNvGrpSpPr/>
          <p:nvPr/>
        </p:nvGrpSpPr>
        <p:grpSpPr>
          <a:xfrm>
            <a:off x="1151820" y="5386160"/>
            <a:ext cx="1362317" cy="812801"/>
            <a:chOff x="8909900" y="2020234"/>
            <a:chExt cx="2090000" cy="1246960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7972534C-FFA6-4D39-8D07-2A348E43E55D}"/>
                </a:ext>
              </a:extLst>
            </p:cNvPr>
            <p:cNvGrpSpPr/>
            <p:nvPr/>
          </p:nvGrpSpPr>
          <p:grpSpPr>
            <a:xfrm>
              <a:off x="8909900" y="2020234"/>
              <a:ext cx="914400" cy="914400"/>
              <a:chOff x="8489100" y="2971800"/>
              <a:chExt cx="914400" cy="914400"/>
            </a:xfrm>
          </p:grpSpPr>
          <p:pic>
            <p:nvPicPr>
              <p:cNvPr id="21" name="Gráfico 20" descr="Smartphone estrutura de tópicos">
                <a:extLst>
                  <a:ext uri="{FF2B5EF4-FFF2-40B4-BE49-F238E27FC236}">
                    <a16:creationId xmlns:a16="http://schemas.microsoft.com/office/drawing/2014/main" id="{C4F4A901-D2F4-4960-B96A-9273466CB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8489100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2" name="Gráfico 21" descr="Usuário com preenchimento sólido">
                <a:extLst>
                  <a:ext uri="{FF2B5EF4-FFF2-40B4-BE49-F238E27FC236}">
                    <a16:creationId xmlns:a16="http://schemas.microsoft.com/office/drawing/2014/main" id="{73C098F1-E8CA-4A10-8B2F-65DCED1C91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17700" y="3200400"/>
                <a:ext cx="457200" cy="457200"/>
              </a:xfrm>
              <a:prstGeom prst="rect">
                <a:avLst/>
              </a:prstGeom>
            </p:spPr>
          </p:pic>
        </p:grp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22C3EEF5-200F-4C0D-A864-0CF898983D01}"/>
                </a:ext>
              </a:extLst>
            </p:cNvPr>
            <p:cNvGrpSpPr/>
            <p:nvPr/>
          </p:nvGrpSpPr>
          <p:grpSpPr>
            <a:xfrm>
              <a:off x="10085500" y="2020234"/>
              <a:ext cx="914400" cy="914400"/>
              <a:chOff x="8489100" y="2971800"/>
              <a:chExt cx="914400" cy="914400"/>
            </a:xfrm>
          </p:grpSpPr>
          <p:pic>
            <p:nvPicPr>
              <p:cNvPr id="19" name="Gráfico 18" descr="Smartphone estrutura de tópicos">
                <a:extLst>
                  <a:ext uri="{FF2B5EF4-FFF2-40B4-BE49-F238E27FC236}">
                    <a16:creationId xmlns:a16="http://schemas.microsoft.com/office/drawing/2014/main" id="{F382B5F5-91ED-4BF0-BF5C-8412C3B0F4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8489100" y="29718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Gráfico 19" descr="Usuário com preenchimento sólido">
                <a:extLst>
                  <a:ext uri="{FF2B5EF4-FFF2-40B4-BE49-F238E27FC236}">
                    <a16:creationId xmlns:a16="http://schemas.microsoft.com/office/drawing/2014/main" id="{778D662A-6671-4030-BC47-293F8E14DE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717700" y="3200400"/>
                <a:ext cx="457200" cy="457200"/>
              </a:xfrm>
              <a:prstGeom prst="rect">
                <a:avLst/>
              </a:prstGeom>
            </p:spPr>
          </p:pic>
        </p:grpSp>
        <p:pic>
          <p:nvPicPr>
            <p:cNvPr id="13" name="Gráfico 12" descr="Smartphone estrutura de tópicos">
              <a:extLst>
                <a:ext uri="{FF2B5EF4-FFF2-40B4-BE49-F238E27FC236}">
                  <a16:creationId xmlns:a16="http://schemas.microsoft.com/office/drawing/2014/main" id="{A8DC02CF-D053-44B5-8687-9F3C6D22E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504912" y="2020234"/>
              <a:ext cx="914400" cy="914400"/>
            </a:xfrm>
            <a:prstGeom prst="rect">
              <a:avLst/>
            </a:prstGeom>
          </p:spPr>
        </p:pic>
        <p:pic>
          <p:nvPicPr>
            <p:cNvPr id="14" name="Gráfico 13" descr="Usuário estrutura de tópicos">
              <a:extLst>
                <a:ext uri="{FF2B5EF4-FFF2-40B4-BE49-F238E27FC236}">
                  <a16:creationId xmlns:a16="http://schemas.microsoft.com/office/drawing/2014/main" id="{20E9422A-B58C-4B72-A297-76BD0C16A1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742542" y="2251514"/>
              <a:ext cx="444995" cy="444995"/>
            </a:xfrm>
            <a:prstGeom prst="rect">
              <a:avLst/>
            </a:prstGeom>
          </p:spPr>
        </p:pic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2462CCDB-956A-4ABA-931C-91C1FFEF01F2}"/>
                </a:ext>
              </a:extLst>
            </p:cNvPr>
            <p:cNvCxnSpPr>
              <a:stCxn id="21" idx="2"/>
            </p:cNvCxnSpPr>
            <p:nvPr/>
          </p:nvCxnSpPr>
          <p:spPr>
            <a:xfrm>
              <a:off x="9367100" y="2934634"/>
              <a:ext cx="0" cy="1478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1342883F-17C3-4614-93BA-BFABCB6CD4A9}"/>
                </a:ext>
              </a:extLst>
            </p:cNvPr>
            <p:cNvCxnSpPr>
              <a:cxnSpLocks/>
              <a:stCxn id="19" idx="2"/>
            </p:cNvCxnSpPr>
            <p:nvPr/>
          </p:nvCxnSpPr>
          <p:spPr>
            <a:xfrm>
              <a:off x="10542700" y="2934634"/>
              <a:ext cx="0" cy="1478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687A7DF8-146D-41A9-88B1-1429E77A817F}"/>
                </a:ext>
              </a:extLst>
            </p:cNvPr>
            <p:cNvCxnSpPr/>
            <p:nvPr/>
          </p:nvCxnSpPr>
          <p:spPr>
            <a:xfrm>
              <a:off x="9367100" y="3082528"/>
              <a:ext cx="117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0DFDA805-443C-445C-ABD3-CB357EBD8763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9962112" y="2934634"/>
              <a:ext cx="0" cy="33256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3" name="Picture 2" descr="símbolo do youtube grátis ícone">
            <a:extLst>
              <a:ext uri="{FF2B5EF4-FFF2-40B4-BE49-F238E27FC236}">
                <a16:creationId xmlns:a16="http://schemas.microsoft.com/office/drawing/2014/main" id="{06D750F0-994A-46C1-8B34-ECE8BC4AF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094" y="4404360"/>
            <a:ext cx="491154" cy="49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C1EB2C8B-6F82-4AB0-B730-A1FD2F226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775" y="4441716"/>
            <a:ext cx="416442" cy="41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0F24267-5D6C-4295-98CA-87B1DCD8B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299" y="5563289"/>
            <a:ext cx="515302" cy="51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YouTube Shorts Black Logo Vector (SVG, PDF, Ai, EPS, CDR) Free Download -  Logowik.com">
            <a:extLst>
              <a:ext uri="{FF2B5EF4-FFF2-40B4-BE49-F238E27FC236}">
                <a16:creationId xmlns:a16="http://schemas.microsoft.com/office/drawing/2014/main" id="{AC6E060A-A4FE-4FE0-BFBD-AA8732EA4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748" y="5459187"/>
            <a:ext cx="987636" cy="73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nstagram Reels icon PNG and SVG Vector Free Download">
            <a:extLst>
              <a:ext uri="{FF2B5EF4-FFF2-40B4-BE49-F238E27FC236}">
                <a16:creationId xmlns:a16="http://schemas.microsoft.com/office/drawing/2014/main" id="{0BBC7E33-EC1A-44ED-9052-54981D10D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242" y="5566612"/>
            <a:ext cx="491155" cy="49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áfico 25" descr="Rádio estrutura de tópicos">
            <a:extLst>
              <a:ext uri="{FF2B5EF4-FFF2-40B4-BE49-F238E27FC236}">
                <a16:creationId xmlns:a16="http://schemas.microsoft.com/office/drawing/2014/main" id="{50690EAF-CFA8-4DAB-B215-279E365EE9E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923341" y="3059422"/>
            <a:ext cx="702777" cy="702777"/>
          </a:xfrm>
          <a:prstGeom prst="rect">
            <a:avLst/>
          </a:prstGeom>
        </p:spPr>
      </p:pic>
      <p:pic>
        <p:nvPicPr>
          <p:cNvPr id="28" name="Gráfico 27" descr="Podcast estrutura de tópicos">
            <a:extLst>
              <a:ext uri="{FF2B5EF4-FFF2-40B4-BE49-F238E27FC236}">
                <a16:creationId xmlns:a16="http://schemas.microsoft.com/office/drawing/2014/main" id="{EDAB2B98-3D2C-4A0B-A236-42DA1D2D19F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947867" y="2038321"/>
            <a:ext cx="572530" cy="572530"/>
          </a:xfrm>
          <a:prstGeom prst="rect">
            <a:avLst/>
          </a:prstGeom>
        </p:spPr>
      </p:pic>
      <p:sp>
        <p:nvSpPr>
          <p:cNvPr id="29" name="CaixaDeTexto 28">
            <a:extLst>
              <a:ext uri="{FF2B5EF4-FFF2-40B4-BE49-F238E27FC236}">
                <a16:creationId xmlns:a16="http://schemas.microsoft.com/office/drawing/2014/main" id="{AEBDFA33-B99A-4CCA-99D2-606294BC6C75}"/>
              </a:ext>
            </a:extLst>
          </p:cNvPr>
          <p:cNvSpPr txBox="1"/>
          <p:nvPr/>
        </p:nvSpPr>
        <p:spPr>
          <a:xfrm>
            <a:off x="9131339" y="6106539"/>
            <a:ext cx="2286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Shorts + </a:t>
            </a:r>
            <a:r>
              <a:rPr lang="pt-BR" dirty="0" err="1"/>
              <a:t>Reels</a:t>
            </a:r>
            <a:r>
              <a:rPr lang="pt-BR" dirty="0"/>
              <a:t> + </a:t>
            </a:r>
            <a:r>
              <a:rPr lang="pt-BR" dirty="0" err="1"/>
              <a:t>Tiktok</a:t>
            </a:r>
            <a:endParaRPr lang="en-US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AD0DC4E-948F-4982-9D22-12A84A560AC1}"/>
              </a:ext>
            </a:extLst>
          </p:cNvPr>
          <p:cNvSpPr txBox="1"/>
          <p:nvPr/>
        </p:nvSpPr>
        <p:spPr>
          <a:xfrm>
            <a:off x="9167974" y="488612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YouTube + Instagram</a:t>
            </a:r>
            <a:endParaRPr lang="en-US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8A68A84-FE06-4EC8-AE02-51DA79D1FBEC}"/>
              </a:ext>
            </a:extLst>
          </p:cNvPr>
          <p:cNvSpPr txBox="1"/>
          <p:nvPr/>
        </p:nvSpPr>
        <p:spPr>
          <a:xfrm>
            <a:off x="9916297" y="374629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Radio</a:t>
            </a:r>
            <a:endParaRPr lang="en-US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4511CFB-529F-44A7-B51E-22A5A33B491D}"/>
              </a:ext>
            </a:extLst>
          </p:cNvPr>
          <p:cNvSpPr txBox="1"/>
          <p:nvPr/>
        </p:nvSpPr>
        <p:spPr>
          <a:xfrm>
            <a:off x="9818257" y="2549906"/>
            <a:ext cx="9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Podcast</a:t>
            </a:r>
            <a:endParaRPr lang="en-US" dirty="0"/>
          </a:p>
        </p:txBody>
      </p:sp>
      <p:pic>
        <p:nvPicPr>
          <p:cNvPr id="31" name="Gráfico 30" descr="Escrivaninha de Home Office estrutura de tópicos">
            <a:extLst>
              <a:ext uri="{FF2B5EF4-FFF2-40B4-BE49-F238E27FC236}">
                <a16:creationId xmlns:a16="http://schemas.microsoft.com/office/drawing/2014/main" id="{8153E221-EBE0-4D09-873C-B2CE055BF44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03628" y="3465610"/>
            <a:ext cx="1446028" cy="1446028"/>
          </a:xfrm>
          <a:prstGeom prst="rect">
            <a:avLst/>
          </a:prstGeom>
        </p:spPr>
      </p:pic>
      <p:cxnSp>
        <p:nvCxnSpPr>
          <p:cNvPr id="2049" name="Conector: Angulado 2048">
            <a:extLst>
              <a:ext uri="{FF2B5EF4-FFF2-40B4-BE49-F238E27FC236}">
                <a16:creationId xmlns:a16="http://schemas.microsoft.com/office/drawing/2014/main" id="{D072A1A6-DF25-4EC1-AC33-7DEEFA148BCC}"/>
              </a:ext>
            </a:extLst>
          </p:cNvPr>
          <p:cNvCxnSpPr/>
          <p:nvPr/>
        </p:nvCxnSpPr>
        <p:spPr>
          <a:xfrm>
            <a:off x="2849526" y="2360428"/>
            <a:ext cx="2147776" cy="138586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Conector: Angulado 2052">
            <a:extLst>
              <a:ext uri="{FF2B5EF4-FFF2-40B4-BE49-F238E27FC236}">
                <a16:creationId xmlns:a16="http://schemas.microsoft.com/office/drawing/2014/main" id="{B7535E23-7473-403D-BB9A-2D78207E00C6}"/>
              </a:ext>
            </a:extLst>
          </p:cNvPr>
          <p:cNvCxnSpPr>
            <a:cxnSpLocks/>
          </p:cNvCxnSpPr>
          <p:nvPr/>
        </p:nvCxnSpPr>
        <p:spPr>
          <a:xfrm flipV="1">
            <a:off x="2835784" y="4441717"/>
            <a:ext cx="2132315" cy="132556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Conector: Angulado 2056">
            <a:extLst>
              <a:ext uri="{FF2B5EF4-FFF2-40B4-BE49-F238E27FC236}">
                <a16:creationId xmlns:a16="http://schemas.microsoft.com/office/drawing/2014/main" id="{F4FF4A90-6B54-4CFB-B4CD-8EEA35CB61E5}"/>
              </a:ext>
            </a:extLst>
          </p:cNvPr>
          <p:cNvCxnSpPr>
            <a:cxnSpLocks/>
          </p:cNvCxnSpPr>
          <p:nvPr/>
        </p:nvCxnSpPr>
        <p:spPr>
          <a:xfrm flipV="1">
            <a:off x="2835784" y="4221126"/>
            <a:ext cx="1768114" cy="404038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Angulado 47">
            <a:extLst>
              <a:ext uri="{FF2B5EF4-FFF2-40B4-BE49-F238E27FC236}">
                <a16:creationId xmlns:a16="http://schemas.microsoft.com/office/drawing/2014/main" id="{F04DDBFC-A57B-4754-BBC3-422C861EE9FC}"/>
              </a:ext>
            </a:extLst>
          </p:cNvPr>
          <p:cNvCxnSpPr>
            <a:cxnSpLocks/>
          </p:cNvCxnSpPr>
          <p:nvPr/>
        </p:nvCxnSpPr>
        <p:spPr>
          <a:xfrm>
            <a:off x="2831781" y="3538424"/>
            <a:ext cx="1772117" cy="428461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do 50">
            <a:extLst>
              <a:ext uri="{FF2B5EF4-FFF2-40B4-BE49-F238E27FC236}">
                <a16:creationId xmlns:a16="http://schemas.microsoft.com/office/drawing/2014/main" id="{3C91A078-1E37-491B-AB86-5B60EA05E4E5}"/>
              </a:ext>
            </a:extLst>
          </p:cNvPr>
          <p:cNvCxnSpPr/>
          <p:nvPr/>
        </p:nvCxnSpPr>
        <p:spPr>
          <a:xfrm>
            <a:off x="6672855" y="4490844"/>
            <a:ext cx="2147776" cy="1385866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Angulado 51">
            <a:extLst>
              <a:ext uri="{FF2B5EF4-FFF2-40B4-BE49-F238E27FC236}">
                <a16:creationId xmlns:a16="http://schemas.microsoft.com/office/drawing/2014/main" id="{8F8FB86D-92FA-4382-A320-0147139AC877}"/>
              </a:ext>
            </a:extLst>
          </p:cNvPr>
          <p:cNvCxnSpPr>
            <a:cxnSpLocks/>
          </p:cNvCxnSpPr>
          <p:nvPr/>
        </p:nvCxnSpPr>
        <p:spPr>
          <a:xfrm flipV="1">
            <a:off x="6672855" y="2384743"/>
            <a:ext cx="2132315" cy="132556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: Angulado 52">
            <a:extLst>
              <a:ext uri="{FF2B5EF4-FFF2-40B4-BE49-F238E27FC236}">
                <a16:creationId xmlns:a16="http://schemas.microsoft.com/office/drawing/2014/main" id="{EA593AC5-6416-4308-B7A5-FD018B811831}"/>
              </a:ext>
            </a:extLst>
          </p:cNvPr>
          <p:cNvCxnSpPr>
            <a:cxnSpLocks/>
          </p:cNvCxnSpPr>
          <p:nvPr/>
        </p:nvCxnSpPr>
        <p:spPr>
          <a:xfrm flipV="1">
            <a:off x="7160255" y="3524761"/>
            <a:ext cx="1768114" cy="404038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do 53">
            <a:extLst>
              <a:ext uri="{FF2B5EF4-FFF2-40B4-BE49-F238E27FC236}">
                <a16:creationId xmlns:a16="http://schemas.microsoft.com/office/drawing/2014/main" id="{E2C1E6CA-062E-4670-9AD4-8E4DDD4955E4}"/>
              </a:ext>
            </a:extLst>
          </p:cNvPr>
          <p:cNvCxnSpPr>
            <a:cxnSpLocks/>
          </p:cNvCxnSpPr>
          <p:nvPr/>
        </p:nvCxnSpPr>
        <p:spPr>
          <a:xfrm>
            <a:off x="7144082" y="4227485"/>
            <a:ext cx="1772117" cy="428461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3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BB126-33E0-413C-82AB-11B6056E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Geração de conteúdo</a:t>
            </a:r>
            <a:endParaRPr lang="en-US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7869923-05C0-45EC-974D-FCA82FB86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290781"/>
              </p:ext>
            </p:extLst>
          </p:nvPr>
        </p:nvGraphicFramePr>
        <p:xfrm>
          <a:off x="838200" y="1825628"/>
          <a:ext cx="10515600" cy="485011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885390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195258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954030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67905334"/>
                    </a:ext>
                  </a:extLst>
                </a:gridCol>
              </a:tblGrid>
              <a:tr h="886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77842"/>
                  </a:ext>
                </a:extLst>
              </a:tr>
              <a:tr h="35417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Podcast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Radio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YouTube + Instagram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Shorts + </a:t>
                      </a:r>
                      <a:r>
                        <a:rPr lang="pt-BR" b="1" dirty="0" err="1"/>
                        <a:t>Reels</a:t>
                      </a:r>
                      <a:r>
                        <a:rPr lang="pt-BR" b="1" dirty="0"/>
                        <a:t> + </a:t>
                      </a:r>
                      <a:r>
                        <a:rPr lang="pt-BR" b="1" dirty="0" err="1"/>
                        <a:t>Tiktok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41783"/>
                  </a:ext>
                </a:extLst>
              </a:tr>
              <a:tr h="3541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12 a 20 min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 min ?? – rígido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40 min a 1 hora 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 a 30 </a:t>
                      </a:r>
                      <a:r>
                        <a:rPr lang="pt-BR" dirty="0" err="1"/>
                        <a:t>seg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0157579"/>
                  </a:ext>
                </a:extLst>
              </a:tr>
              <a:tr h="61981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Áudio, “AOD”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Áudio broadcast,</a:t>
                      </a:r>
                    </a:p>
                    <a:p>
                      <a:pPr algn="ctr"/>
                      <a:r>
                        <a:rPr lang="pt-BR" dirty="0"/>
                        <a:t>sem arquivo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Vídeo qualidade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Vídeo rápido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3999002"/>
                  </a:ext>
                </a:extLst>
              </a:tr>
              <a:tr h="129601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Público jovem, ouve enquanto faz caminhada, exercícios, mais engajado (escolheu ouvir)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Maior alcance,</a:t>
                      </a:r>
                    </a:p>
                    <a:p>
                      <a:pPr algn="ctr"/>
                      <a:r>
                        <a:rPr lang="pt-BR" dirty="0"/>
                        <a:t>público distraído ??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Conteúdo para ser “assistido”, utilização de recursos de vídeo, comunicação não verbal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Destaques, chamada para conteúdo completo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2039536"/>
                  </a:ext>
                </a:extLst>
              </a:tr>
              <a:tr h="1296022">
                <a:tc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113188"/>
                  </a:ext>
                </a:extLst>
              </a:tr>
            </a:tbl>
          </a:graphicData>
        </a:graphic>
      </p:graphicFrame>
      <p:pic>
        <p:nvPicPr>
          <p:cNvPr id="23" name="Gráfico 22" descr="Podcast estrutura de tópicos">
            <a:extLst>
              <a:ext uri="{FF2B5EF4-FFF2-40B4-BE49-F238E27FC236}">
                <a16:creationId xmlns:a16="http://schemas.microsoft.com/office/drawing/2014/main" id="{B444C366-A05A-4514-B7DA-2E7A2212C0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5225" y="1953260"/>
            <a:ext cx="572530" cy="572530"/>
          </a:xfrm>
          <a:prstGeom prst="rect">
            <a:avLst/>
          </a:prstGeom>
        </p:spPr>
      </p:pic>
      <p:pic>
        <p:nvPicPr>
          <p:cNvPr id="26" name="Gráfico 25" descr="Rádio estrutura de tópicos">
            <a:extLst>
              <a:ext uri="{FF2B5EF4-FFF2-40B4-BE49-F238E27FC236}">
                <a16:creationId xmlns:a16="http://schemas.microsoft.com/office/drawing/2014/main" id="{B376ABE5-193F-4E5D-8CD4-B8AB65457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47573" y="1888136"/>
            <a:ext cx="702777" cy="702777"/>
          </a:xfrm>
          <a:prstGeom prst="rect">
            <a:avLst/>
          </a:prstGeom>
        </p:spPr>
      </p:pic>
      <p:pic>
        <p:nvPicPr>
          <p:cNvPr id="27" name="Picture 2" descr="símbolo do youtube grátis ícone">
            <a:extLst>
              <a:ext uri="{FF2B5EF4-FFF2-40B4-BE49-F238E27FC236}">
                <a16:creationId xmlns:a16="http://schemas.microsoft.com/office/drawing/2014/main" id="{595ABEC8-AF1B-42BF-A508-91E5293C1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75" y="2034636"/>
            <a:ext cx="491154" cy="49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59D64365-916B-4F36-A424-F4E6EB36F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756" y="2071992"/>
            <a:ext cx="416442" cy="41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>
            <a:extLst>
              <a:ext uri="{FF2B5EF4-FFF2-40B4-BE49-F238E27FC236}">
                <a16:creationId xmlns:a16="http://schemas.microsoft.com/office/drawing/2014/main" id="{0D6FB4E9-DDCB-4D48-BEAC-3984D9308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434" y="2057362"/>
            <a:ext cx="515302" cy="51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YouTube Shorts Black Logo Vector (SVG, PDF, Ai, EPS, CDR) Free Download -  Logowik.com">
            <a:extLst>
              <a:ext uri="{FF2B5EF4-FFF2-40B4-BE49-F238E27FC236}">
                <a16:creationId xmlns:a16="http://schemas.microsoft.com/office/drawing/2014/main" id="{742FA7FF-516E-445C-89D5-3FD5548B1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883" y="1953260"/>
            <a:ext cx="987636" cy="73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Instagram Reels icon PNG and SVG Vector Free Download">
            <a:extLst>
              <a:ext uri="{FF2B5EF4-FFF2-40B4-BE49-F238E27FC236}">
                <a16:creationId xmlns:a16="http://schemas.microsoft.com/office/drawing/2014/main" id="{C8955CBC-4295-4A15-A024-B5270061A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377" y="2060685"/>
            <a:ext cx="491155" cy="49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Agrupar 53">
            <a:extLst>
              <a:ext uri="{FF2B5EF4-FFF2-40B4-BE49-F238E27FC236}">
                <a16:creationId xmlns:a16="http://schemas.microsoft.com/office/drawing/2014/main" id="{072C78B3-6610-43B1-B009-C24E9FD2DF2D}"/>
              </a:ext>
            </a:extLst>
          </p:cNvPr>
          <p:cNvGrpSpPr/>
          <p:nvPr/>
        </p:nvGrpSpPr>
        <p:grpSpPr>
          <a:xfrm>
            <a:off x="7248518" y="5611280"/>
            <a:ext cx="732518" cy="732517"/>
            <a:chOff x="7484756" y="5667844"/>
            <a:chExt cx="732518" cy="732517"/>
          </a:xfrm>
        </p:grpSpPr>
        <p:pic>
          <p:nvPicPr>
            <p:cNvPr id="42" name="Gráfico 41" descr="Usuário com preenchimento sólido">
              <a:extLst>
                <a:ext uri="{FF2B5EF4-FFF2-40B4-BE49-F238E27FC236}">
                  <a16:creationId xmlns:a16="http://schemas.microsoft.com/office/drawing/2014/main" id="{9F80A61D-0957-4A75-B749-A4202079B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716191" y="5779413"/>
              <a:ext cx="277682" cy="277682"/>
            </a:xfrm>
            <a:prstGeom prst="rect">
              <a:avLst/>
            </a:prstGeom>
          </p:spPr>
        </p:pic>
        <p:pic>
          <p:nvPicPr>
            <p:cNvPr id="35" name="Gráfico 34" descr="Smartphone estrutura de tópicos">
              <a:extLst>
                <a:ext uri="{FF2B5EF4-FFF2-40B4-BE49-F238E27FC236}">
                  <a16:creationId xmlns:a16="http://schemas.microsoft.com/office/drawing/2014/main" id="{4F556473-1A83-463D-848B-2A37E923B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484756" y="5667844"/>
              <a:ext cx="732518" cy="732517"/>
            </a:xfrm>
            <a:prstGeom prst="rect">
              <a:avLst/>
            </a:prstGeom>
          </p:spPr>
        </p:pic>
        <p:pic>
          <p:nvPicPr>
            <p:cNvPr id="36" name="Gráfico 35" descr="Usuário estrutura de tópicos">
              <a:extLst>
                <a:ext uri="{FF2B5EF4-FFF2-40B4-BE49-F238E27FC236}">
                  <a16:creationId xmlns:a16="http://schemas.microsoft.com/office/drawing/2014/main" id="{15328B6B-9679-4F2C-B925-A44A62D95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723604" y="6010886"/>
              <a:ext cx="270269" cy="270269"/>
            </a:xfrm>
            <a:prstGeom prst="rect">
              <a:avLst/>
            </a:prstGeom>
          </p:spPr>
        </p:pic>
      </p:grp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4E7D6B3-64C7-4887-B7E6-94952C0E8E85}"/>
              </a:ext>
            </a:extLst>
          </p:cNvPr>
          <p:cNvGrpSpPr/>
          <p:nvPr/>
        </p:nvGrpSpPr>
        <p:grpSpPr>
          <a:xfrm>
            <a:off x="6644246" y="5380157"/>
            <a:ext cx="732517" cy="732518"/>
            <a:chOff x="6429816" y="5422768"/>
            <a:chExt cx="732517" cy="732518"/>
          </a:xfrm>
        </p:grpSpPr>
        <p:pic>
          <p:nvPicPr>
            <p:cNvPr id="41" name="Gráfico 40" descr="Smartphone estrutura de tópicos">
              <a:extLst>
                <a:ext uri="{FF2B5EF4-FFF2-40B4-BE49-F238E27FC236}">
                  <a16:creationId xmlns:a16="http://schemas.microsoft.com/office/drawing/2014/main" id="{0453300B-CEF5-4F0A-B884-3DED2D0B0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rot="16200000">
              <a:off x="6429816" y="5422768"/>
              <a:ext cx="732518" cy="732517"/>
            </a:xfrm>
            <a:prstGeom prst="rect">
              <a:avLst/>
            </a:prstGeom>
          </p:spPr>
        </p:pic>
        <p:pic>
          <p:nvPicPr>
            <p:cNvPr id="45" name="Gráfico 44" descr="Usuário estrutura de tópicos">
              <a:extLst>
                <a:ext uri="{FF2B5EF4-FFF2-40B4-BE49-F238E27FC236}">
                  <a16:creationId xmlns:a16="http://schemas.microsoft.com/office/drawing/2014/main" id="{4C4EF4AA-AFC3-4BC2-A516-CF6D46A82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547237" y="5653891"/>
              <a:ext cx="270269" cy="270269"/>
            </a:xfrm>
            <a:prstGeom prst="rect">
              <a:avLst/>
            </a:prstGeom>
          </p:spPr>
        </p:pic>
        <p:pic>
          <p:nvPicPr>
            <p:cNvPr id="47" name="Gráfico 46" descr="Usuário com preenchimento sólido">
              <a:extLst>
                <a:ext uri="{FF2B5EF4-FFF2-40B4-BE49-F238E27FC236}">
                  <a16:creationId xmlns:a16="http://schemas.microsoft.com/office/drawing/2014/main" id="{56AF22BC-A61D-4101-8359-EC6294B6E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763970" y="5653891"/>
              <a:ext cx="277682" cy="277682"/>
            </a:xfrm>
            <a:prstGeom prst="rect">
              <a:avLst/>
            </a:prstGeom>
          </p:spPr>
        </p:pic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31A847F6-02EA-4393-B2A8-D76D7F36F2B7}"/>
              </a:ext>
            </a:extLst>
          </p:cNvPr>
          <p:cNvGrpSpPr/>
          <p:nvPr/>
        </p:nvGrpSpPr>
        <p:grpSpPr>
          <a:xfrm>
            <a:off x="7696000" y="5611280"/>
            <a:ext cx="732518" cy="732517"/>
            <a:chOff x="8389631" y="5667844"/>
            <a:chExt cx="732518" cy="732517"/>
          </a:xfrm>
        </p:grpSpPr>
        <p:pic>
          <p:nvPicPr>
            <p:cNvPr id="46" name="Gráfico 45" descr="Smartphone estrutura de tópicos">
              <a:extLst>
                <a:ext uri="{FF2B5EF4-FFF2-40B4-BE49-F238E27FC236}">
                  <a16:creationId xmlns:a16="http://schemas.microsoft.com/office/drawing/2014/main" id="{040FF983-5B2E-4CB1-9B80-7435108517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389631" y="5667844"/>
              <a:ext cx="732518" cy="732517"/>
            </a:xfrm>
            <a:prstGeom prst="rect">
              <a:avLst/>
            </a:prstGeom>
          </p:spPr>
        </p:pic>
        <p:pic>
          <p:nvPicPr>
            <p:cNvPr id="49" name="Gráfico 48" descr="Usuário estrutura de tópicos">
              <a:extLst>
                <a:ext uri="{FF2B5EF4-FFF2-40B4-BE49-F238E27FC236}">
                  <a16:creationId xmlns:a16="http://schemas.microsoft.com/office/drawing/2014/main" id="{8250CA71-E80D-4296-BA19-2905C7AFF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620755" y="5875723"/>
              <a:ext cx="270269" cy="270269"/>
            </a:xfrm>
            <a:prstGeom prst="rect">
              <a:avLst/>
            </a:prstGeom>
          </p:spPr>
        </p:pic>
      </p:grpSp>
      <p:grpSp>
        <p:nvGrpSpPr>
          <p:cNvPr id="5" name="Agrupar 4">
            <a:extLst>
              <a:ext uri="{FF2B5EF4-FFF2-40B4-BE49-F238E27FC236}">
                <a16:creationId xmlns:a16="http://schemas.microsoft.com/office/drawing/2014/main" id="{70200296-B4A9-48B0-A184-B4C422C7BB47}"/>
              </a:ext>
            </a:extLst>
          </p:cNvPr>
          <p:cNvGrpSpPr/>
          <p:nvPr/>
        </p:nvGrpSpPr>
        <p:grpSpPr>
          <a:xfrm>
            <a:off x="6632815" y="5808311"/>
            <a:ext cx="732517" cy="732518"/>
            <a:chOff x="6421455" y="6230999"/>
            <a:chExt cx="732517" cy="732518"/>
          </a:xfrm>
        </p:grpSpPr>
        <p:pic>
          <p:nvPicPr>
            <p:cNvPr id="50" name="Gráfico 49" descr="Smartphone estrutura de tópicos">
              <a:extLst>
                <a:ext uri="{FF2B5EF4-FFF2-40B4-BE49-F238E27FC236}">
                  <a16:creationId xmlns:a16="http://schemas.microsoft.com/office/drawing/2014/main" id="{5D79142F-049E-4D6D-ABBB-AD912709CA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 rot="16200000">
              <a:off x="6421455" y="6230999"/>
              <a:ext cx="732518" cy="732517"/>
            </a:xfrm>
            <a:prstGeom prst="rect">
              <a:avLst/>
            </a:prstGeom>
          </p:spPr>
        </p:pic>
        <p:pic>
          <p:nvPicPr>
            <p:cNvPr id="51" name="Gráfico 50" descr="Usuário estrutura de tópicos">
              <a:extLst>
                <a:ext uri="{FF2B5EF4-FFF2-40B4-BE49-F238E27FC236}">
                  <a16:creationId xmlns:a16="http://schemas.microsoft.com/office/drawing/2014/main" id="{C85F1DC1-82C8-4669-86DB-31937DCAB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547237" y="6492875"/>
              <a:ext cx="200616" cy="200616"/>
            </a:xfrm>
            <a:prstGeom prst="rect">
              <a:avLst/>
            </a:prstGeom>
          </p:spPr>
        </p:pic>
        <p:pic>
          <p:nvPicPr>
            <p:cNvPr id="52" name="Gráfico 51" descr="Usuário com preenchimento sólido">
              <a:extLst>
                <a:ext uri="{FF2B5EF4-FFF2-40B4-BE49-F238E27FC236}">
                  <a16:creationId xmlns:a16="http://schemas.microsoft.com/office/drawing/2014/main" id="{80DA8537-8C8B-4493-AC45-61CD0B67D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694744" y="6492875"/>
              <a:ext cx="200616" cy="200616"/>
            </a:xfrm>
            <a:prstGeom prst="rect">
              <a:avLst/>
            </a:prstGeom>
          </p:spPr>
        </p:pic>
        <p:pic>
          <p:nvPicPr>
            <p:cNvPr id="53" name="Gráfico 52" descr="Usuário estrutura de tópicos">
              <a:extLst>
                <a:ext uri="{FF2B5EF4-FFF2-40B4-BE49-F238E27FC236}">
                  <a16:creationId xmlns:a16="http://schemas.microsoft.com/office/drawing/2014/main" id="{0ABE5D65-C610-4E44-99B7-FB1A1CE3F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841036" y="6492875"/>
              <a:ext cx="200616" cy="200616"/>
            </a:xfrm>
            <a:prstGeom prst="rect">
              <a:avLst/>
            </a:prstGeom>
          </p:spPr>
        </p:pic>
      </p:grpSp>
      <p:grpSp>
        <p:nvGrpSpPr>
          <p:cNvPr id="56" name="Agrupar 55">
            <a:extLst>
              <a:ext uri="{FF2B5EF4-FFF2-40B4-BE49-F238E27FC236}">
                <a16:creationId xmlns:a16="http://schemas.microsoft.com/office/drawing/2014/main" id="{18395A1F-059D-4D9E-8C9D-BDFCF23A96D5}"/>
              </a:ext>
            </a:extLst>
          </p:cNvPr>
          <p:cNvGrpSpPr/>
          <p:nvPr/>
        </p:nvGrpSpPr>
        <p:grpSpPr>
          <a:xfrm>
            <a:off x="9568014" y="5557901"/>
            <a:ext cx="732518" cy="732517"/>
            <a:chOff x="7484756" y="5667844"/>
            <a:chExt cx="732518" cy="732517"/>
          </a:xfrm>
        </p:grpSpPr>
        <p:pic>
          <p:nvPicPr>
            <p:cNvPr id="57" name="Gráfico 56" descr="Usuário com preenchimento sólido">
              <a:extLst>
                <a:ext uri="{FF2B5EF4-FFF2-40B4-BE49-F238E27FC236}">
                  <a16:creationId xmlns:a16="http://schemas.microsoft.com/office/drawing/2014/main" id="{D04FA0FA-A8B8-4E9B-B17A-B29142482A0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716191" y="5779413"/>
              <a:ext cx="277682" cy="277682"/>
            </a:xfrm>
            <a:prstGeom prst="rect">
              <a:avLst/>
            </a:prstGeom>
          </p:spPr>
        </p:pic>
        <p:pic>
          <p:nvPicPr>
            <p:cNvPr id="58" name="Gráfico 57" descr="Smartphone estrutura de tópicos">
              <a:extLst>
                <a:ext uri="{FF2B5EF4-FFF2-40B4-BE49-F238E27FC236}">
                  <a16:creationId xmlns:a16="http://schemas.microsoft.com/office/drawing/2014/main" id="{4108A939-7B54-4510-BA8B-5DDC5EE8C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484756" y="5667844"/>
              <a:ext cx="732518" cy="732517"/>
            </a:xfrm>
            <a:prstGeom prst="rect">
              <a:avLst/>
            </a:prstGeom>
          </p:spPr>
        </p:pic>
        <p:pic>
          <p:nvPicPr>
            <p:cNvPr id="59" name="Gráfico 58" descr="Usuário estrutura de tópicos">
              <a:extLst>
                <a:ext uri="{FF2B5EF4-FFF2-40B4-BE49-F238E27FC236}">
                  <a16:creationId xmlns:a16="http://schemas.microsoft.com/office/drawing/2014/main" id="{5E237818-2883-4EE5-97F4-C6FA9213A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723604" y="6010886"/>
              <a:ext cx="270269" cy="270269"/>
            </a:xfrm>
            <a:prstGeom prst="rect">
              <a:avLst/>
            </a:prstGeom>
          </p:spPr>
        </p:pic>
      </p:grpSp>
      <p:grpSp>
        <p:nvGrpSpPr>
          <p:cNvPr id="60" name="Agrupar 59">
            <a:extLst>
              <a:ext uri="{FF2B5EF4-FFF2-40B4-BE49-F238E27FC236}">
                <a16:creationId xmlns:a16="http://schemas.microsoft.com/office/drawing/2014/main" id="{C6ED9BA9-57ED-4325-BB4C-BE6E4581EED6}"/>
              </a:ext>
            </a:extLst>
          </p:cNvPr>
          <p:cNvGrpSpPr/>
          <p:nvPr/>
        </p:nvGrpSpPr>
        <p:grpSpPr>
          <a:xfrm>
            <a:off x="10084544" y="5556963"/>
            <a:ext cx="732518" cy="732517"/>
            <a:chOff x="8389631" y="5667844"/>
            <a:chExt cx="732518" cy="732517"/>
          </a:xfrm>
        </p:grpSpPr>
        <p:pic>
          <p:nvPicPr>
            <p:cNvPr id="61" name="Gráfico 60" descr="Smartphone estrutura de tópicos">
              <a:extLst>
                <a:ext uri="{FF2B5EF4-FFF2-40B4-BE49-F238E27FC236}">
                  <a16:creationId xmlns:a16="http://schemas.microsoft.com/office/drawing/2014/main" id="{00CC722F-62B6-4442-885A-0B0199C68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389631" y="5667844"/>
              <a:ext cx="732518" cy="732517"/>
            </a:xfrm>
            <a:prstGeom prst="rect">
              <a:avLst/>
            </a:prstGeom>
          </p:spPr>
        </p:pic>
        <p:pic>
          <p:nvPicPr>
            <p:cNvPr id="62" name="Gráfico 61" descr="Usuário estrutura de tópicos">
              <a:extLst>
                <a:ext uri="{FF2B5EF4-FFF2-40B4-BE49-F238E27FC236}">
                  <a16:creationId xmlns:a16="http://schemas.microsoft.com/office/drawing/2014/main" id="{1AE3B266-6939-4699-84D2-A4E6092FA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620755" y="5875723"/>
              <a:ext cx="270269" cy="270269"/>
            </a:xfrm>
            <a:prstGeom prst="rect">
              <a:avLst/>
            </a:prstGeom>
          </p:spPr>
        </p:pic>
      </p:grpSp>
      <p:pic>
        <p:nvPicPr>
          <p:cNvPr id="64" name="Gráfico 63" descr="Voz estrutura de tópicos">
            <a:extLst>
              <a:ext uri="{FF2B5EF4-FFF2-40B4-BE49-F238E27FC236}">
                <a16:creationId xmlns:a16="http://schemas.microsoft.com/office/drawing/2014/main" id="{F0585CFF-7CF6-4F6C-9685-9B71EBCAA63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407974" y="5543331"/>
            <a:ext cx="914400" cy="914400"/>
          </a:xfrm>
          <a:prstGeom prst="rect">
            <a:avLst/>
          </a:prstGeom>
        </p:spPr>
      </p:pic>
      <p:pic>
        <p:nvPicPr>
          <p:cNvPr id="65" name="Gráfico 64" descr="Voz estrutura de tópicos">
            <a:extLst>
              <a:ext uri="{FF2B5EF4-FFF2-40B4-BE49-F238E27FC236}">
                <a16:creationId xmlns:a16="http://schemas.microsoft.com/office/drawing/2014/main" id="{1F67F435-B752-490A-B2A6-FF25B34C1B5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759524" y="55403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36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820DE-525D-4261-95D8-E4769BAD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Podcast Remoto</a:t>
            </a:r>
            <a:endParaRPr lang="en-US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84ABB7C0-E92A-48BC-BDE7-9A497C1996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Gravação de áudio e vídeo localmente</a:t>
            </a:r>
          </a:p>
          <a:p>
            <a:pPr lvl="1"/>
            <a:r>
              <a:rPr lang="pt-BR" dirty="0"/>
              <a:t>(no celular ou computador)</a:t>
            </a:r>
          </a:p>
          <a:p>
            <a:r>
              <a:rPr lang="pt-BR" dirty="0"/>
              <a:t>Ferramenta de edição na internet</a:t>
            </a:r>
          </a:p>
          <a:p>
            <a:r>
              <a:rPr lang="pt-BR" dirty="0"/>
              <a:t>Geração em múltiplos formatos</a:t>
            </a:r>
          </a:p>
          <a:p>
            <a:endParaRPr lang="pt-BR" dirty="0"/>
          </a:p>
          <a:p>
            <a:endParaRPr lang="en-US" dirty="0"/>
          </a:p>
        </p:txBody>
      </p:sp>
      <p:pic>
        <p:nvPicPr>
          <p:cNvPr id="3080" name="Picture 8" descr="spreaker">
            <a:extLst>
              <a:ext uri="{FF2B5EF4-FFF2-40B4-BE49-F238E27FC236}">
                <a16:creationId xmlns:a16="http://schemas.microsoft.com/office/drawing/2014/main" id="{A83A669F-2C95-4491-AF8E-BE4A549DD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599" y="1479549"/>
            <a:ext cx="27940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squadcast">
            <a:extLst>
              <a:ext uri="{FF2B5EF4-FFF2-40B4-BE49-F238E27FC236}">
                <a16:creationId xmlns:a16="http://schemas.microsoft.com/office/drawing/2014/main" id="{6BF969E3-CBB1-40FD-8921-11BA8E981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18" y="3051174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zencastr">
            <a:extLst>
              <a:ext uri="{FF2B5EF4-FFF2-40B4-BE49-F238E27FC236}">
                <a16:creationId xmlns:a16="http://schemas.microsoft.com/office/drawing/2014/main" id="{6E1D2B93-49BC-4C5E-842C-E01A887A6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81" y="4656137"/>
            <a:ext cx="2187450" cy="31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riversideFM">
            <a:extLst>
              <a:ext uri="{FF2B5EF4-FFF2-40B4-BE49-F238E27FC236}">
                <a16:creationId xmlns:a16="http://schemas.microsoft.com/office/drawing/2014/main" id="{3233F404-E398-45C8-9434-1ABDE0427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450" y="4853778"/>
            <a:ext cx="2757711" cy="144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59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tângulo: Cantos Arredondados 2063">
            <a:extLst>
              <a:ext uri="{FF2B5EF4-FFF2-40B4-BE49-F238E27FC236}">
                <a16:creationId xmlns:a16="http://schemas.microsoft.com/office/drawing/2014/main" id="{24B493B7-7D9E-4E24-88C4-B514C408E71F}"/>
              </a:ext>
            </a:extLst>
          </p:cNvPr>
          <p:cNvSpPr/>
          <p:nvPr/>
        </p:nvSpPr>
        <p:spPr>
          <a:xfrm>
            <a:off x="9334398" y="2907860"/>
            <a:ext cx="1871960" cy="1891186"/>
          </a:xfrm>
          <a:prstGeom prst="round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B0EF00-7243-4AB0-960B-0BA32546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para estudo em grupo</a:t>
            </a:r>
            <a:endParaRPr lang="en-US" dirty="0"/>
          </a:p>
        </p:txBody>
      </p:sp>
      <p:pic>
        <p:nvPicPr>
          <p:cNvPr id="23" name="Picture 2" descr="símbolo do youtube grátis ícone">
            <a:extLst>
              <a:ext uri="{FF2B5EF4-FFF2-40B4-BE49-F238E27FC236}">
                <a16:creationId xmlns:a16="http://schemas.microsoft.com/office/drawing/2014/main" id="{06D750F0-994A-46C1-8B34-ECE8BC4AF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762" y="4202827"/>
            <a:ext cx="491154" cy="49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C1EB2C8B-6F82-4AB0-B730-A1FD2F226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443" y="4240183"/>
            <a:ext cx="416442" cy="41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Gráfico 27" descr="Podcast estrutura de tópicos">
            <a:extLst>
              <a:ext uri="{FF2B5EF4-FFF2-40B4-BE49-F238E27FC236}">
                <a16:creationId xmlns:a16="http://schemas.microsoft.com/office/drawing/2014/main" id="{EDAB2B98-3D2C-4A0B-A236-42DA1D2D19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58926" y="2885625"/>
            <a:ext cx="572530" cy="572530"/>
          </a:xfrm>
          <a:prstGeom prst="rect">
            <a:avLst/>
          </a:prstGeom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6AD0DC4E-948F-4982-9D22-12A84A560AC1}"/>
              </a:ext>
            </a:extLst>
          </p:cNvPr>
          <p:cNvSpPr txBox="1"/>
          <p:nvPr/>
        </p:nvSpPr>
        <p:spPr>
          <a:xfrm>
            <a:off x="985642" y="4684591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YouTube + Instagram</a:t>
            </a:r>
            <a:endParaRPr lang="en-US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44511CFB-529F-44A7-B51E-22A5A33B491D}"/>
              </a:ext>
            </a:extLst>
          </p:cNvPr>
          <p:cNvSpPr txBox="1"/>
          <p:nvPr/>
        </p:nvSpPr>
        <p:spPr>
          <a:xfrm>
            <a:off x="1629316" y="3397210"/>
            <a:ext cx="9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Podcast</a:t>
            </a:r>
            <a:endParaRPr lang="en-US" dirty="0"/>
          </a:p>
        </p:txBody>
      </p:sp>
      <p:cxnSp>
        <p:nvCxnSpPr>
          <p:cNvPr id="2057" name="Conector: Angulado 2056">
            <a:extLst>
              <a:ext uri="{FF2B5EF4-FFF2-40B4-BE49-F238E27FC236}">
                <a16:creationId xmlns:a16="http://schemas.microsoft.com/office/drawing/2014/main" id="{F4FF4A90-6B54-4CFB-B4CD-8EEA35CB61E5}"/>
              </a:ext>
            </a:extLst>
          </p:cNvPr>
          <p:cNvCxnSpPr>
            <a:cxnSpLocks/>
          </p:cNvCxnSpPr>
          <p:nvPr/>
        </p:nvCxnSpPr>
        <p:spPr>
          <a:xfrm flipV="1">
            <a:off x="2822412" y="3928799"/>
            <a:ext cx="1765314" cy="562045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Angulado 47">
            <a:extLst>
              <a:ext uri="{FF2B5EF4-FFF2-40B4-BE49-F238E27FC236}">
                <a16:creationId xmlns:a16="http://schemas.microsoft.com/office/drawing/2014/main" id="{F04DDBFC-A57B-4754-BBC3-422C861EE9FC}"/>
              </a:ext>
            </a:extLst>
          </p:cNvPr>
          <p:cNvCxnSpPr>
            <a:cxnSpLocks/>
          </p:cNvCxnSpPr>
          <p:nvPr/>
        </p:nvCxnSpPr>
        <p:spPr>
          <a:xfrm>
            <a:off x="2835784" y="3175000"/>
            <a:ext cx="1751942" cy="551780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áfico 29" descr="Documento estrutura de tópicos">
            <a:extLst>
              <a:ext uri="{FF2B5EF4-FFF2-40B4-BE49-F238E27FC236}">
                <a16:creationId xmlns:a16="http://schemas.microsoft.com/office/drawing/2014/main" id="{5817FBC4-3670-4021-A434-C96FD4EC42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07104" y="3309342"/>
            <a:ext cx="914400" cy="914400"/>
          </a:xfrm>
          <a:prstGeom prst="rect">
            <a:avLst/>
          </a:prstGeom>
        </p:spPr>
      </p:pic>
      <p:sp>
        <p:nvSpPr>
          <p:cNvPr id="49" name="CaixaDeTexto 48">
            <a:extLst>
              <a:ext uri="{FF2B5EF4-FFF2-40B4-BE49-F238E27FC236}">
                <a16:creationId xmlns:a16="http://schemas.microsoft.com/office/drawing/2014/main" id="{60D10023-8689-4544-AC26-35235A83116B}"/>
              </a:ext>
            </a:extLst>
          </p:cNvPr>
          <p:cNvSpPr txBox="1"/>
          <p:nvPr/>
        </p:nvSpPr>
        <p:spPr>
          <a:xfrm>
            <a:off x="4989060" y="4209821"/>
            <a:ext cx="1693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Guia de estudos</a:t>
            </a:r>
            <a:endParaRPr lang="en-US" dirty="0"/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883544C0-C44A-4A2F-BA7D-01954EE3A59B}"/>
              </a:ext>
            </a:extLst>
          </p:cNvPr>
          <p:cNvSpPr txBox="1"/>
          <p:nvPr/>
        </p:nvSpPr>
        <p:spPr>
          <a:xfrm>
            <a:off x="5142980" y="2907860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5 episódios</a:t>
            </a:r>
            <a:endParaRPr lang="en-US" dirty="0"/>
          </a:p>
        </p:txBody>
      </p:sp>
      <p:cxnSp>
        <p:nvCxnSpPr>
          <p:cNvPr id="2056" name="Conector de Seta Reta 2055">
            <a:extLst>
              <a:ext uri="{FF2B5EF4-FFF2-40B4-BE49-F238E27FC236}">
                <a16:creationId xmlns:a16="http://schemas.microsoft.com/office/drawing/2014/main" id="{65BBE8D2-767D-4D14-B3FF-C73C14F86105}"/>
              </a:ext>
            </a:extLst>
          </p:cNvPr>
          <p:cNvCxnSpPr/>
          <p:nvPr/>
        </p:nvCxnSpPr>
        <p:spPr>
          <a:xfrm>
            <a:off x="6921500" y="3766542"/>
            <a:ext cx="15113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Gráfico 55" descr="Usuário estrutura de tópicos">
            <a:extLst>
              <a:ext uri="{FF2B5EF4-FFF2-40B4-BE49-F238E27FC236}">
                <a16:creationId xmlns:a16="http://schemas.microsoft.com/office/drawing/2014/main" id="{CA306426-2FAF-4796-B286-47E3A57ABA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8104" y="2986928"/>
            <a:ext cx="676740" cy="676740"/>
          </a:xfrm>
          <a:prstGeom prst="rect">
            <a:avLst/>
          </a:prstGeom>
        </p:spPr>
      </p:pic>
      <p:pic>
        <p:nvPicPr>
          <p:cNvPr id="57" name="Gráfico 56" descr="Usuário com preenchimento sólido">
            <a:extLst>
              <a:ext uri="{FF2B5EF4-FFF2-40B4-BE49-F238E27FC236}">
                <a16:creationId xmlns:a16="http://schemas.microsoft.com/office/drawing/2014/main" id="{C2D7BB0A-74B8-49E2-AEF6-7DC64A5552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421575" y="3954129"/>
            <a:ext cx="676740" cy="676740"/>
          </a:xfrm>
          <a:prstGeom prst="rect">
            <a:avLst/>
          </a:prstGeom>
        </p:spPr>
      </p:pic>
      <p:pic>
        <p:nvPicPr>
          <p:cNvPr id="59" name="Gráfico 58" descr="Usuário com preenchimento sólido">
            <a:extLst>
              <a:ext uri="{FF2B5EF4-FFF2-40B4-BE49-F238E27FC236}">
                <a16:creationId xmlns:a16="http://schemas.microsoft.com/office/drawing/2014/main" id="{C1A51833-5501-4BD5-9B40-7E5DF729218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63091" y="3976285"/>
            <a:ext cx="676740" cy="676740"/>
          </a:xfrm>
          <a:prstGeom prst="rect">
            <a:avLst/>
          </a:prstGeom>
        </p:spPr>
      </p:pic>
      <p:pic>
        <p:nvPicPr>
          <p:cNvPr id="60" name="Gráfico 59" descr="Usuário estrutura de tópicos">
            <a:extLst>
              <a:ext uri="{FF2B5EF4-FFF2-40B4-BE49-F238E27FC236}">
                <a16:creationId xmlns:a16="http://schemas.microsoft.com/office/drawing/2014/main" id="{266CFDED-B848-4779-81A6-B4FE260713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09324" y="2986928"/>
            <a:ext cx="676740" cy="676740"/>
          </a:xfrm>
          <a:prstGeom prst="rect">
            <a:avLst/>
          </a:prstGeom>
        </p:spPr>
      </p:pic>
      <p:pic>
        <p:nvPicPr>
          <p:cNvPr id="2061" name="Gráfico 2060" descr="Balão de chat estrutura de tópicos">
            <a:extLst>
              <a:ext uri="{FF2B5EF4-FFF2-40B4-BE49-F238E27FC236}">
                <a16:creationId xmlns:a16="http://schemas.microsoft.com/office/drawing/2014/main" id="{AACD94B7-8B77-45F3-96BE-7B0A3694B5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819849" y="2502686"/>
            <a:ext cx="678673" cy="678673"/>
          </a:xfrm>
          <a:prstGeom prst="rect">
            <a:avLst/>
          </a:prstGeom>
        </p:spPr>
      </p:pic>
      <p:pic>
        <p:nvPicPr>
          <p:cNvPr id="2063" name="Gráfico 2062" descr="Balão de chat com preenchimento sólido">
            <a:extLst>
              <a:ext uri="{FF2B5EF4-FFF2-40B4-BE49-F238E27FC236}">
                <a16:creationId xmlns:a16="http://schemas.microsoft.com/office/drawing/2014/main" id="{87DD13E9-842A-4C56-9405-A6D5C16B70F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786474" y="2503653"/>
            <a:ext cx="676740" cy="676740"/>
          </a:xfrm>
          <a:prstGeom prst="rect">
            <a:avLst/>
          </a:prstGeom>
        </p:spPr>
      </p:pic>
      <p:pic>
        <p:nvPicPr>
          <p:cNvPr id="64" name="Gráfico 63" descr="Balão de chat estrutura de tópicos">
            <a:extLst>
              <a:ext uri="{FF2B5EF4-FFF2-40B4-BE49-F238E27FC236}">
                <a16:creationId xmlns:a16="http://schemas.microsoft.com/office/drawing/2014/main" id="{2995F0AA-9D42-47CA-B283-02C7EDAF652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86064" y="3604436"/>
            <a:ext cx="678673" cy="678673"/>
          </a:xfrm>
          <a:prstGeom prst="rect">
            <a:avLst/>
          </a:prstGeom>
        </p:spPr>
      </p:pic>
      <p:pic>
        <p:nvPicPr>
          <p:cNvPr id="65" name="Gráfico 64" descr="Balão de chat com preenchimento sólido">
            <a:extLst>
              <a:ext uri="{FF2B5EF4-FFF2-40B4-BE49-F238E27FC236}">
                <a16:creationId xmlns:a16="http://schemas.microsoft.com/office/drawing/2014/main" id="{C36B1958-402B-4FA1-A7B1-7565AF9BC44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8976598" y="3615759"/>
            <a:ext cx="676740" cy="676740"/>
          </a:xfrm>
          <a:prstGeom prst="rect">
            <a:avLst/>
          </a:prstGeom>
        </p:spPr>
      </p:pic>
      <p:sp>
        <p:nvSpPr>
          <p:cNvPr id="67" name="CaixaDeTexto 66">
            <a:extLst>
              <a:ext uri="{FF2B5EF4-FFF2-40B4-BE49-F238E27FC236}">
                <a16:creationId xmlns:a16="http://schemas.microsoft.com/office/drawing/2014/main" id="{1AFDBBCC-DFAC-4004-A2BB-E05BFA085855}"/>
              </a:ext>
            </a:extLst>
          </p:cNvPr>
          <p:cNvSpPr txBox="1"/>
          <p:nvPr/>
        </p:nvSpPr>
        <p:spPr>
          <a:xfrm>
            <a:off x="9260013" y="4845038"/>
            <a:ext cx="204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Aplicação em grupo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31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192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Mesa Preparada</vt:lpstr>
      <vt:lpstr>Geração de conteúdo</vt:lpstr>
      <vt:lpstr>Edição para vários formatos</vt:lpstr>
      <vt:lpstr>Geração de conteúdo</vt:lpstr>
      <vt:lpstr>Podcast Remoto</vt:lpstr>
      <vt:lpstr>Material para estudo em grupo</vt:lpstr>
    </vt:vector>
  </TitlesOfParts>
  <Company>Oracle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 Guimaraes</dc:creator>
  <cp:lastModifiedBy>David Guimaraes</cp:lastModifiedBy>
  <cp:revision>13</cp:revision>
  <dcterms:created xsi:type="dcterms:W3CDTF">2022-05-10T00:50:00Z</dcterms:created>
  <dcterms:modified xsi:type="dcterms:W3CDTF">2022-05-10T12:23:31Z</dcterms:modified>
</cp:coreProperties>
</file>